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2" r:id="rId7"/>
    <p:sldId id="266" r:id="rId8"/>
    <p:sldId id="264" r:id="rId9"/>
    <p:sldId id="263" r:id="rId10"/>
    <p:sldId id="265" r:id="rId11"/>
    <p:sldId id="257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BC35C-0290-3441-B302-9B55117902DE}" v="414" dt="2025-02-03T20:51:04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7" autoAdjust="0"/>
    <p:restoredTop sz="96290"/>
  </p:normalViewPr>
  <p:slideViewPr>
    <p:cSldViewPr snapToGrid="0">
      <p:cViewPr varScale="1">
        <p:scale>
          <a:sx n="108" d="100"/>
          <a:sy n="108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918c6f39-c291-430c-ba7b-2773449ea29a" providerId="ADAL" clId="{8FABC35C-0290-3441-B302-9B55117902DE}"/>
    <pc:docChg chg="custSel addSld delSld modSld">
      <pc:chgData name="Vernon Leigh" userId="918c6f39-c291-430c-ba7b-2773449ea29a" providerId="ADAL" clId="{8FABC35C-0290-3441-B302-9B55117902DE}" dt="2025-02-04T09:08:40.847" v="720" actId="20577"/>
      <pc:docMkLst>
        <pc:docMk/>
      </pc:docMkLst>
      <pc:sldChg chg="modSp mod">
        <pc:chgData name="Vernon Leigh" userId="918c6f39-c291-430c-ba7b-2773449ea29a" providerId="ADAL" clId="{8FABC35C-0290-3441-B302-9B55117902DE}" dt="2025-02-04T08:59:52.977" v="487" actId="20577"/>
        <pc:sldMkLst>
          <pc:docMk/>
          <pc:sldMk cId="3368585069" sldId="256"/>
        </pc:sldMkLst>
        <pc:spChg chg="mod">
          <ac:chgData name="Vernon Leigh" userId="918c6f39-c291-430c-ba7b-2773449ea29a" providerId="ADAL" clId="{8FABC35C-0290-3441-B302-9B55117902DE}" dt="2025-02-04T08:59:52.977" v="487" actId="20577"/>
          <ac:spMkLst>
            <pc:docMk/>
            <pc:sldMk cId="3368585069" sldId="256"/>
            <ac:spMk id="2" creationId="{00000000-0000-0000-0000-000000000000}"/>
          </ac:spMkLst>
        </pc:spChg>
      </pc:sldChg>
      <pc:sldChg chg="modSp mod modAnim">
        <pc:chgData name="Vernon Leigh" userId="918c6f39-c291-430c-ba7b-2773449ea29a" providerId="ADAL" clId="{8FABC35C-0290-3441-B302-9B55117902DE}" dt="2025-02-03T20:51:04.039" v="448"/>
        <pc:sldMkLst>
          <pc:docMk/>
          <pc:sldMk cId="3639530095" sldId="257"/>
        </pc:sldMkLst>
        <pc:spChg chg="mod">
          <ac:chgData name="Vernon Leigh" userId="918c6f39-c291-430c-ba7b-2773449ea29a" providerId="ADAL" clId="{8FABC35C-0290-3441-B302-9B55117902DE}" dt="2025-02-03T20:48:50.676" v="33" actId="20577"/>
          <ac:spMkLst>
            <pc:docMk/>
            <pc:sldMk cId="3639530095" sldId="257"/>
            <ac:spMk id="2" creationId="{00000000-0000-0000-0000-000000000000}"/>
          </ac:spMkLst>
        </pc:spChg>
        <pc:spChg chg="mod">
          <ac:chgData name="Vernon Leigh" userId="918c6f39-c291-430c-ba7b-2773449ea29a" providerId="ADAL" clId="{8FABC35C-0290-3441-B302-9B55117902DE}" dt="2025-02-03T20:50:49.572" v="445" actId="114"/>
          <ac:spMkLst>
            <pc:docMk/>
            <pc:sldMk cId="3639530095" sldId="257"/>
            <ac:spMk id="3" creationId="{00000000-0000-0000-0000-000000000000}"/>
          </ac:spMkLst>
        </pc:spChg>
      </pc:sldChg>
      <pc:sldChg chg="modSp mod">
        <pc:chgData name="Vernon Leigh" userId="918c6f39-c291-430c-ba7b-2773449ea29a" providerId="ADAL" clId="{8FABC35C-0290-3441-B302-9B55117902DE}" dt="2025-02-03T20:51:23.050" v="483" actId="20577"/>
        <pc:sldMkLst>
          <pc:docMk/>
          <pc:sldMk cId="3893653323" sldId="258"/>
        </pc:sldMkLst>
        <pc:spChg chg="mod">
          <ac:chgData name="Vernon Leigh" userId="918c6f39-c291-430c-ba7b-2773449ea29a" providerId="ADAL" clId="{8FABC35C-0290-3441-B302-9B55117902DE}" dt="2025-02-03T20:51:23.050" v="483" actId="20577"/>
          <ac:spMkLst>
            <pc:docMk/>
            <pc:sldMk cId="3893653323" sldId="258"/>
            <ac:spMk id="2" creationId="{00000000-0000-0000-0000-000000000000}"/>
          </ac:spMkLst>
        </pc:spChg>
      </pc:sldChg>
      <pc:sldChg chg="del">
        <pc:chgData name="Vernon Leigh" userId="918c6f39-c291-430c-ba7b-2773449ea29a" providerId="ADAL" clId="{8FABC35C-0290-3441-B302-9B55117902DE}" dt="2025-02-03T20:51:37.397" v="484" actId="2696"/>
        <pc:sldMkLst>
          <pc:docMk/>
          <pc:sldMk cId="542551024" sldId="259"/>
        </pc:sldMkLst>
      </pc:sldChg>
      <pc:sldChg chg="del">
        <pc:chgData name="Vernon Leigh" userId="918c6f39-c291-430c-ba7b-2773449ea29a" providerId="ADAL" clId="{8FABC35C-0290-3441-B302-9B55117902DE}" dt="2025-02-03T20:51:37.882" v="485" actId="2696"/>
        <pc:sldMkLst>
          <pc:docMk/>
          <pc:sldMk cId="2635273773" sldId="260"/>
        </pc:sldMkLst>
      </pc:sldChg>
      <pc:sldChg chg="modSp new mod">
        <pc:chgData name="Vernon Leigh" userId="918c6f39-c291-430c-ba7b-2773449ea29a" providerId="ADAL" clId="{8FABC35C-0290-3441-B302-9B55117902DE}" dt="2025-02-04T09:08:40.847" v="720" actId="20577"/>
        <pc:sldMkLst>
          <pc:docMk/>
          <pc:sldMk cId="1779101072" sldId="265"/>
        </pc:sldMkLst>
        <pc:spChg chg="mod">
          <ac:chgData name="Vernon Leigh" userId="918c6f39-c291-430c-ba7b-2773449ea29a" providerId="ADAL" clId="{8FABC35C-0290-3441-B302-9B55117902DE}" dt="2025-02-04T09:00:38.079" v="542" actId="20577"/>
          <ac:spMkLst>
            <pc:docMk/>
            <pc:sldMk cId="1779101072" sldId="265"/>
            <ac:spMk id="2" creationId="{0986831D-BEEA-ED94-EEB0-A9EBAE69CD52}"/>
          </ac:spMkLst>
        </pc:spChg>
        <pc:spChg chg="mod">
          <ac:chgData name="Vernon Leigh" userId="918c6f39-c291-430c-ba7b-2773449ea29a" providerId="ADAL" clId="{8FABC35C-0290-3441-B302-9B55117902DE}" dt="2025-02-04T09:08:40.847" v="720" actId="20577"/>
          <ac:spMkLst>
            <pc:docMk/>
            <pc:sldMk cId="1779101072" sldId="265"/>
            <ac:spMk id="3" creationId="{7678697C-80E2-CB40-8127-5FFC70E608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2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LO: TBAT discuss the role of the father in attachment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the </a:t>
            </a:r>
            <a:r>
              <a:rPr lang="en-GB" dirty="0"/>
              <a:t>role of the </a:t>
            </a:r>
            <a:r>
              <a:rPr lang="en-GB" dirty="0" smtClean="0"/>
              <a:t>father</a:t>
            </a:r>
            <a:br>
              <a:rPr lang="en-GB" dirty="0" smtClean="0"/>
            </a:br>
            <a:r>
              <a:rPr lang="en-GB" dirty="0" smtClean="0"/>
              <a:t>My 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7965" indent="-227965"/>
            <a:r>
              <a:rPr lang="en-US" b="1" dirty="0">
                <a:solidFill>
                  <a:srgbClr val="0070C0"/>
                </a:solidFill>
              </a:rPr>
              <a:t>Fathers play an important role in a child’s social and emotional development, often contributing through play </a:t>
            </a:r>
            <a:r>
              <a:rPr lang="en-US" b="1" dirty="0" smtClean="0">
                <a:solidFill>
                  <a:srgbClr val="0070C0"/>
                </a:solidFill>
              </a:rPr>
              <a:t>/ stimulation </a:t>
            </a:r>
            <a:r>
              <a:rPr lang="en-US" b="1" dirty="0">
                <a:solidFill>
                  <a:srgbClr val="0070C0"/>
                </a:solidFill>
              </a:rPr>
              <a:t>rather </a:t>
            </a:r>
            <a:r>
              <a:rPr lang="en-US" b="1" dirty="0" smtClean="0">
                <a:solidFill>
                  <a:srgbClr val="0070C0"/>
                </a:solidFill>
              </a:rPr>
              <a:t>than </a:t>
            </a:r>
            <a:r>
              <a:rPr lang="en-US" b="1" dirty="0">
                <a:solidFill>
                  <a:srgbClr val="0070C0"/>
                </a:solidFill>
              </a:rPr>
              <a:t>primary attachment </a:t>
            </a:r>
            <a:r>
              <a:rPr lang="en-US" b="1" dirty="0" smtClean="0">
                <a:solidFill>
                  <a:srgbClr val="0070C0"/>
                </a:solidFill>
              </a:rPr>
              <a:t>figures</a:t>
            </a:r>
          </a:p>
          <a:p>
            <a:pPr marL="227965" indent="-227965"/>
            <a:r>
              <a:rPr lang="en-US" dirty="0"/>
              <a:t>However research into single-parent or same-sex families </a:t>
            </a:r>
            <a:r>
              <a:rPr lang="en-US" dirty="0" smtClean="0"/>
              <a:t>shows that attachment can </a:t>
            </a:r>
            <a:r>
              <a:rPr lang="en-US" dirty="0"/>
              <a:t>develop just as well, suggesting that fathers are not essential but can enhance a child’s </a:t>
            </a:r>
            <a:r>
              <a:rPr lang="en-US" dirty="0" smtClean="0"/>
              <a:t>upbringing</a:t>
            </a:r>
          </a:p>
          <a:p>
            <a:pPr marL="227965" indent="-227965"/>
            <a:r>
              <a:rPr lang="en-US" b="1" dirty="0" smtClean="0">
                <a:solidFill>
                  <a:srgbClr val="0070C0"/>
                </a:solidFill>
              </a:rPr>
              <a:t>Overall…while </a:t>
            </a:r>
            <a:r>
              <a:rPr lang="en-US" b="1" dirty="0">
                <a:solidFill>
                  <a:srgbClr val="0070C0"/>
                </a:solidFill>
              </a:rPr>
              <a:t>fathers offer unique benefits, other caregivers can fulfil similar roles in supporting healthy development.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7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answer check: what </a:t>
            </a:r>
            <a:r>
              <a:rPr lang="en-GB" dirty="0"/>
              <a:t>you’ve learned so </a:t>
            </a:r>
            <a:r>
              <a:rPr lang="en-GB" dirty="0" smtClean="0"/>
              <a:t>far – and maybe a bit more!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Whiteboards – discuss and put down your ideas about the role of the father: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02173"/>
              </p:ext>
            </p:extLst>
          </p:nvPr>
        </p:nvGraphicFramePr>
        <p:xfrm>
          <a:off x="838200" y="1549400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66419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3322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traditional role (see images below for help!)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modern role (last 20-30 years)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6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080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72" y="3063438"/>
            <a:ext cx="3097504" cy="2571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74" y="3063438"/>
            <a:ext cx="3234905" cy="2562919"/>
          </a:xfrm>
          <a:prstGeom prst="rect">
            <a:avLst/>
          </a:prstGeom>
        </p:spPr>
      </p:pic>
      <p:pic>
        <p:nvPicPr>
          <p:cNvPr id="7" name="Picture 2" descr="What the 'perfect' 1950s family looked like - Click America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3" y="3063439"/>
            <a:ext cx="3838080" cy="25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Whiteboards – discuss and put down your ideas about the role of the father: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80936"/>
              </p:ext>
            </p:extLst>
          </p:nvPr>
        </p:nvGraphicFramePr>
        <p:xfrm>
          <a:off x="400050" y="1549400"/>
          <a:ext cx="1139571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855">
                  <a:extLst>
                    <a:ext uri="{9D8B030D-6E8A-4147-A177-3AD203B41FA5}">
                      <a16:colId xmlns:a16="http://schemas.microsoft.com/office/drawing/2014/main" val="2756641959"/>
                    </a:ext>
                  </a:extLst>
                </a:gridCol>
                <a:gridCol w="5697855">
                  <a:extLst>
                    <a:ext uri="{9D8B030D-6E8A-4147-A177-3AD203B41FA5}">
                      <a16:colId xmlns:a16="http://schemas.microsoft.com/office/drawing/2014/main" val="53322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The</a:t>
                      </a:r>
                      <a:r>
                        <a:rPr lang="en-GB" sz="2800" baseline="0" dirty="0"/>
                        <a:t> traditional </a:t>
                      </a:r>
                      <a:r>
                        <a:rPr lang="en-GB" sz="2800" baseline="0" dirty="0" smtClean="0"/>
                        <a:t>role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</a:t>
                      </a:r>
                      <a:r>
                        <a:rPr lang="en-GB" sz="2800" baseline="0" dirty="0"/>
                        <a:t> modern role (last 20-30 years)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6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Bread</a:t>
                      </a:r>
                      <a:r>
                        <a:rPr lang="en-GB" sz="2800" baseline="0" dirty="0"/>
                        <a:t> winner (money earner)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Can</a:t>
                      </a:r>
                      <a:r>
                        <a:rPr lang="en-GB" sz="2800" baseline="0" dirty="0"/>
                        <a:t> be breadwinner, but there are many who have the stay-at-home role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‘Playmate’ rather than a ‘caregiver’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Shift to more of a caregiver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9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Co-parenting – shared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4069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4340" y="2068830"/>
            <a:ext cx="56464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4340" y="3028950"/>
            <a:ext cx="5646420" cy="51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5050" y="2068830"/>
            <a:ext cx="5646420" cy="96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34340" y="3549966"/>
            <a:ext cx="5646420" cy="51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15050" y="3058795"/>
            <a:ext cx="5646420" cy="48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15050" y="3589020"/>
            <a:ext cx="5646420" cy="48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Whiteboards – discuss and put down your ideas about the role of the father: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80936"/>
              </p:ext>
            </p:extLst>
          </p:nvPr>
        </p:nvGraphicFramePr>
        <p:xfrm>
          <a:off x="400050" y="1549400"/>
          <a:ext cx="1139571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855">
                  <a:extLst>
                    <a:ext uri="{9D8B030D-6E8A-4147-A177-3AD203B41FA5}">
                      <a16:colId xmlns:a16="http://schemas.microsoft.com/office/drawing/2014/main" val="2756641959"/>
                    </a:ext>
                  </a:extLst>
                </a:gridCol>
                <a:gridCol w="5697855">
                  <a:extLst>
                    <a:ext uri="{9D8B030D-6E8A-4147-A177-3AD203B41FA5}">
                      <a16:colId xmlns:a16="http://schemas.microsoft.com/office/drawing/2014/main" val="533220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The</a:t>
                      </a:r>
                      <a:r>
                        <a:rPr lang="en-GB" sz="2800" baseline="0" dirty="0"/>
                        <a:t> traditional </a:t>
                      </a:r>
                      <a:r>
                        <a:rPr lang="en-GB" sz="2800" baseline="0" dirty="0" smtClean="0"/>
                        <a:t>role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</a:t>
                      </a:r>
                      <a:r>
                        <a:rPr lang="en-GB" sz="2800" baseline="0" dirty="0"/>
                        <a:t> modern role (last 20-30 years)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6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Bread</a:t>
                      </a:r>
                      <a:r>
                        <a:rPr lang="en-GB" sz="2800" baseline="0" dirty="0"/>
                        <a:t> winner (money earner)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Can</a:t>
                      </a:r>
                      <a:r>
                        <a:rPr lang="en-GB" sz="2800" baseline="0" dirty="0"/>
                        <a:t> be breadwinner, but there are many who have the stay-at-home role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0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‘Playmate’ rather than a ‘caregiver’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Shift to more of a caregiver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9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aseline="0" dirty="0"/>
                        <a:t>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Co-parenting – shared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4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48810"/>
          </a:xfrm>
        </p:spPr>
        <p:txBody>
          <a:bodyPr>
            <a:normAutofit fontScale="90000"/>
          </a:bodyPr>
          <a:lstStyle/>
          <a:p>
            <a:r>
              <a:rPr lang="en-GB" dirty="0"/>
              <a:t>Whiteboards: </a:t>
            </a:r>
            <a:r>
              <a:rPr lang="en-GB" dirty="0" smtClean="0"/>
              <a:t>Think/pair/share</a:t>
            </a:r>
            <a:br>
              <a:rPr lang="en-GB" dirty="0" smtClean="0"/>
            </a:br>
            <a:r>
              <a:rPr lang="en-GB" dirty="0" smtClean="0"/>
              <a:t>Why </a:t>
            </a:r>
            <a:r>
              <a:rPr lang="en-GB" dirty="0"/>
              <a:t>has the role of the father changed in the last 30-40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27965" indent="-227965"/>
            <a:r>
              <a:rPr lang="en-GB" dirty="0"/>
              <a:t>Economic changes: increased number of dual income households</a:t>
            </a:r>
            <a:endParaRPr lang="en-US" dirty="0"/>
          </a:p>
          <a:p>
            <a:pPr marL="227965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Cultural and social changes: the expectations of masculinity have changed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men are expected to be involved!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7965" indent="-227965"/>
            <a:r>
              <a:rPr lang="en-GB" dirty="0"/>
              <a:t>Legal and workplace law: paternity leave, family-friendly work policies</a:t>
            </a:r>
          </a:p>
          <a:p>
            <a:pPr marL="227965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Psychological understanding and research: fathers play a potentially beneficial role in attachment/emotional development of children</a:t>
            </a:r>
          </a:p>
        </p:txBody>
      </p:sp>
    </p:spTree>
    <p:extLst>
      <p:ext uri="{BB962C8B-B14F-4D97-AF65-F5344CB8AC3E}">
        <p14:creationId xmlns:p14="http://schemas.microsoft.com/office/powerpoint/2010/main" val="93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Statistics – what do you think the %s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What % of British single parents are male?</a:t>
            </a:r>
          </a:p>
          <a:p>
            <a:r>
              <a:rPr lang="en-GB" dirty="0"/>
              <a:t>What % of fathers care for their children while the mother returns to 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4657" y="1725284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10% - 186, 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7804" y="3167709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0270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831D-BEEA-ED94-EEB0-A9EBAE69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problem with the research in this area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Are we asking: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697C-80E2-CB40-8127-5FFC70E6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What the role of the father is in attachment specifically?</a:t>
            </a:r>
          </a:p>
          <a:p>
            <a:r>
              <a:rPr lang="en-GB" dirty="0"/>
              <a:t>What the role of the father is in early childhood?</a:t>
            </a:r>
          </a:p>
          <a:p>
            <a:r>
              <a:rPr lang="en-GB" b="1" dirty="0">
                <a:solidFill>
                  <a:srgbClr val="0070C0"/>
                </a:solidFill>
              </a:rPr>
              <a:t>What the role of the father is in family life generally?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1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on the role of the father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227965" indent="-227965"/>
            <a:r>
              <a:rPr lang="en-GB" dirty="0" smtClean="0"/>
              <a:t>Find </a:t>
            </a:r>
            <a:r>
              <a:rPr lang="en-GB" dirty="0"/>
              <a:t>out about research on the different sides of the argument</a:t>
            </a:r>
            <a:endParaRPr lang="en-US" dirty="0"/>
          </a:p>
          <a:p>
            <a:pPr marL="685154" lvl="1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father plays an important role in attachment</a:t>
            </a:r>
          </a:p>
          <a:p>
            <a:pPr marL="685154" lvl="1" indent="-227965"/>
            <a:r>
              <a:rPr lang="en-GB" dirty="0"/>
              <a:t>The father has a different (but as important) role</a:t>
            </a:r>
          </a:p>
          <a:p>
            <a:pPr marL="685154" lvl="1" indent="-227965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father doesn’t play a significant role in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attachment</a:t>
            </a:r>
          </a:p>
          <a:p>
            <a:pPr marL="227965" indent="-227965"/>
            <a:r>
              <a:rPr lang="en-GB" dirty="0" smtClean="0">
                <a:solidFill>
                  <a:schemeClr val="bg1"/>
                </a:solidFill>
              </a:rPr>
              <a:t>Summarise what the researchers found / suggest about fathers</a:t>
            </a:r>
          </a:p>
          <a:p>
            <a:pPr marL="227965" indent="-227965"/>
            <a:r>
              <a:rPr lang="en-GB" b="1" dirty="0" smtClean="0">
                <a:solidFill>
                  <a:srgbClr val="0070C0"/>
                </a:solidFill>
              </a:rPr>
              <a:t>The areas to focus on are highlighted on the A3 sheet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the </a:t>
            </a:r>
            <a:r>
              <a:rPr lang="en-GB" dirty="0"/>
              <a:t>role of the </a:t>
            </a:r>
            <a:r>
              <a:rPr lang="en-GB" dirty="0" smtClean="0"/>
              <a:t>father</a:t>
            </a:r>
            <a:br>
              <a:rPr lang="en-GB" dirty="0" smtClean="0"/>
            </a:br>
            <a:r>
              <a:rPr lang="en-GB" dirty="0" smtClean="0"/>
              <a:t>Starting points – summarise what you’ve got!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b="1" dirty="0">
                <a:solidFill>
                  <a:srgbClr val="0070C0"/>
                </a:solidFill>
              </a:rPr>
              <a:t>Fathers play an important </a:t>
            </a:r>
            <a:r>
              <a:rPr lang="en-US" b="1" dirty="0" smtClean="0">
                <a:solidFill>
                  <a:srgbClr val="0070C0"/>
                </a:solidFill>
              </a:rPr>
              <a:t>role in…</a:t>
            </a:r>
          </a:p>
          <a:p>
            <a:pPr marL="227965" indent="-227965"/>
            <a:r>
              <a:rPr lang="en-US" dirty="0" smtClean="0"/>
              <a:t>However research into single-parent or same-sex families shows …</a:t>
            </a:r>
          </a:p>
          <a:p>
            <a:pPr marL="227965" indent="-227965"/>
            <a:r>
              <a:rPr lang="en-US" b="1" dirty="0">
                <a:solidFill>
                  <a:srgbClr val="0070C0"/>
                </a:solidFill>
              </a:rPr>
              <a:t>Overall…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allingford Trust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9AFAF66-E9B3-48CE-B372-1F6F80D4DEA2}" vid="{A627980B-E4D4-4729-B4CD-87228889B1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6" ma:contentTypeDescription="Create a new document." ma:contentTypeScope="" ma:versionID="6a38786f8e2aaf5b42fd041ecf443b31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986066f503c7bf9b86526db2f960ee1c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B915B7-7113-480F-8E5E-ABD570CB814B}">
  <ds:schemaRefs>
    <ds:schemaRef ds:uri="http://purl.org/dc/elements/1.1/"/>
    <ds:schemaRef ds:uri="ad89ce95-d1b6-4d5e-b677-7cca411aa0d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506e4013-1c0c-4111-9426-d4a345a2e8c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4A0100-E9CF-4ABD-B255-98DA75932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9ce95-d1b6-4d5e-b677-7cca411aa0d9"/>
    <ds:schemaRef ds:uri="506e4013-1c0c-4111-9426-d4a345a2e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WS_High_Contrast_43</Template>
  <TotalTime>543</TotalTime>
  <Words>503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Wallingford Trust Theme</vt:lpstr>
      <vt:lpstr>LO: TBAT discuss the role of the father in attachment</vt:lpstr>
      <vt:lpstr>Whiteboards – discuss and put down your ideas about the role of the father:</vt:lpstr>
      <vt:lpstr>Whiteboards – discuss and put down your ideas about the role of the father:</vt:lpstr>
      <vt:lpstr>Whiteboards – discuss and put down your ideas about the role of the father:</vt:lpstr>
      <vt:lpstr>Whiteboards: Think/pair/share Why has the role of the father changed in the last 30-40 years?</vt:lpstr>
      <vt:lpstr>UK Statistics – what do you think the %s are?</vt:lpstr>
      <vt:lpstr>The problem with the research in this area Are we asking:</vt:lpstr>
      <vt:lpstr>Research on the role of the father</vt:lpstr>
      <vt:lpstr>Conclusion: the role of the father Starting points – summarise what you’ve got!</vt:lpstr>
      <vt:lpstr>Conclusion: the role of the father My version</vt:lpstr>
      <vt:lpstr>Short answer check: what you’ve learned so far – and maybe a bit more!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Vernon LEIGH</cp:lastModifiedBy>
  <cp:revision>27</cp:revision>
  <dcterms:created xsi:type="dcterms:W3CDTF">2022-09-13T19:39:38Z</dcterms:created>
  <dcterms:modified xsi:type="dcterms:W3CDTF">2025-02-05T11:03:43Z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