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7"/>
  </p:notesMasterIdLst>
  <p:sldIdLst>
    <p:sldId id="256" r:id="rId5"/>
    <p:sldId id="257" r:id="rId6"/>
    <p:sldId id="268" r:id="rId7"/>
    <p:sldId id="262" r:id="rId8"/>
    <p:sldId id="270" r:id="rId9"/>
    <p:sldId id="275" r:id="rId10"/>
    <p:sldId id="267" r:id="rId11"/>
    <p:sldId id="276" r:id="rId12"/>
    <p:sldId id="264" r:id="rId13"/>
    <p:sldId id="277" r:id="rId14"/>
    <p:sldId id="269" r:id="rId15"/>
    <p:sldId id="26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2E3C"/>
    <a:srgbClr val="E5F3FF"/>
    <a:srgbClr val="E6EEFF"/>
    <a:srgbClr val="3D465A"/>
    <a:srgbClr val="FEE9A4"/>
    <a:srgbClr val="B9C0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3A8ADE-B24D-5277-05FA-984B73881E9B}" v="1" dt="2025-03-03T15:08:26.337"/>
    <p1510:client id="{47372615-C38F-83A7-4FE2-04691D5846C8}" v="4" dt="2025-03-04T14:44:38.06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–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3" autoAdjust="0"/>
    <p:restoredTop sz="96190"/>
  </p:normalViewPr>
  <p:slideViewPr>
    <p:cSldViewPr snapToGrid="0">
      <p:cViewPr varScale="1">
        <p:scale>
          <a:sx n="90" d="100"/>
          <a:sy n="90" d="100"/>
        </p:scale>
        <p:origin x="96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109B8C-59C6-4074-8601-77D0E9840656}" type="datetimeFigureOut">
              <a:t>3/4/2025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DAE7E5-F71B-4261-8A2C-259B3A21252C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73621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32bdc4dcb2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32bdc4dcb2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32bdc4dcb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32bdc4dcb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le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100142"/>
            <a:ext cx="10515600" cy="2852737"/>
          </a:xfrm>
        </p:spPr>
        <p:txBody>
          <a:bodyPr anchor="ctr" anchorCtr="0"/>
          <a:lstStyle>
            <a:lvl1pPr marL="0" indent="0">
              <a:defRPr sz="6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3953412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3D465A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5975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algn="r"/>
            <a:fld id="{00000000-1234-1234-1234-123412341234}" type="slidenum">
              <a:rPr lang="en-GB" smtClean="0"/>
              <a:pPr algn="r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754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5F3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543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8705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Hea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ctr" anchorCtr="0"/>
          <a:lstStyle>
            <a:lvl1pPr marL="0" indent="0" algn="l">
              <a:defRPr sz="6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3315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116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9861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475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ctr" anchorCtr="0"/>
          <a:lstStyle>
            <a:lvl1pPr marL="0" indent="0">
              <a:defRPr sz="32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768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ctr" anchorCtr="0"/>
          <a:lstStyle>
            <a:lvl1pPr marL="0" indent="0">
              <a:tabLst/>
              <a:defRPr sz="32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3169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E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6164490"/>
            <a:ext cx="12192000" cy="714375"/>
          </a:xfrm>
          <a:prstGeom prst="rect">
            <a:avLst/>
          </a:prstGeom>
          <a:solidFill>
            <a:srgbClr val="3D46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25563"/>
          </a:xfrm>
          <a:prstGeom prst="rect">
            <a:avLst/>
          </a:prstGeom>
          <a:solidFill>
            <a:srgbClr val="FEE9A4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548811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EDB6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DB6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329EA65-CFD9-4B7C-816D-5C9F29CF89FC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8357" y="6220268"/>
            <a:ext cx="2143849" cy="57880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1899" y="6244282"/>
            <a:ext cx="744440" cy="554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4662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2" r:id="rId2"/>
    <p:sldLayoutId id="2147483664" r:id="rId3"/>
    <p:sldLayoutId id="2147483661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xStyles>
    <p:titleStyle>
      <a:lvl1pPr marL="541338" indent="0" algn="l" defTabSz="914377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3D465A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lang="en-US" sz="3200" b="0" i="0" u="none" strike="noStrike" kern="1200" cap="none" dirty="0" smtClean="0">
          <a:solidFill>
            <a:srgbClr val="282E3C"/>
          </a:solidFill>
          <a:latin typeface="Calibri"/>
          <a:ea typeface="+mn-ea"/>
          <a:cs typeface="Calibri"/>
          <a:sym typeface="Calibri"/>
        </a:defRPr>
      </a:lvl1pPr>
      <a:lvl2pPr marL="685783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24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71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20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60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18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49" indent="-228594" algn="l" defTabSz="914377" rtl="0" eaLnBrk="1" latinLnBrk="0" hangingPunct="1">
        <a:lnSpc>
          <a:spcPct val="15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1800" kern="1200">
          <a:solidFill>
            <a:srgbClr val="282E3C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ideo" Target="https://www.youtube.com/embed/EuPsoPIzRXQ?feature=oembed" TargetMode="External"/><Relationship Id="rId1" Type="http://schemas.openxmlformats.org/officeDocument/2006/relationships/video" Target="https://www.youtube.com/embed/X0QcrUPFqDk?feature=oembed" TargetMode="Externa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latin typeface="Arial"/>
                <a:cs typeface="Arial"/>
              </a:rPr>
              <a:t>LO TBAT discuss the factors that impact jury decision making 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85850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E75A05-C9C5-AE13-2620-90202D0265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654A41-615D-3212-E3F3-05E7FAC66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41020"/>
            <a:r>
              <a:rPr lang="en-GB" dirty="0">
                <a:latin typeface="Arial"/>
                <a:cs typeface="Arial"/>
              </a:rPr>
              <a:t>Race of defendant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E8D4535-52AF-833C-8A23-585DB1F67569}"/>
              </a:ext>
            </a:extLst>
          </p:cNvPr>
          <p:cNvSpPr txBox="1"/>
          <p:nvPr/>
        </p:nvSpPr>
        <p:spPr>
          <a:xfrm>
            <a:off x="1321388" y="4932257"/>
            <a:ext cx="9888747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GB" sz="2400" b="1" dirty="0">
                <a:solidFill>
                  <a:srgbClr val="0070C0"/>
                </a:solidFill>
                <a:ea typeface="+mn-lt"/>
                <a:cs typeface="+mn-lt"/>
              </a:rPr>
              <a:t>Findings suggest that racial biases influence jury verdicts</a:t>
            </a:r>
            <a:endParaRPr lang="en-US" dirty="0">
              <a:solidFill>
                <a:srgbClr val="FFFFFF"/>
              </a:solidFill>
              <a:ea typeface="+mn-lt"/>
              <a:cs typeface="+mn-lt"/>
            </a:endParaRPr>
          </a:p>
          <a:p>
            <a:pPr marL="342900" indent="-342900">
              <a:buFont typeface="Arial"/>
              <a:buChar char="•"/>
            </a:pPr>
            <a:r>
              <a:rPr lang="en-GB" sz="2400" dirty="0">
                <a:solidFill>
                  <a:srgbClr val="282E3C"/>
                </a:solidFill>
                <a:ea typeface="+mn-lt"/>
                <a:cs typeface="+mn-lt"/>
              </a:rPr>
              <a:t>Minority defendants, particularly black individuals, are judged more harshly than white defendants --&gt; especially in cases involving white victims.</a:t>
            </a:r>
            <a:endParaRPr lang="en-US" dirty="0">
              <a:solidFill>
                <a:srgbClr val="282E3C"/>
              </a:solidFill>
              <a:ea typeface="Calibri"/>
              <a:cs typeface="Calibri"/>
            </a:endParaRPr>
          </a:p>
        </p:txBody>
      </p:sp>
      <p:sp>
        <p:nvSpPr>
          <p:cNvPr id="8" name="AutoShape 3"/>
          <p:cNvSpPr>
            <a:spLocks noChangeAspect="1" noChangeArrowheads="1" noTextEdit="1"/>
          </p:cNvSpPr>
          <p:nvPr/>
        </p:nvSpPr>
        <p:spPr bwMode="auto">
          <a:xfrm>
            <a:off x="30163" y="1395413"/>
            <a:ext cx="12161837" cy="346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39688" y="1425576"/>
            <a:ext cx="3440112" cy="407988"/>
          </a:xfrm>
          <a:prstGeom prst="rect">
            <a:avLst/>
          </a:prstGeom>
          <a:solidFill>
            <a:srgbClr val="5B9BD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3479800" y="1425576"/>
            <a:ext cx="3822700" cy="407988"/>
          </a:xfrm>
          <a:prstGeom prst="rect">
            <a:avLst/>
          </a:prstGeom>
          <a:solidFill>
            <a:srgbClr val="5B9BD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7302500" y="1425576"/>
            <a:ext cx="4859337" cy="407988"/>
          </a:xfrm>
          <a:prstGeom prst="rect">
            <a:avLst/>
          </a:prstGeom>
          <a:solidFill>
            <a:srgbClr val="5B9BD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39688" y="1833563"/>
            <a:ext cx="3440112" cy="1795463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3479800" y="1833563"/>
            <a:ext cx="3822700" cy="1795463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" name="Rectangle 10"/>
          <p:cNvSpPr>
            <a:spLocks noChangeArrowheads="1"/>
          </p:cNvSpPr>
          <p:nvPr/>
        </p:nvSpPr>
        <p:spPr bwMode="auto">
          <a:xfrm>
            <a:off x="7302500" y="1833563"/>
            <a:ext cx="4859337" cy="1795463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Rectangle 11"/>
          <p:cNvSpPr>
            <a:spLocks noChangeArrowheads="1"/>
          </p:cNvSpPr>
          <p:nvPr/>
        </p:nvSpPr>
        <p:spPr bwMode="auto">
          <a:xfrm>
            <a:off x="39688" y="3629026"/>
            <a:ext cx="3440112" cy="1222375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" name="Rectangle 12"/>
          <p:cNvSpPr>
            <a:spLocks noChangeArrowheads="1"/>
          </p:cNvSpPr>
          <p:nvPr/>
        </p:nvSpPr>
        <p:spPr bwMode="auto">
          <a:xfrm>
            <a:off x="3479800" y="3629026"/>
            <a:ext cx="3822700" cy="1222375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7" name="Rectangle 13"/>
          <p:cNvSpPr>
            <a:spLocks noChangeArrowheads="1"/>
          </p:cNvSpPr>
          <p:nvPr/>
        </p:nvSpPr>
        <p:spPr bwMode="auto">
          <a:xfrm>
            <a:off x="7302500" y="3629026"/>
            <a:ext cx="4859337" cy="1222375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" name="Line 14"/>
          <p:cNvSpPr>
            <a:spLocks noChangeShapeType="1"/>
          </p:cNvSpPr>
          <p:nvPr/>
        </p:nvSpPr>
        <p:spPr bwMode="auto">
          <a:xfrm>
            <a:off x="3479800" y="1419226"/>
            <a:ext cx="0" cy="3438525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" name="Line 15"/>
          <p:cNvSpPr>
            <a:spLocks noChangeShapeType="1"/>
          </p:cNvSpPr>
          <p:nvPr/>
        </p:nvSpPr>
        <p:spPr bwMode="auto">
          <a:xfrm>
            <a:off x="7302500" y="1419226"/>
            <a:ext cx="0" cy="3438525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" name="Line 16"/>
          <p:cNvSpPr>
            <a:spLocks noChangeShapeType="1"/>
          </p:cNvSpPr>
          <p:nvPr/>
        </p:nvSpPr>
        <p:spPr bwMode="auto">
          <a:xfrm>
            <a:off x="33338" y="1833563"/>
            <a:ext cx="12134850" cy="0"/>
          </a:xfrm>
          <a:prstGeom prst="line">
            <a:avLst/>
          </a:prstGeom>
          <a:noFill/>
          <a:ln w="39688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" name="Line 17"/>
          <p:cNvSpPr>
            <a:spLocks noChangeShapeType="1"/>
          </p:cNvSpPr>
          <p:nvPr/>
        </p:nvSpPr>
        <p:spPr bwMode="auto">
          <a:xfrm>
            <a:off x="33338" y="3629026"/>
            <a:ext cx="12134850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2" name="Line 18"/>
          <p:cNvSpPr>
            <a:spLocks noChangeShapeType="1"/>
          </p:cNvSpPr>
          <p:nvPr/>
        </p:nvSpPr>
        <p:spPr bwMode="auto">
          <a:xfrm>
            <a:off x="39688" y="1419226"/>
            <a:ext cx="0" cy="3438525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3" name="Line 19"/>
          <p:cNvSpPr>
            <a:spLocks noChangeShapeType="1"/>
          </p:cNvSpPr>
          <p:nvPr/>
        </p:nvSpPr>
        <p:spPr bwMode="auto">
          <a:xfrm>
            <a:off x="12161838" y="1419226"/>
            <a:ext cx="0" cy="3438525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" name="Line 20"/>
          <p:cNvSpPr>
            <a:spLocks noChangeShapeType="1"/>
          </p:cNvSpPr>
          <p:nvPr/>
        </p:nvSpPr>
        <p:spPr bwMode="auto">
          <a:xfrm>
            <a:off x="33338" y="1425576"/>
            <a:ext cx="12134850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5" name="Line 21"/>
          <p:cNvSpPr>
            <a:spLocks noChangeShapeType="1"/>
          </p:cNvSpPr>
          <p:nvPr/>
        </p:nvSpPr>
        <p:spPr bwMode="auto">
          <a:xfrm>
            <a:off x="33338" y="4851401"/>
            <a:ext cx="12134850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6" name="Rectangle 22"/>
          <p:cNvSpPr>
            <a:spLocks noChangeArrowheads="1"/>
          </p:cNvSpPr>
          <p:nvPr/>
        </p:nvSpPr>
        <p:spPr bwMode="auto">
          <a:xfrm>
            <a:off x="138113" y="1466851"/>
            <a:ext cx="763587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Study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" name="Rectangle 23"/>
          <p:cNvSpPr>
            <a:spLocks noChangeArrowheads="1"/>
          </p:cNvSpPr>
          <p:nvPr/>
        </p:nvSpPr>
        <p:spPr bwMode="auto">
          <a:xfrm>
            <a:off x="3578225" y="1466851"/>
            <a:ext cx="1016000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Method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" name="Rectangle 24"/>
          <p:cNvSpPr>
            <a:spLocks noChangeArrowheads="1"/>
          </p:cNvSpPr>
          <p:nvPr/>
        </p:nvSpPr>
        <p:spPr bwMode="auto">
          <a:xfrm>
            <a:off x="7400925" y="1466851"/>
            <a:ext cx="1504950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Key Findings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" name="Rectangle 25"/>
          <p:cNvSpPr>
            <a:spLocks noChangeArrowheads="1"/>
          </p:cNvSpPr>
          <p:nvPr/>
        </p:nvSpPr>
        <p:spPr bwMode="auto">
          <a:xfrm>
            <a:off x="138113" y="1876426"/>
            <a:ext cx="3168650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Bradbury &amp; Williams (2013)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" name="Rectangle 26"/>
          <p:cNvSpPr>
            <a:spLocks noChangeArrowheads="1"/>
          </p:cNvSpPr>
          <p:nvPr/>
        </p:nvSpPr>
        <p:spPr bwMode="auto">
          <a:xfrm>
            <a:off x="3578225" y="1876426"/>
            <a:ext cx="3225800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Analysis of real cases / trials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" name="Rectangle 27"/>
          <p:cNvSpPr>
            <a:spLocks noChangeArrowheads="1"/>
          </p:cNvSpPr>
          <p:nvPr/>
        </p:nvSpPr>
        <p:spPr bwMode="auto">
          <a:xfrm>
            <a:off x="7400925" y="1876426"/>
            <a:ext cx="811212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White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" name="Rectangle 28"/>
          <p:cNvSpPr>
            <a:spLocks noChangeArrowheads="1"/>
          </p:cNvSpPr>
          <p:nvPr/>
        </p:nvSpPr>
        <p:spPr bwMode="auto">
          <a:xfrm>
            <a:off x="8066088" y="1876426"/>
            <a:ext cx="214312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1" i="0" u="none" strike="noStrike" cap="none" normalizeH="0" baseline="0">
                <a:ln>
                  <a:noFill/>
                </a:ln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Rectangle 29"/>
          <p:cNvSpPr>
            <a:spLocks noChangeArrowheads="1"/>
          </p:cNvSpPr>
          <p:nvPr/>
        </p:nvSpPr>
        <p:spPr bwMode="auto">
          <a:xfrm>
            <a:off x="8143875" y="1876426"/>
            <a:ext cx="3187700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majority juries and Hispanic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4" name="Rectangle 30"/>
          <p:cNvSpPr>
            <a:spLocks noChangeArrowheads="1"/>
          </p:cNvSpPr>
          <p:nvPr/>
        </p:nvSpPr>
        <p:spPr bwMode="auto">
          <a:xfrm>
            <a:off x="11164888" y="1876426"/>
            <a:ext cx="214312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1" i="0" u="none" strike="noStrike" cap="none" normalizeH="0" baseline="0">
                <a:ln>
                  <a:noFill/>
                </a:ln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" name="Rectangle 31"/>
          <p:cNvSpPr>
            <a:spLocks noChangeArrowheads="1"/>
          </p:cNvSpPr>
          <p:nvPr/>
        </p:nvSpPr>
        <p:spPr bwMode="auto">
          <a:xfrm>
            <a:off x="7400925" y="2187576"/>
            <a:ext cx="4829175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1" i="0" u="none" strike="noStrike" cap="none" normalizeH="0" baseline="0">
                <a:ln>
                  <a:noFill/>
                </a:ln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majority juries were more likely to convict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6" name="Rectangle 32"/>
          <p:cNvSpPr>
            <a:spLocks noChangeArrowheads="1"/>
          </p:cNvSpPr>
          <p:nvPr/>
        </p:nvSpPr>
        <p:spPr bwMode="auto">
          <a:xfrm>
            <a:off x="7400925" y="2503488"/>
            <a:ext cx="2082800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1" i="0" u="none" strike="noStrike" cap="none" normalizeH="0" baseline="0">
                <a:ln>
                  <a:noFill/>
                </a:ln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black defendants.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7" name="Rectangle 33"/>
          <p:cNvSpPr>
            <a:spLocks noChangeArrowheads="1"/>
          </p:cNvSpPr>
          <p:nvPr/>
        </p:nvSpPr>
        <p:spPr bwMode="auto">
          <a:xfrm>
            <a:off x="7400925" y="2816226"/>
            <a:ext cx="4800600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1" i="0" u="none" strike="noStrike" cap="none" normalizeH="0" baseline="0">
                <a:ln>
                  <a:noFill/>
                </a:ln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Effect was stronger for specific crimes like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8" name="Rectangle 34"/>
          <p:cNvSpPr>
            <a:spLocks noChangeArrowheads="1"/>
          </p:cNvSpPr>
          <p:nvPr/>
        </p:nvSpPr>
        <p:spPr bwMode="auto">
          <a:xfrm>
            <a:off x="7400925" y="3130551"/>
            <a:ext cx="1690687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1" i="0" u="none" strike="noStrike" cap="none" normalizeH="0" baseline="0">
                <a:ln>
                  <a:noFill/>
                </a:ln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drug offenses.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9" name="Rectangle 35"/>
          <p:cNvSpPr>
            <a:spLocks noChangeArrowheads="1"/>
          </p:cNvSpPr>
          <p:nvPr/>
        </p:nvSpPr>
        <p:spPr bwMode="auto">
          <a:xfrm>
            <a:off x="138113" y="3670301"/>
            <a:ext cx="1379537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Pfeifer and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0" name="Rectangle 36"/>
          <p:cNvSpPr>
            <a:spLocks noChangeArrowheads="1"/>
          </p:cNvSpPr>
          <p:nvPr/>
        </p:nvSpPr>
        <p:spPr bwMode="auto">
          <a:xfrm>
            <a:off x="1350963" y="3670301"/>
            <a:ext cx="801687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Ogloff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" name="Rectangle 37"/>
          <p:cNvSpPr>
            <a:spLocks noChangeArrowheads="1"/>
          </p:cNvSpPr>
          <p:nvPr/>
        </p:nvSpPr>
        <p:spPr bwMode="auto">
          <a:xfrm>
            <a:off x="2054225" y="3670301"/>
            <a:ext cx="831850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(1991)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2" name="Rectangle 38"/>
          <p:cNvSpPr>
            <a:spLocks noChangeArrowheads="1"/>
          </p:cNvSpPr>
          <p:nvPr/>
        </p:nvSpPr>
        <p:spPr bwMode="auto">
          <a:xfrm>
            <a:off x="3578225" y="3670301"/>
            <a:ext cx="3860800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Experiment with pts rating guilt of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3" name="Rectangle 39"/>
          <p:cNvSpPr>
            <a:spLocks noChangeArrowheads="1"/>
          </p:cNvSpPr>
          <p:nvPr/>
        </p:nvSpPr>
        <p:spPr bwMode="auto">
          <a:xfrm>
            <a:off x="3578225" y="3986213"/>
            <a:ext cx="3529012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defendant from trial transcripts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4" name="Rectangle 40"/>
          <p:cNvSpPr>
            <a:spLocks noChangeArrowheads="1"/>
          </p:cNvSpPr>
          <p:nvPr/>
        </p:nvSpPr>
        <p:spPr bwMode="auto">
          <a:xfrm>
            <a:off x="7400925" y="3670301"/>
            <a:ext cx="4291012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Participants rated black defendants as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5" name="Rectangle 41"/>
          <p:cNvSpPr>
            <a:spLocks noChangeArrowheads="1"/>
          </p:cNvSpPr>
          <p:nvPr/>
        </p:nvSpPr>
        <p:spPr bwMode="auto">
          <a:xfrm>
            <a:off x="7400925" y="3986213"/>
            <a:ext cx="4791075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guiltier than white defendants, particularly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6" name="Rectangle 42"/>
          <p:cNvSpPr>
            <a:spLocks noChangeArrowheads="1"/>
          </p:cNvSpPr>
          <p:nvPr/>
        </p:nvSpPr>
        <p:spPr bwMode="auto">
          <a:xfrm>
            <a:off x="7400925" y="4298951"/>
            <a:ext cx="3138487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when the victim was white.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6487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9" grpId="0"/>
      <p:bldP spid="30" grpId="0"/>
      <p:bldP spid="31" grpId="0"/>
      <p:bldP spid="33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8C204C-C7CE-FF2A-F084-06C8789646E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Pre-trial Publicity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41C4CC-7CB3-4CDF-612B-CE86D7C056B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1585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41020"/>
            <a:r>
              <a:rPr lang="en-GB" dirty="0">
                <a:latin typeface="Arial"/>
                <a:cs typeface="Arial"/>
              </a:rPr>
              <a:t>Pre-trial publicity – </a:t>
            </a:r>
            <a:r>
              <a:rPr lang="en-GB" dirty="0" err="1">
                <a:latin typeface="Arial"/>
                <a:cs typeface="Arial"/>
              </a:rPr>
              <a:t>Steblay</a:t>
            </a:r>
            <a:r>
              <a:rPr lang="en-GB" dirty="0">
                <a:latin typeface="Arial"/>
                <a:cs typeface="Arial"/>
              </a:rPr>
              <a:t> et al. (1999)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712" y="1548811"/>
            <a:ext cx="11398102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227965" indent="-227965"/>
            <a:r>
              <a:rPr lang="en-GB" dirty="0"/>
              <a:t>Can -</a:t>
            </a:r>
            <a:r>
              <a:rPr lang="en-GB" dirty="0" err="1"/>
              <a:t>ve</a:t>
            </a:r>
            <a:r>
              <a:rPr lang="en-GB" dirty="0"/>
              <a:t> PTP influence whether a jury returns a guilty verdict?</a:t>
            </a:r>
          </a:p>
          <a:p>
            <a:pPr marL="227965" indent="-227965"/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Meta-analysis of 44 studies with over 5700 pts (mock juries)</a:t>
            </a:r>
            <a:endParaRPr lang="en-GB" b="1" dirty="0">
              <a:solidFill>
                <a:schemeClr val="accent1">
                  <a:lumMod val="75000"/>
                </a:schemeClr>
              </a:solidFill>
              <a:ea typeface="Calibri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9230775"/>
              </p:ext>
            </p:extLst>
          </p:nvPr>
        </p:nvGraphicFramePr>
        <p:xfrm>
          <a:off x="1414130" y="3142064"/>
          <a:ext cx="8420985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32">
                  <a:extLst>
                    <a:ext uri="{9D8B030D-6E8A-4147-A177-3AD203B41FA5}">
                      <a16:colId xmlns:a16="http://schemas.microsoft.com/office/drawing/2014/main" val="3967855667"/>
                    </a:ext>
                  </a:extLst>
                </a:gridCol>
                <a:gridCol w="2740792">
                  <a:extLst>
                    <a:ext uri="{9D8B030D-6E8A-4147-A177-3AD203B41FA5}">
                      <a16:colId xmlns:a16="http://schemas.microsoft.com/office/drawing/2014/main" val="274816332"/>
                    </a:ext>
                  </a:extLst>
                </a:gridCol>
                <a:gridCol w="1946361">
                  <a:extLst>
                    <a:ext uri="{9D8B030D-6E8A-4147-A177-3AD203B41FA5}">
                      <a16:colId xmlns:a16="http://schemas.microsoft.com/office/drawing/2014/main" val="19584248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Exposed to –</a:t>
                      </a:r>
                      <a:r>
                        <a:rPr lang="en-GB" sz="2400" dirty="0" err="1"/>
                        <a:t>ve</a:t>
                      </a:r>
                      <a:r>
                        <a:rPr lang="en-GB" sz="2400" baseline="0" dirty="0"/>
                        <a:t> PTP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Control group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59782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Likely</a:t>
                      </a:r>
                      <a:r>
                        <a:rPr lang="en-GB" sz="2400" baseline="0" dirty="0"/>
                        <a:t> to return guilty verdict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59%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45%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6306023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93405" y="4467501"/>
            <a:ext cx="1120671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7965" indent="-227965"/>
            <a:r>
              <a:rPr lang="en-GB" sz="3200" dirty="0">
                <a:solidFill>
                  <a:srgbClr val="282E3C"/>
                </a:solidFill>
                <a:latin typeface="Calibri"/>
                <a:cs typeface="Calibri"/>
                <a:sym typeface="Calibri"/>
              </a:rPr>
              <a:t>-PTP leads to a higher likelihood of guilty verdict, perhaps because the PTP creates schemas in the minds of jurors which become difficult to change during the trial</a:t>
            </a:r>
          </a:p>
        </p:txBody>
      </p:sp>
    </p:spTree>
    <p:extLst>
      <p:ext uri="{BB962C8B-B14F-4D97-AF65-F5344CB8AC3E}">
        <p14:creationId xmlns:p14="http://schemas.microsoft.com/office/powerpoint/2010/main" val="705472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41020"/>
            <a:r>
              <a:rPr lang="en-GB" dirty="0">
                <a:latin typeface="Arial"/>
                <a:cs typeface="Arial"/>
              </a:rPr>
              <a:t>Factors you need to find out about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227965" indent="-227965"/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Attractiveness of the defendant</a:t>
            </a:r>
          </a:p>
          <a:p>
            <a:pPr marL="227965" indent="-227965"/>
            <a:r>
              <a:rPr lang="en-GB" dirty="0"/>
              <a:t>Race of the defendant</a:t>
            </a:r>
          </a:p>
          <a:p>
            <a:pPr marL="227965" indent="-227965"/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Accent of the defendant</a:t>
            </a:r>
          </a:p>
          <a:p>
            <a:pPr marL="227965" indent="-227965"/>
            <a:r>
              <a:rPr lang="en-GB" dirty="0"/>
              <a:t>Pre-trial publicity – knowing something about the accused</a:t>
            </a:r>
          </a:p>
          <a:p>
            <a:pPr marL="0" indent="0">
              <a:buNone/>
            </a:pPr>
            <a:endParaRPr lang="en-GB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9530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D2CC2-0673-A1BE-0903-6A9FFE2A302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Defendant characteristics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BD51C1-2F37-85F8-AD80-6957C57A5EA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835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65879799-9F59-B123-5760-07F4D82ED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41020"/>
            <a:r>
              <a:rPr lang="en-GB" dirty="0"/>
              <a:t>Attractiveness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5D472BC-0E69-8159-107E-FBAFB55BBE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4" name="Google Shape;74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24277" y="1216890"/>
            <a:ext cx="6743457" cy="4838699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599270" y="1054199"/>
            <a:ext cx="6868453" cy="51434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527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F66CF-92FD-132B-C7C5-644802323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41020"/>
            <a:r>
              <a:rPr lang="en-GB" dirty="0">
                <a:latin typeface="Arial"/>
                <a:cs typeface="Arial"/>
              </a:rPr>
              <a:t>Attractiveness of defendant</a:t>
            </a:r>
            <a:br>
              <a:rPr lang="en-GB" dirty="0">
                <a:latin typeface="Arial"/>
                <a:cs typeface="Arial"/>
              </a:rPr>
            </a:br>
            <a:r>
              <a:rPr lang="en-GB" dirty="0" err="1">
                <a:latin typeface="Arial"/>
                <a:cs typeface="Arial"/>
              </a:rPr>
              <a:t>Abwender</a:t>
            </a:r>
            <a:r>
              <a:rPr lang="en-GB" dirty="0">
                <a:latin typeface="Arial"/>
                <a:cs typeface="Arial"/>
              </a:rPr>
              <a:t> and Hough (2001)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FC4FD-FF2A-1DEA-2851-42E4CAB58C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10000"/>
          </a:bodyPr>
          <a:lstStyle/>
          <a:p>
            <a:pPr marL="227965" indent="-227965"/>
            <a:r>
              <a:rPr lang="en-GB" b="1" dirty="0">
                <a:solidFill>
                  <a:srgbClr val="0070C0"/>
                </a:solidFill>
                <a:ea typeface="Calibri"/>
              </a:rPr>
              <a:t>Are attractive defendants treated more leniently than less attractive ones?</a:t>
            </a:r>
          </a:p>
          <a:p>
            <a:pPr marL="227965" indent="-227965"/>
            <a:r>
              <a:rPr lang="en-GB" dirty="0">
                <a:ea typeface="Calibri"/>
              </a:rPr>
              <a:t>Pts were asked to judge the guilt and recommend a sentence for a drunk driver. </a:t>
            </a:r>
          </a:p>
          <a:p>
            <a:pPr marL="227965" indent="-227965"/>
            <a:r>
              <a:rPr lang="en-GB" b="1" dirty="0">
                <a:solidFill>
                  <a:srgbClr val="0070C0"/>
                </a:solidFill>
                <a:ea typeface="Calibri"/>
              </a:rPr>
              <a:t>The descriptions of the driver were varied</a:t>
            </a:r>
          </a:p>
          <a:p>
            <a:pPr marL="685154" lvl="1" indent="-227965"/>
            <a:r>
              <a:rPr lang="en-GB" b="1" dirty="0">
                <a:solidFill>
                  <a:srgbClr val="0070C0"/>
                </a:solidFill>
                <a:ea typeface="Calibri"/>
              </a:rPr>
              <a:t>Attractive / Unattractive</a:t>
            </a:r>
          </a:p>
          <a:p>
            <a:pPr marL="685154" lvl="1" indent="-227965"/>
            <a:r>
              <a:rPr lang="en-GB" b="1" dirty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Gender</a:t>
            </a:r>
          </a:p>
          <a:p>
            <a:pPr marL="685154" lvl="1" indent="-227965"/>
            <a:r>
              <a:rPr lang="en-GB" b="1" dirty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Race</a:t>
            </a:r>
          </a:p>
          <a:p>
            <a:pPr marL="227965" indent="-227965"/>
            <a:endParaRPr lang="en-GB" dirty="0">
              <a:ea typeface="Calibri"/>
            </a:endParaRPr>
          </a:p>
          <a:p>
            <a:pPr marL="227965" indent="-227965"/>
            <a:endParaRPr lang="en-GB" dirty="0">
              <a:ea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54279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0A8530-ADFA-5106-8234-973039086B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12F7BD-4E28-977A-4CC0-47BC6DB20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41020"/>
            <a:r>
              <a:rPr lang="en-GB" dirty="0">
                <a:latin typeface="Arial"/>
                <a:cs typeface="Arial"/>
              </a:rPr>
              <a:t>Attractiveness of defendant</a:t>
            </a:r>
            <a:br>
              <a:rPr lang="en-GB" dirty="0">
                <a:latin typeface="Arial"/>
                <a:cs typeface="Arial"/>
              </a:rPr>
            </a:br>
            <a:r>
              <a:rPr lang="en-GB" dirty="0" err="1">
                <a:latin typeface="Arial"/>
                <a:cs typeface="Arial"/>
              </a:rPr>
              <a:t>Abwender</a:t>
            </a:r>
            <a:r>
              <a:rPr lang="en-GB" dirty="0">
                <a:latin typeface="Arial"/>
                <a:cs typeface="Arial"/>
              </a:rPr>
              <a:t> and Hough (2001)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CEC334D-DD9B-E8D0-54EA-89BA0C98A4B5}"/>
              </a:ext>
            </a:extLst>
          </p:cNvPr>
          <p:cNvSpPr txBox="1"/>
          <p:nvPr/>
        </p:nvSpPr>
        <p:spPr>
          <a:xfrm>
            <a:off x="1154374" y="4932257"/>
            <a:ext cx="9888747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GB" sz="2400" b="1" dirty="0">
                <a:solidFill>
                  <a:srgbClr val="0070C0"/>
                </a:solidFill>
                <a:ea typeface="Calibri"/>
                <a:cs typeface="Calibri"/>
              </a:rPr>
              <a:t>Jury making IS impacted by attractiveness</a:t>
            </a:r>
          </a:p>
          <a:p>
            <a:pPr algn="ctr"/>
            <a:r>
              <a:rPr lang="en-GB" sz="2400" b="1" dirty="0">
                <a:solidFill>
                  <a:srgbClr val="0070C0"/>
                </a:solidFill>
                <a:ea typeface="Calibri"/>
                <a:cs typeface="Calibri"/>
              </a:rPr>
              <a:t>BUT</a:t>
            </a:r>
          </a:p>
          <a:p>
            <a:pPr algn="ctr"/>
            <a:r>
              <a:rPr lang="en-GB" sz="2400" b="1" dirty="0">
                <a:solidFill>
                  <a:srgbClr val="0070C0"/>
                </a:solidFill>
                <a:ea typeface="Calibri"/>
                <a:cs typeface="Calibri"/>
              </a:rPr>
              <a:t>Gender of the juror has an impact on the judgement as well</a:t>
            </a:r>
          </a:p>
        </p:txBody>
      </p:sp>
      <p:sp>
        <p:nvSpPr>
          <p:cNvPr id="45" name="AutoShape 38"/>
          <p:cNvSpPr>
            <a:spLocks noChangeAspect="1" noChangeArrowheads="1" noTextEdit="1"/>
          </p:cNvSpPr>
          <p:nvPr/>
        </p:nvSpPr>
        <p:spPr bwMode="auto">
          <a:xfrm>
            <a:off x="479425" y="1487488"/>
            <a:ext cx="11233150" cy="328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6" name="Rectangle 40"/>
          <p:cNvSpPr>
            <a:spLocks noChangeArrowheads="1"/>
          </p:cNvSpPr>
          <p:nvPr/>
        </p:nvSpPr>
        <p:spPr bwMode="auto">
          <a:xfrm>
            <a:off x="482600" y="1520826"/>
            <a:ext cx="3306763" cy="471488"/>
          </a:xfrm>
          <a:prstGeom prst="rect">
            <a:avLst/>
          </a:prstGeom>
          <a:solidFill>
            <a:srgbClr val="5B9BD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7" name="Rectangle 41"/>
          <p:cNvSpPr>
            <a:spLocks noChangeArrowheads="1"/>
          </p:cNvSpPr>
          <p:nvPr/>
        </p:nvSpPr>
        <p:spPr bwMode="auto">
          <a:xfrm>
            <a:off x="3789363" y="1520826"/>
            <a:ext cx="7899400" cy="471488"/>
          </a:xfrm>
          <a:prstGeom prst="rect">
            <a:avLst/>
          </a:prstGeom>
          <a:solidFill>
            <a:srgbClr val="5B9BD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8" name="Rectangle 42"/>
          <p:cNvSpPr>
            <a:spLocks noChangeArrowheads="1"/>
          </p:cNvSpPr>
          <p:nvPr/>
        </p:nvSpPr>
        <p:spPr bwMode="auto">
          <a:xfrm>
            <a:off x="482600" y="1992313"/>
            <a:ext cx="3306763" cy="469900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9" name="Rectangle 43"/>
          <p:cNvSpPr>
            <a:spLocks noChangeArrowheads="1"/>
          </p:cNvSpPr>
          <p:nvPr/>
        </p:nvSpPr>
        <p:spPr bwMode="auto">
          <a:xfrm>
            <a:off x="3789363" y="1992313"/>
            <a:ext cx="7899400" cy="469900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0" name="Rectangle 44"/>
          <p:cNvSpPr>
            <a:spLocks noChangeArrowheads="1"/>
          </p:cNvSpPr>
          <p:nvPr/>
        </p:nvSpPr>
        <p:spPr bwMode="auto">
          <a:xfrm>
            <a:off x="482600" y="2462213"/>
            <a:ext cx="3306763" cy="469900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1" name="Rectangle 45"/>
          <p:cNvSpPr>
            <a:spLocks noChangeArrowheads="1"/>
          </p:cNvSpPr>
          <p:nvPr/>
        </p:nvSpPr>
        <p:spPr bwMode="auto">
          <a:xfrm>
            <a:off x="3789363" y="2462213"/>
            <a:ext cx="7899400" cy="469900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2" name="Rectangle 46"/>
          <p:cNvSpPr>
            <a:spLocks noChangeArrowheads="1"/>
          </p:cNvSpPr>
          <p:nvPr/>
        </p:nvSpPr>
        <p:spPr bwMode="auto">
          <a:xfrm>
            <a:off x="482600" y="2932113"/>
            <a:ext cx="3306763" cy="846138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3" name="Rectangle 47"/>
          <p:cNvSpPr>
            <a:spLocks noChangeArrowheads="1"/>
          </p:cNvSpPr>
          <p:nvPr/>
        </p:nvSpPr>
        <p:spPr bwMode="auto">
          <a:xfrm>
            <a:off x="3789363" y="2932113"/>
            <a:ext cx="7899400" cy="846138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4" name="Rectangle 48"/>
          <p:cNvSpPr>
            <a:spLocks noChangeArrowheads="1"/>
          </p:cNvSpPr>
          <p:nvPr/>
        </p:nvSpPr>
        <p:spPr bwMode="auto">
          <a:xfrm>
            <a:off x="482600" y="3778251"/>
            <a:ext cx="3306763" cy="847725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5" name="Rectangle 49"/>
          <p:cNvSpPr>
            <a:spLocks noChangeArrowheads="1"/>
          </p:cNvSpPr>
          <p:nvPr/>
        </p:nvSpPr>
        <p:spPr bwMode="auto">
          <a:xfrm>
            <a:off x="3789363" y="3778251"/>
            <a:ext cx="7899400" cy="847725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6" name="Line 50"/>
          <p:cNvSpPr>
            <a:spLocks noChangeShapeType="1"/>
          </p:cNvSpPr>
          <p:nvPr/>
        </p:nvSpPr>
        <p:spPr bwMode="auto">
          <a:xfrm>
            <a:off x="3789363" y="1514476"/>
            <a:ext cx="0" cy="311785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7" name="Line 51"/>
          <p:cNvSpPr>
            <a:spLocks noChangeShapeType="1"/>
          </p:cNvSpPr>
          <p:nvPr/>
        </p:nvSpPr>
        <p:spPr bwMode="auto">
          <a:xfrm>
            <a:off x="476250" y="1992313"/>
            <a:ext cx="11218863" cy="0"/>
          </a:xfrm>
          <a:prstGeom prst="line">
            <a:avLst/>
          </a:prstGeom>
          <a:noFill/>
          <a:ln w="39688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8" name="Line 52"/>
          <p:cNvSpPr>
            <a:spLocks noChangeShapeType="1"/>
          </p:cNvSpPr>
          <p:nvPr/>
        </p:nvSpPr>
        <p:spPr bwMode="auto">
          <a:xfrm>
            <a:off x="476250" y="2462213"/>
            <a:ext cx="11218863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9" name="Line 53"/>
          <p:cNvSpPr>
            <a:spLocks noChangeShapeType="1"/>
          </p:cNvSpPr>
          <p:nvPr/>
        </p:nvSpPr>
        <p:spPr bwMode="auto">
          <a:xfrm>
            <a:off x="476250" y="2932113"/>
            <a:ext cx="11218863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0" name="Line 54"/>
          <p:cNvSpPr>
            <a:spLocks noChangeShapeType="1"/>
          </p:cNvSpPr>
          <p:nvPr/>
        </p:nvSpPr>
        <p:spPr bwMode="auto">
          <a:xfrm>
            <a:off x="476250" y="3778251"/>
            <a:ext cx="11218863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1" name="Line 55"/>
          <p:cNvSpPr>
            <a:spLocks noChangeShapeType="1"/>
          </p:cNvSpPr>
          <p:nvPr/>
        </p:nvSpPr>
        <p:spPr bwMode="auto">
          <a:xfrm>
            <a:off x="482600" y="1514476"/>
            <a:ext cx="0" cy="311785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2" name="Line 56"/>
          <p:cNvSpPr>
            <a:spLocks noChangeShapeType="1"/>
          </p:cNvSpPr>
          <p:nvPr/>
        </p:nvSpPr>
        <p:spPr bwMode="auto">
          <a:xfrm>
            <a:off x="11688763" y="1514476"/>
            <a:ext cx="0" cy="311785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3" name="Line 57"/>
          <p:cNvSpPr>
            <a:spLocks noChangeShapeType="1"/>
          </p:cNvSpPr>
          <p:nvPr/>
        </p:nvSpPr>
        <p:spPr bwMode="auto">
          <a:xfrm>
            <a:off x="476250" y="1520826"/>
            <a:ext cx="11218863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4" name="Line 58"/>
          <p:cNvSpPr>
            <a:spLocks noChangeShapeType="1"/>
          </p:cNvSpPr>
          <p:nvPr/>
        </p:nvSpPr>
        <p:spPr bwMode="auto">
          <a:xfrm>
            <a:off x="476250" y="4625976"/>
            <a:ext cx="11218863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5" name="Rectangle 59"/>
          <p:cNvSpPr>
            <a:spLocks noChangeArrowheads="1"/>
          </p:cNvSpPr>
          <p:nvPr/>
        </p:nvSpPr>
        <p:spPr bwMode="auto">
          <a:xfrm>
            <a:off x="581025" y="1573213"/>
            <a:ext cx="97790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5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Factor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" name="Rectangle 60"/>
          <p:cNvSpPr>
            <a:spLocks noChangeArrowheads="1"/>
          </p:cNvSpPr>
          <p:nvPr/>
        </p:nvSpPr>
        <p:spPr bwMode="auto">
          <a:xfrm>
            <a:off x="3887788" y="1573213"/>
            <a:ext cx="1662113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500" b="1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Key Finding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7" name="Rectangle 61"/>
          <p:cNvSpPr>
            <a:spLocks noChangeArrowheads="1"/>
          </p:cNvSpPr>
          <p:nvPr/>
        </p:nvSpPr>
        <p:spPr bwMode="auto">
          <a:xfrm>
            <a:off x="634999" y="2055405"/>
            <a:ext cx="3001963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5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Attractive defendants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8" name="Rectangle 62"/>
          <p:cNvSpPr>
            <a:spLocks noChangeArrowheads="1"/>
          </p:cNvSpPr>
          <p:nvPr/>
        </p:nvSpPr>
        <p:spPr bwMode="auto">
          <a:xfrm>
            <a:off x="3887788" y="2043113"/>
            <a:ext cx="7253288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5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Tended to get more lenient sentences and judgements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9" name="Rectangle 63"/>
          <p:cNvSpPr>
            <a:spLocks noChangeArrowheads="1"/>
          </p:cNvSpPr>
          <p:nvPr/>
        </p:nvSpPr>
        <p:spPr bwMode="auto">
          <a:xfrm>
            <a:off x="581025" y="2514601"/>
            <a:ext cx="3265488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5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Unattractive defendants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0" name="Rectangle 64"/>
          <p:cNvSpPr>
            <a:spLocks noChangeArrowheads="1"/>
          </p:cNvSpPr>
          <p:nvPr/>
        </p:nvSpPr>
        <p:spPr bwMode="auto">
          <a:xfrm>
            <a:off x="3887788" y="2514601"/>
            <a:ext cx="6472238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5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Tended to get harsher sentences and judgements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1" name="Rectangle 65"/>
          <p:cNvSpPr>
            <a:spLocks noChangeArrowheads="1"/>
          </p:cNvSpPr>
          <p:nvPr/>
        </p:nvSpPr>
        <p:spPr bwMode="auto">
          <a:xfrm>
            <a:off x="581025" y="2984501"/>
            <a:ext cx="1944688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5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Female jurors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2" name="Rectangle 66"/>
          <p:cNvSpPr>
            <a:spLocks noChangeArrowheads="1"/>
          </p:cNvSpPr>
          <p:nvPr/>
        </p:nvSpPr>
        <p:spPr bwMode="auto">
          <a:xfrm>
            <a:off x="3887788" y="2984501"/>
            <a:ext cx="6834188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5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More lenient towards attractive female defendants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3" name="Rectangle 67"/>
          <p:cNvSpPr>
            <a:spLocks noChangeArrowheads="1"/>
          </p:cNvSpPr>
          <p:nvPr/>
        </p:nvSpPr>
        <p:spPr bwMode="auto">
          <a:xfrm>
            <a:off x="3887788" y="3357563"/>
            <a:ext cx="6500813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5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Harsher towards unattractive female defendants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4" name="Rectangle 68"/>
          <p:cNvSpPr>
            <a:spLocks noChangeArrowheads="1"/>
          </p:cNvSpPr>
          <p:nvPr/>
        </p:nvSpPr>
        <p:spPr bwMode="auto">
          <a:xfrm>
            <a:off x="581025" y="3830638"/>
            <a:ext cx="1622425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5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Male jurors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5" name="Rectangle 69"/>
          <p:cNvSpPr>
            <a:spLocks noChangeArrowheads="1"/>
          </p:cNvSpPr>
          <p:nvPr/>
        </p:nvSpPr>
        <p:spPr bwMode="auto">
          <a:xfrm>
            <a:off x="3887788" y="3830638"/>
            <a:ext cx="7019925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5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More lenient towards unattractive female defendants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6" name="Rectangle 70"/>
          <p:cNvSpPr>
            <a:spLocks noChangeArrowheads="1"/>
          </p:cNvSpPr>
          <p:nvPr/>
        </p:nvSpPr>
        <p:spPr bwMode="auto">
          <a:xfrm>
            <a:off x="3887788" y="4203701"/>
            <a:ext cx="6042025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5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Harsher towards attractive female defendants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2759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8" grpId="0" animBg="1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7BE615-A69B-D411-3851-0C02690D5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Which woman would you convict of a robbery?</a:t>
            </a:r>
          </a:p>
        </p:txBody>
      </p:sp>
      <p:pic>
        <p:nvPicPr>
          <p:cNvPr id="4" name="Online Media 1" title="Birmingham Accent">
            <a:hlinkClick r:id="" action="ppaction://media"/>
            <a:extLst>
              <a:ext uri="{FF2B5EF4-FFF2-40B4-BE49-F238E27FC236}">
                <a16:creationId xmlns:a16="http://schemas.microsoft.com/office/drawing/2014/main" id="{628E09DD-2AF6-13B7-4C22-1D703B0FA76C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06758" y="1902913"/>
            <a:ext cx="5042452" cy="2848985"/>
          </a:xfrm>
          <a:prstGeom prst="rect">
            <a:avLst/>
          </a:prstGeom>
        </p:spPr>
      </p:pic>
      <p:pic>
        <p:nvPicPr>
          <p:cNvPr id="6" name="Online Media 5" descr="Queen's English">
            <a:hlinkClick r:id="" action="ppaction://media"/>
            <a:extLst>
              <a:ext uri="{FF2B5EF4-FFF2-40B4-BE49-F238E27FC236}">
                <a16:creationId xmlns:a16="http://schemas.microsoft.com/office/drawing/2014/main" id="{5D970510-EFE7-A7DF-1BDF-05FBF248E468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>
          <a:blip r:embed="rId5"/>
          <a:stretch>
            <a:fillRect/>
          </a:stretch>
        </p:blipFill>
        <p:spPr>
          <a:xfrm>
            <a:off x="6475243" y="1501637"/>
            <a:ext cx="4868718" cy="3651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3527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5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 vol="80000">
                <p:cTn id="16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video>
              <p:cMediaNode vol="80000">
                <p:cTn id="17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E14667-9630-757A-E170-E98F448FB0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1B7EBB-9A37-2247-472C-6C4982776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41020"/>
            <a:r>
              <a:rPr lang="en-GB">
                <a:latin typeface="Arial"/>
                <a:cs typeface="Arial"/>
              </a:rPr>
              <a:t>Accent – Dixon et al. (2002)</a:t>
            </a:r>
            <a:endParaRPr lang="en-GB"/>
          </a:p>
        </p:txBody>
      </p:sp>
      <p:sp>
        <p:nvSpPr>
          <p:cNvPr id="7" name="AutoShape 3"/>
          <p:cNvSpPr>
            <a:spLocks noChangeAspect="1" noChangeArrowheads="1" noTextEdit="1"/>
          </p:cNvSpPr>
          <p:nvPr/>
        </p:nvSpPr>
        <p:spPr bwMode="auto">
          <a:xfrm>
            <a:off x="117475" y="1476375"/>
            <a:ext cx="11957050" cy="390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28588" y="1517650"/>
            <a:ext cx="1878013" cy="654050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2006600" y="1517650"/>
            <a:ext cx="10053638" cy="654050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128588" y="2171700"/>
            <a:ext cx="1878013" cy="65246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2006600" y="2171700"/>
            <a:ext cx="10053638" cy="65246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128588" y="2824163"/>
            <a:ext cx="1878013" cy="1185863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2006600" y="2824163"/>
            <a:ext cx="10053638" cy="1185863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128588" y="4010025"/>
            <a:ext cx="1878013" cy="1222375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2006600" y="4010025"/>
            <a:ext cx="10053638" cy="1222375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" name="Line 13"/>
          <p:cNvSpPr>
            <a:spLocks noChangeShapeType="1"/>
          </p:cNvSpPr>
          <p:nvPr/>
        </p:nvSpPr>
        <p:spPr bwMode="auto">
          <a:xfrm>
            <a:off x="2006600" y="1511300"/>
            <a:ext cx="0" cy="372745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7" name="Line 14"/>
          <p:cNvSpPr>
            <a:spLocks noChangeShapeType="1"/>
          </p:cNvSpPr>
          <p:nvPr/>
        </p:nvSpPr>
        <p:spPr bwMode="auto">
          <a:xfrm>
            <a:off x="122238" y="2171700"/>
            <a:ext cx="11944350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" name="Line 15"/>
          <p:cNvSpPr>
            <a:spLocks noChangeShapeType="1"/>
          </p:cNvSpPr>
          <p:nvPr/>
        </p:nvSpPr>
        <p:spPr bwMode="auto">
          <a:xfrm>
            <a:off x="122238" y="2824163"/>
            <a:ext cx="11944350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" name="Line 16"/>
          <p:cNvSpPr>
            <a:spLocks noChangeShapeType="1"/>
          </p:cNvSpPr>
          <p:nvPr/>
        </p:nvSpPr>
        <p:spPr bwMode="auto">
          <a:xfrm>
            <a:off x="122238" y="4010025"/>
            <a:ext cx="11944350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128588" y="1511300"/>
            <a:ext cx="0" cy="372745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>
            <a:off x="12060238" y="1511300"/>
            <a:ext cx="0" cy="372745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122238" y="1517650"/>
            <a:ext cx="11944350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3" name="Line 20"/>
          <p:cNvSpPr>
            <a:spLocks noChangeShapeType="1"/>
          </p:cNvSpPr>
          <p:nvPr/>
        </p:nvSpPr>
        <p:spPr bwMode="auto">
          <a:xfrm>
            <a:off x="122238" y="5232400"/>
            <a:ext cx="11944350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" name="Rectangle 21"/>
          <p:cNvSpPr>
            <a:spLocks noChangeArrowheads="1"/>
          </p:cNvSpPr>
          <p:nvPr/>
        </p:nvSpPr>
        <p:spPr bwMode="auto">
          <a:xfrm>
            <a:off x="227013" y="1568450"/>
            <a:ext cx="1211263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5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Method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Rectangle 22"/>
          <p:cNvSpPr>
            <a:spLocks noChangeArrowheads="1"/>
          </p:cNvSpPr>
          <p:nvPr/>
        </p:nvSpPr>
        <p:spPr bwMode="auto">
          <a:xfrm>
            <a:off x="2105025" y="1568450"/>
            <a:ext cx="9590088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500" b="1" i="0" u="none" strike="noStrike" cap="none" normalizeH="0" baseline="0">
                <a:ln>
                  <a:noFill/>
                </a:ln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Pts heard recorded conversation between male suspect and a policeman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Rectangle 23"/>
          <p:cNvSpPr>
            <a:spLocks noChangeArrowheads="1"/>
          </p:cNvSpPr>
          <p:nvPr/>
        </p:nvSpPr>
        <p:spPr bwMode="auto">
          <a:xfrm>
            <a:off x="2105025" y="2222500"/>
            <a:ext cx="8651875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Suspect spoke with either a Birmingham or Standard British accent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" name="Rectangle 24"/>
          <p:cNvSpPr>
            <a:spLocks noChangeArrowheads="1"/>
          </p:cNvSpPr>
          <p:nvPr/>
        </p:nvSpPr>
        <p:spPr bwMode="auto">
          <a:xfrm>
            <a:off x="227013" y="2876550"/>
            <a:ext cx="110490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5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Results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" name="Rectangle 25"/>
          <p:cNvSpPr>
            <a:spLocks noChangeArrowheads="1"/>
          </p:cNvSpPr>
          <p:nvPr/>
        </p:nvSpPr>
        <p:spPr bwMode="auto">
          <a:xfrm>
            <a:off x="2105025" y="2876550"/>
            <a:ext cx="9434513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5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Defendants with a Birmingham accent were rated as significantly more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" name="Rectangle 26"/>
          <p:cNvSpPr>
            <a:spLocks noChangeArrowheads="1"/>
          </p:cNvSpPr>
          <p:nvPr/>
        </p:nvSpPr>
        <p:spPr bwMode="auto">
          <a:xfrm>
            <a:off x="2105025" y="3248025"/>
            <a:ext cx="6403975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500" b="1" i="0" u="none" strike="noStrike" cap="none" normalizeH="0" baseline="0">
                <a:ln>
                  <a:noFill/>
                </a:ln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guilty than those with a Standard British accent.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" name="Rectangle 27"/>
          <p:cNvSpPr>
            <a:spLocks noChangeArrowheads="1"/>
          </p:cNvSpPr>
          <p:nvPr/>
        </p:nvSpPr>
        <p:spPr bwMode="auto">
          <a:xfrm>
            <a:off x="227013" y="4062413"/>
            <a:ext cx="1681163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Conclusions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" name="Rectangle 28"/>
          <p:cNvSpPr>
            <a:spLocks noChangeArrowheads="1"/>
          </p:cNvSpPr>
          <p:nvPr/>
        </p:nvSpPr>
        <p:spPr bwMode="auto">
          <a:xfrm>
            <a:off x="2105025" y="4062413"/>
            <a:ext cx="6221960" cy="384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5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Regional accents influence jury decision-making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4" name="Rectangle 31"/>
          <p:cNvSpPr>
            <a:spLocks noChangeArrowheads="1"/>
          </p:cNvSpPr>
          <p:nvPr/>
        </p:nvSpPr>
        <p:spPr bwMode="auto">
          <a:xfrm>
            <a:off x="2105025" y="4433888"/>
            <a:ext cx="9883775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Certain accents (e.g., Birmingham) carry negative stereotypes that may lead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" name="Rectangle 32"/>
          <p:cNvSpPr>
            <a:spLocks noChangeArrowheads="1"/>
          </p:cNvSpPr>
          <p:nvPr/>
        </p:nvSpPr>
        <p:spPr bwMode="auto">
          <a:xfrm>
            <a:off x="2105025" y="4814888"/>
            <a:ext cx="1095375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5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to bias.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894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5" grpId="0"/>
      <p:bldP spid="26" grpId="0"/>
      <p:bldP spid="27" grpId="0"/>
      <p:bldP spid="28" grpId="0"/>
      <p:bldP spid="29" grpId="0"/>
      <p:bldP spid="30" grpId="0"/>
      <p:bldP spid="31" grpId="0"/>
      <p:bldP spid="34" grpId="0"/>
      <p:bldP spid="3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C5CCA-EBE9-A6CA-EB15-48544EFA2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41020"/>
            <a:r>
              <a:rPr lang="en-GB" dirty="0">
                <a:latin typeface="Arial"/>
                <a:cs typeface="Arial"/>
              </a:rPr>
              <a:t>Race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067D20-9B31-B21E-1E7F-850FC47EC5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There is a higher proportion of ethnic minorities in prison (15%) compared to 8% of the UK general population</a:t>
            </a:r>
            <a:r>
              <a:rPr lang="en-US" b="1" dirty="0">
                <a:solidFill>
                  <a:srgbClr val="002060"/>
                </a:solidFill>
              </a:rPr>
              <a:t>.</a:t>
            </a:r>
          </a:p>
          <a:p>
            <a:r>
              <a:rPr lang="en-US" dirty="0"/>
              <a:t>Studies have found that that white jurors are more likely to find a black defendant guilty compared to a white one.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68" name="Google Shape;68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4695" y="97104"/>
            <a:ext cx="11014365" cy="666905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12079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allingford Trust Theme">
  <a:themeElements>
    <a:clrScheme name="Custom 7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FFFF"/>
      </a:hlink>
      <a:folHlink>
        <a:srgbClr val="A5A5A5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A9AFAF66-E9B3-48CE-B372-1F6F80D4DEA2}" vid="{A627980B-E4D4-4729-B4CD-87228889B13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C13A59EB86685459DDDBAE59B64CC04" ma:contentTypeVersion="16" ma:contentTypeDescription="Create a new document." ma:contentTypeScope="" ma:versionID="6a38786f8e2aaf5b42fd041ecf443b31">
  <xsd:schema xmlns:xsd="http://www.w3.org/2001/XMLSchema" xmlns:xs="http://www.w3.org/2001/XMLSchema" xmlns:p="http://schemas.microsoft.com/office/2006/metadata/properties" xmlns:ns2="ad89ce95-d1b6-4d5e-b677-7cca411aa0d9" xmlns:ns3="506e4013-1c0c-4111-9426-d4a345a2e8ca" targetNamespace="http://schemas.microsoft.com/office/2006/metadata/properties" ma:root="true" ma:fieldsID="986066f503c7bf9b86526db2f960ee1c" ns2:_="" ns3:_="">
    <xsd:import namespace="ad89ce95-d1b6-4d5e-b677-7cca411aa0d9"/>
    <xsd:import namespace="506e4013-1c0c-4111-9426-d4a345a2e8c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89ce95-d1b6-4d5e-b677-7cca411aa0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8ad0ac55-8370-45de-8d35-391d2d05344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e4013-1c0c-4111-9426-d4a345a2e8ca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2c15fa1e-c926-42ca-bfe6-b20ae44258bd}" ma:internalName="TaxCatchAll" ma:showField="CatchAllData" ma:web="506e4013-1c0c-4111-9426-d4a345a2e8c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06e4013-1c0c-4111-9426-d4a345a2e8ca" xsi:nil="true"/>
    <lcf76f155ced4ddcb4097134ff3c332f xmlns="ad89ce95-d1b6-4d5e-b677-7cca411aa0d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27A7DAA-D01F-42AD-855E-FA5AA42755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d89ce95-d1b6-4d5e-b677-7cca411aa0d9"/>
    <ds:schemaRef ds:uri="506e4013-1c0c-4111-9426-d4a345a2e8c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F3CA279-5655-44E2-A66F-1A4D5E8BE68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8B915B7-7113-480F-8E5E-ABD570CB814B}">
  <ds:schemaRefs>
    <ds:schemaRef ds:uri="http://schemas.openxmlformats.org/package/2006/metadata/core-properties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506e4013-1c0c-4111-9426-d4a345a2e8ca"/>
    <ds:schemaRef ds:uri="http://purl.org/dc/elements/1.1/"/>
    <ds:schemaRef ds:uri="ad89ce95-d1b6-4d5e-b677-7cca411aa0d9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WS_High_Contrast_43</Template>
  <TotalTime>1425</TotalTime>
  <Words>552</Words>
  <Application>Microsoft Office PowerPoint</Application>
  <PresentationFormat>Widescreen</PresentationFormat>
  <Paragraphs>94</Paragraphs>
  <Slides>12</Slides>
  <Notes>2</Notes>
  <HiddenSlides>0</HiddenSlides>
  <MMClips>4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Wallingford Trust Theme</vt:lpstr>
      <vt:lpstr>LO TBAT discuss the factors that impact jury decision making </vt:lpstr>
      <vt:lpstr>Factors you need to find out about</vt:lpstr>
      <vt:lpstr>Defendant characteristics</vt:lpstr>
      <vt:lpstr>Attractiveness</vt:lpstr>
      <vt:lpstr>Attractiveness of defendant Abwender and Hough (2001)</vt:lpstr>
      <vt:lpstr>Attractiveness of defendant Abwender and Hough (2001)</vt:lpstr>
      <vt:lpstr>Which woman would you convict of a robbery?</vt:lpstr>
      <vt:lpstr>Accent – Dixon et al. (2002)</vt:lpstr>
      <vt:lpstr>Race</vt:lpstr>
      <vt:lpstr>Race of defendant</vt:lpstr>
      <vt:lpstr>Pre-trial Publicity</vt:lpstr>
      <vt:lpstr>Pre-trial publicity – Steblay et al. (1999)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Vernon LEIGH</cp:lastModifiedBy>
  <cp:revision>283</cp:revision>
  <dcterms:created xsi:type="dcterms:W3CDTF">2022-09-13T19:39:38Z</dcterms:created>
  <dcterms:modified xsi:type="dcterms:W3CDTF">2025-03-04T14:44:46Z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0x010100EC13A59EB86685459DDDBAE59B64CC04</vt:lpwstr>
  </property>
  <property fmtid="{D5CDD505-2E9C-101B-9397-08002B2CF9AE}" pid="3" name="MediaServiceImageTags">
    <vt:lpwstr/>
  </property>
</Properties>
</file>