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68" r:id="rId7"/>
    <p:sldId id="262" r:id="rId8"/>
    <p:sldId id="270" r:id="rId9"/>
    <p:sldId id="275" r:id="rId10"/>
    <p:sldId id="267" r:id="rId11"/>
    <p:sldId id="276" r:id="rId12"/>
    <p:sldId id="264" r:id="rId13"/>
    <p:sldId id="277" r:id="rId14"/>
    <p:sldId id="269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E3C"/>
    <a:srgbClr val="E5F3FF"/>
    <a:srgbClr val="E6EEFF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A8ADE-B24D-5277-05FA-984B73881E9B}" v="1" dt="2025-03-03T15:08:26.337"/>
    <p1510:client id="{47372615-C38F-83A7-4FE2-04691D5846C8}" v="4" dt="2025-03-04T14:44:38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6190"/>
  </p:normalViewPr>
  <p:slideViewPr>
    <p:cSldViewPr snapToGrid="0">
      <p:cViewPr varScale="1">
        <p:scale>
          <a:sx n="90" d="100"/>
          <a:sy n="90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9B8C-59C6-4074-8601-77D0E9840656}" type="datetimeFigureOut">
              <a:t>3/4/2025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AE7E5-F71B-4261-8A2C-259B3A2125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bdc4dcb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2bdc4dcb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bdc4dc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2bdc4dc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EuPsoPIzRXQ?feature=oembed" TargetMode="External"/><Relationship Id="rId1" Type="http://schemas.openxmlformats.org/officeDocument/2006/relationships/video" Target="https://www.youtube.com/embed/X0QcrUPFqDk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LO TBAT discuss the factors that impact jury decision making 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75A05-C9C5-AE13-2620-90202D026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4A41-615D-3212-E3F3-05E7FAC6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Race of defendant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8D4535-52AF-833C-8A23-585DB1F67569}"/>
              </a:ext>
            </a:extLst>
          </p:cNvPr>
          <p:cNvSpPr txBox="1"/>
          <p:nvPr/>
        </p:nvSpPr>
        <p:spPr>
          <a:xfrm>
            <a:off x="1321388" y="4932257"/>
            <a:ext cx="98887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b="1" dirty="0">
                <a:solidFill>
                  <a:srgbClr val="0070C0"/>
                </a:solidFill>
                <a:ea typeface="+mn-lt"/>
                <a:cs typeface="+mn-lt"/>
              </a:rPr>
              <a:t>Findings suggest that racial biases influence jury verdicts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rgbClr val="282E3C"/>
                </a:solidFill>
                <a:ea typeface="+mn-lt"/>
                <a:cs typeface="+mn-lt"/>
              </a:rPr>
              <a:t>Minority defendants, particularly black individuals, are judged more harshly than white defendants --&gt; especially in cases involving white victims.</a:t>
            </a:r>
            <a:endParaRPr lang="en-US" dirty="0">
              <a:solidFill>
                <a:srgbClr val="282E3C"/>
              </a:solidFill>
              <a:ea typeface="Calibri"/>
              <a:cs typeface="Calibri"/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30163" y="1395413"/>
            <a:ext cx="12161837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688" y="1425576"/>
            <a:ext cx="3440112" cy="4079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479800" y="1425576"/>
            <a:ext cx="3822700" cy="4079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302500" y="1425576"/>
            <a:ext cx="4859337" cy="4079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9688" y="1833563"/>
            <a:ext cx="3440112" cy="17954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479800" y="1833563"/>
            <a:ext cx="3822700" cy="17954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7302500" y="1833563"/>
            <a:ext cx="4859337" cy="17954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688" y="3629026"/>
            <a:ext cx="3440112" cy="122237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479800" y="3629026"/>
            <a:ext cx="3822700" cy="122237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302500" y="3629026"/>
            <a:ext cx="4859337" cy="122237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479800" y="1419226"/>
            <a:ext cx="0" cy="34385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302500" y="1419226"/>
            <a:ext cx="0" cy="34385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3338" y="1833563"/>
            <a:ext cx="12134850" cy="0"/>
          </a:xfrm>
          <a:prstGeom prst="line">
            <a:avLst/>
          </a:prstGeom>
          <a:noFill/>
          <a:ln w="39688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338" y="3629026"/>
            <a:ext cx="121348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9688" y="1419226"/>
            <a:ext cx="0" cy="34385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61838" y="1419226"/>
            <a:ext cx="0" cy="34385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3338" y="1425576"/>
            <a:ext cx="121348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3338" y="4851401"/>
            <a:ext cx="121348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138113" y="1466851"/>
            <a:ext cx="76358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Study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578225" y="1466851"/>
            <a:ext cx="10160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Method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7400925" y="1466851"/>
            <a:ext cx="150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Key Findings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38113" y="1876426"/>
            <a:ext cx="31686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Bradbury &amp; Williams (2013)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3578225" y="1876426"/>
            <a:ext cx="3225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Analysis of real cases / trials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7400925" y="1876426"/>
            <a:ext cx="8112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White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8066088" y="1876426"/>
            <a:ext cx="2143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8143875" y="1876426"/>
            <a:ext cx="31877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majority juries and Hispanic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11164888" y="1876426"/>
            <a:ext cx="2143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7400925" y="2187576"/>
            <a:ext cx="4829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majority juries were more likely to convict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400925" y="2503488"/>
            <a:ext cx="2082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black defendants.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00925" y="2816226"/>
            <a:ext cx="480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Effect was stronger for specific crimes like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400925" y="3130551"/>
            <a:ext cx="1690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drug offenses.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138113" y="3670301"/>
            <a:ext cx="13795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Pfeifer and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1350963" y="3670301"/>
            <a:ext cx="80168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Ogloff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2054225" y="3670301"/>
            <a:ext cx="8318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(1991)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3578225" y="3670301"/>
            <a:ext cx="3860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Experiment with pts rating guilt of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3578225" y="3986213"/>
            <a:ext cx="35290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defendant from trial transcripts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7400925" y="3670301"/>
            <a:ext cx="42910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Participants rated black defendants as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7400925" y="3986213"/>
            <a:ext cx="47910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guiltier than white defendants, particularly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2"/>
          <p:cNvSpPr>
            <a:spLocks noChangeArrowheads="1"/>
          </p:cNvSpPr>
          <p:nvPr/>
        </p:nvSpPr>
        <p:spPr bwMode="auto">
          <a:xfrm>
            <a:off x="7400925" y="4298951"/>
            <a:ext cx="313848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the victim was white.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30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C204C-C7CE-FF2A-F084-06C878964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Pre-trial Publicity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1C4CC-7CB3-4CDF-612B-CE86D7C05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5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Pre-trial publicity – </a:t>
            </a:r>
            <a:r>
              <a:rPr lang="en-GB" dirty="0" err="1">
                <a:latin typeface="Arial"/>
                <a:cs typeface="Arial"/>
              </a:rPr>
              <a:t>Steblay</a:t>
            </a:r>
            <a:r>
              <a:rPr lang="en-GB" dirty="0">
                <a:latin typeface="Arial"/>
                <a:cs typeface="Arial"/>
              </a:rPr>
              <a:t> et al. (1999)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712" y="1548811"/>
            <a:ext cx="1139810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 dirty="0"/>
              <a:t>Can -</a:t>
            </a:r>
            <a:r>
              <a:rPr lang="en-GB" dirty="0" err="1"/>
              <a:t>ve</a:t>
            </a:r>
            <a:r>
              <a:rPr lang="en-GB" dirty="0"/>
              <a:t> PTP influence whether a jury returns a guilty verdict?</a:t>
            </a:r>
          </a:p>
          <a:p>
            <a:pPr marL="227965" indent="-227965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Meta-analysis of 44 studies with over 5700 pts (mock juries)</a:t>
            </a:r>
            <a:endParaRPr lang="en-GB" b="1" dirty="0">
              <a:solidFill>
                <a:schemeClr val="accent1">
                  <a:lumMod val="75000"/>
                </a:schemeClr>
              </a:solidFill>
              <a:ea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30775"/>
              </p:ext>
            </p:extLst>
          </p:nvPr>
        </p:nvGraphicFramePr>
        <p:xfrm>
          <a:off x="1414130" y="3142064"/>
          <a:ext cx="842098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32">
                  <a:extLst>
                    <a:ext uri="{9D8B030D-6E8A-4147-A177-3AD203B41FA5}">
                      <a16:colId xmlns:a16="http://schemas.microsoft.com/office/drawing/2014/main" val="3967855667"/>
                    </a:ext>
                  </a:extLst>
                </a:gridCol>
                <a:gridCol w="2740792">
                  <a:extLst>
                    <a:ext uri="{9D8B030D-6E8A-4147-A177-3AD203B41FA5}">
                      <a16:colId xmlns:a16="http://schemas.microsoft.com/office/drawing/2014/main" val="274816332"/>
                    </a:ext>
                  </a:extLst>
                </a:gridCol>
                <a:gridCol w="1946361">
                  <a:extLst>
                    <a:ext uri="{9D8B030D-6E8A-4147-A177-3AD203B41FA5}">
                      <a16:colId xmlns:a16="http://schemas.microsoft.com/office/drawing/2014/main" val="1958424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Exposed to –</a:t>
                      </a:r>
                      <a:r>
                        <a:rPr lang="en-GB" sz="2400" dirty="0" err="1"/>
                        <a:t>ve</a:t>
                      </a:r>
                      <a:r>
                        <a:rPr lang="en-GB" sz="2400" baseline="0" dirty="0"/>
                        <a:t> PTP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Control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7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Likely</a:t>
                      </a:r>
                      <a:r>
                        <a:rPr lang="en-GB" sz="2400" baseline="0" dirty="0"/>
                        <a:t> to return guilty verdict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30602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3405" y="4467501"/>
            <a:ext cx="112067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965" indent="-227965"/>
            <a:r>
              <a:rPr lang="en-GB" sz="3200" dirty="0">
                <a:solidFill>
                  <a:srgbClr val="282E3C"/>
                </a:solidFill>
                <a:latin typeface="Calibri"/>
                <a:cs typeface="Calibri"/>
                <a:sym typeface="Calibri"/>
              </a:rPr>
              <a:t>-PTP leads to a higher likelihood of guilty verdict, perhaps because the PTP creates schemas in the minds of jurors which become difficult to change during the trial</a:t>
            </a:r>
          </a:p>
        </p:txBody>
      </p:sp>
    </p:spTree>
    <p:extLst>
      <p:ext uri="{BB962C8B-B14F-4D97-AF65-F5344CB8AC3E}">
        <p14:creationId xmlns:p14="http://schemas.microsoft.com/office/powerpoint/2010/main" val="7054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Factors you need to find out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Attractiveness of the defendant</a:t>
            </a:r>
          </a:p>
          <a:p>
            <a:pPr marL="227965" indent="-227965"/>
            <a:r>
              <a:rPr lang="en-GB" dirty="0"/>
              <a:t>Race of the defendant</a:t>
            </a:r>
          </a:p>
          <a:p>
            <a:pPr marL="227965" indent="-227965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Accent of the defendant</a:t>
            </a:r>
          </a:p>
          <a:p>
            <a:pPr marL="227965" indent="-227965"/>
            <a:r>
              <a:rPr lang="en-GB" dirty="0"/>
              <a:t>Pre-trial publicity – knowing something about the accused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2CC2-0673-A1BE-0903-6A9FFE2A3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Defendant characteristics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D51C1-2F37-85F8-AD80-6957C57A5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879799-9F59-B123-5760-07F4D82E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/>
              <a:t>Attractiveness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D472BC-0E69-8159-107E-FBAFB55B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4277" y="1216890"/>
            <a:ext cx="6743457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9270" y="1054199"/>
            <a:ext cx="6868453" cy="5143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66CF-92FD-132B-C7C5-64480232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Attractiveness of defendant</a:t>
            </a:r>
            <a:br>
              <a:rPr lang="en-GB" dirty="0">
                <a:latin typeface="Arial"/>
                <a:cs typeface="Arial"/>
              </a:rPr>
            </a:br>
            <a:r>
              <a:rPr lang="en-GB" dirty="0" err="1">
                <a:latin typeface="Arial"/>
                <a:cs typeface="Arial"/>
              </a:rPr>
              <a:t>Abwender</a:t>
            </a:r>
            <a:r>
              <a:rPr lang="en-GB" dirty="0">
                <a:latin typeface="Arial"/>
                <a:cs typeface="Arial"/>
              </a:rPr>
              <a:t> and Hough (2001)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C4FD-FF2A-1DEA-2851-42E4CAB58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227965" indent="-227965"/>
            <a:r>
              <a:rPr lang="en-GB" b="1" dirty="0">
                <a:solidFill>
                  <a:srgbClr val="0070C0"/>
                </a:solidFill>
                <a:ea typeface="Calibri"/>
              </a:rPr>
              <a:t>Are attractive defendants treated more leniently than less attractive ones?</a:t>
            </a:r>
          </a:p>
          <a:p>
            <a:pPr marL="227965" indent="-227965"/>
            <a:r>
              <a:rPr lang="en-GB" dirty="0">
                <a:ea typeface="Calibri"/>
              </a:rPr>
              <a:t>Pts were asked to judge the guilt and recommend a sentence for a drunk driver. </a:t>
            </a:r>
          </a:p>
          <a:p>
            <a:pPr marL="227965" indent="-227965"/>
            <a:r>
              <a:rPr lang="en-GB" b="1" dirty="0">
                <a:solidFill>
                  <a:srgbClr val="0070C0"/>
                </a:solidFill>
                <a:ea typeface="Calibri"/>
              </a:rPr>
              <a:t>The descriptions of the driver were varied</a:t>
            </a:r>
          </a:p>
          <a:p>
            <a:pPr marL="685154" lvl="1" indent="-227965"/>
            <a:r>
              <a:rPr lang="en-GB" b="1" dirty="0">
                <a:solidFill>
                  <a:srgbClr val="0070C0"/>
                </a:solidFill>
                <a:ea typeface="Calibri"/>
              </a:rPr>
              <a:t>Attractive / Unattractive</a:t>
            </a:r>
          </a:p>
          <a:p>
            <a:pPr marL="685154" lvl="1" indent="-227965"/>
            <a:r>
              <a:rPr lang="en-GB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Gender</a:t>
            </a:r>
          </a:p>
          <a:p>
            <a:pPr marL="685154" lvl="1" indent="-227965"/>
            <a:r>
              <a:rPr lang="en-GB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Race</a:t>
            </a:r>
          </a:p>
          <a:p>
            <a:pPr marL="227965" indent="-227965"/>
            <a:endParaRPr lang="en-GB" dirty="0">
              <a:ea typeface="Calibri"/>
            </a:endParaRPr>
          </a:p>
          <a:p>
            <a:pPr marL="227965" indent="-227965"/>
            <a:endParaRPr lang="en-GB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27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A8530-ADFA-5106-8234-973039086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F7BD-4E28-977A-4CC0-47BC6DB2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Attractiveness of defendant</a:t>
            </a:r>
            <a:br>
              <a:rPr lang="en-GB" dirty="0">
                <a:latin typeface="Arial"/>
                <a:cs typeface="Arial"/>
              </a:rPr>
            </a:br>
            <a:r>
              <a:rPr lang="en-GB" dirty="0" err="1">
                <a:latin typeface="Arial"/>
                <a:cs typeface="Arial"/>
              </a:rPr>
              <a:t>Abwender</a:t>
            </a:r>
            <a:r>
              <a:rPr lang="en-GB" dirty="0">
                <a:latin typeface="Arial"/>
                <a:cs typeface="Arial"/>
              </a:rPr>
              <a:t> and Hough (2001)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C334D-DD9B-E8D0-54EA-89BA0C98A4B5}"/>
              </a:ext>
            </a:extLst>
          </p:cNvPr>
          <p:cNvSpPr txBox="1"/>
          <p:nvPr/>
        </p:nvSpPr>
        <p:spPr>
          <a:xfrm>
            <a:off x="1154374" y="4932257"/>
            <a:ext cx="98887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ea typeface="Calibri"/>
                <a:cs typeface="Calibri"/>
              </a:rPr>
              <a:t>Jury making IS impacted by attractiveness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ea typeface="Calibri"/>
                <a:cs typeface="Calibri"/>
              </a:rPr>
              <a:t>BUT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ea typeface="Calibri"/>
                <a:cs typeface="Calibri"/>
              </a:rPr>
              <a:t>Gender of the juror has an impact on the judgement as well</a:t>
            </a:r>
          </a:p>
        </p:txBody>
      </p:sp>
      <p:sp>
        <p:nvSpPr>
          <p:cNvPr id="45" name="AutoShape 38"/>
          <p:cNvSpPr>
            <a:spLocks noChangeAspect="1" noChangeArrowheads="1" noTextEdit="1"/>
          </p:cNvSpPr>
          <p:nvPr/>
        </p:nvSpPr>
        <p:spPr bwMode="auto">
          <a:xfrm>
            <a:off x="479425" y="1487488"/>
            <a:ext cx="1123315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482600" y="1520826"/>
            <a:ext cx="3306763" cy="4714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3789363" y="1520826"/>
            <a:ext cx="7899400" cy="4714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482600" y="1992313"/>
            <a:ext cx="3306763" cy="4699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3789363" y="1992313"/>
            <a:ext cx="7899400" cy="4699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Rectangle 44"/>
          <p:cNvSpPr>
            <a:spLocks noChangeArrowheads="1"/>
          </p:cNvSpPr>
          <p:nvPr/>
        </p:nvSpPr>
        <p:spPr bwMode="auto">
          <a:xfrm>
            <a:off x="482600" y="2462213"/>
            <a:ext cx="3306763" cy="4699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3789363" y="2462213"/>
            <a:ext cx="7899400" cy="4699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482600" y="2932113"/>
            <a:ext cx="3306763" cy="8461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47"/>
          <p:cNvSpPr>
            <a:spLocks noChangeArrowheads="1"/>
          </p:cNvSpPr>
          <p:nvPr/>
        </p:nvSpPr>
        <p:spPr bwMode="auto">
          <a:xfrm>
            <a:off x="3789363" y="2932113"/>
            <a:ext cx="7899400" cy="8461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482600" y="3778251"/>
            <a:ext cx="3306763" cy="8477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3789363" y="3778251"/>
            <a:ext cx="7899400" cy="8477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3789363" y="1514476"/>
            <a:ext cx="0" cy="3117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>
            <a:off x="476250" y="1992313"/>
            <a:ext cx="11218863" cy="0"/>
          </a:xfrm>
          <a:prstGeom prst="line">
            <a:avLst/>
          </a:prstGeom>
          <a:noFill/>
          <a:ln w="39688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>
            <a:off x="476250" y="2462213"/>
            <a:ext cx="11218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476250" y="2932113"/>
            <a:ext cx="11218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>
            <a:off x="476250" y="3778251"/>
            <a:ext cx="11218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55"/>
          <p:cNvSpPr>
            <a:spLocks noChangeShapeType="1"/>
          </p:cNvSpPr>
          <p:nvPr/>
        </p:nvSpPr>
        <p:spPr bwMode="auto">
          <a:xfrm>
            <a:off x="482600" y="1514476"/>
            <a:ext cx="0" cy="3117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>
            <a:off x="11688763" y="1514476"/>
            <a:ext cx="0" cy="3117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>
            <a:off x="476250" y="1520826"/>
            <a:ext cx="11218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>
            <a:off x="476250" y="4625976"/>
            <a:ext cx="11218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Rectangle 59"/>
          <p:cNvSpPr>
            <a:spLocks noChangeArrowheads="1"/>
          </p:cNvSpPr>
          <p:nvPr/>
        </p:nvSpPr>
        <p:spPr bwMode="auto">
          <a:xfrm>
            <a:off x="581025" y="1573213"/>
            <a:ext cx="977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Factor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3887788" y="1573213"/>
            <a:ext cx="16621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Key Finding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1"/>
          <p:cNvSpPr>
            <a:spLocks noChangeArrowheads="1"/>
          </p:cNvSpPr>
          <p:nvPr/>
        </p:nvSpPr>
        <p:spPr bwMode="auto">
          <a:xfrm>
            <a:off x="634999" y="2055405"/>
            <a:ext cx="30019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Attractive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2"/>
          <p:cNvSpPr>
            <a:spLocks noChangeArrowheads="1"/>
          </p:cNvSpPr>
          <p:nvPr/>
        </p:nvSpPr>
        <p:spPr bwMode="auto">
          <a:xfrm>
            <a:off x="3887788" y="2043113"/>
            <a:ext cx="725328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Tended to get more lenient sentences and judgements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3"/>
          <p:cNvSpPr>
            <a:spLocks noChangeArrowheads="1"/>
          </p:cNvSpPr>
          <p:nvPr/>
        </p:nvSpPr>
        <p:spPr bwMode="auto">
          <a:xfrm>
            <a:off x="581025" y="2514601"/>
            <a:ext cx="32654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Unattractive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4"/>
          <p:cNvSpPr>
            <a:spLocks noChangeArrowheads="1"/>
          </p:cNvSpPr>
          <p:nvPr/>
        </p:nvSpPr>
        <p:spPr bwMode="auto">
          <a:xfrm>
            <a:off x="3887788" y="2514601"/>
            <a:ext cx="647223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Tended to get harsher sentences and judgements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5"/>
          <p:cNvSpPr>
            <a:spLocks noChangeArrowheads="1"/>
          </p:cNvSpPr>
          <p:nvPr/>
        </p:nvSpPr>
        <p:spPr bwMode="auto">
          <a:xfrm>
            <a:off x="581025" y="2984501"/>
            <a:ext cx="1944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Female jurors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3887788" y="2984501"/>
            <a:ext cx="68341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More lenient towards attractive female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3887788" y="3357563"/>
            <a:ext cx="65008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Harsher towards unattractive female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581025" y="3830638"/>
            <a:ext cx="16224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Male jurors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69"/>
          <p:cNvSpPr>
            <a:spLocks noChangeArrowheads="1"/>
          </p:cNvSpPr>
          <p:nvPr/>
        </p:nvSpPr>
        <p:spPr bwMode="auto">
          <a:xfrm>
            <a:off x="3887788" y="3830638"/>
            <a:ext cx="70199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More lenient towards unattractive female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3887788" y="4203701"/>
            <a:ext cx="60420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Harsher towards attractive female defendants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8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E615-A69B-D411-3851-0C02690D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woman would you convict of a robbery?</a:t>
            </a:r>
          </a:p>
        </p:txBody>
      </p:sp>
      <p:pic>
        <p:nvPicPr>
          <p:cNvPr id="4" name="Online Media 1" title="Birmingham Accent">
            <a:hlinkClick r:id="" action="ppaction://media"/>
            <a:extLst>
              <a:ext uri="{FF2B5EF4-FFF2-40B4-BE49-F238E27FC236}">
                <a16:creationId xmlns:a16="http://schemas.microsoft.com/office/drawing/2014/main" id="{628E09DD-2AF6-13B7-4C22-1D703B0FA76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6758" y="1902913"/>
            <a:ext cx="5042452" cy="2848985"/>
          </a:xfrm>
          <a:prstGeom prst="rect">
            <a:avLst/>
          </a:prstGeom>
        </p:spPr>
      </p:pic>
      <p:pic>
        <p:nvPicPr>
          <p:cNvPr id="6" name="Online Media 5" descr="Queen's English">
            <a:hlinkClick r:id="" action="ppaction://media"/>
            <a:extLst>
              <a:ext uri="{FF2B5EF4-FFF2-40B4-BE49-F238E27FC236}">
                <a16:creationId xmlns:a16="http://schemas.microsoft.com/office/drawing/2014/main" id="{5D970510-EFE7-A7DF-1BDF-05FBF248E46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475243" y="1501637"/>
            <a:ext cx="4868718" cy="365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E14667-9630-757A-E170-E98F448FB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7EBB-9A37-2247-472C-6C498277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>
                <a:latin typeface="Arial"/>
                <a:cs typeface="Arial"/>
              </a:rPr>
              <a:t>Accent – Dixon et al. (2002)</a:t>
            </a:r>
            <a:endParaRPr lang="en-GB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17475" y="1476375"/>
            <a:ext cx="119570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8588" y="1517650"/>
            <a:ext cx="1878013" cy="6540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006600" y="1517650"/>
            <a:ext cx="10053638" cy="6540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8588" y="2171700"/>
            <a:ext cx="1878013" cy="6524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06600" y="2171700"/>
            <a:ext cx="10053638" cy="6524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28588" y="2824163"/>
            <a:ext cx="1878013" cy="11858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006600" y="2824163"/>
            <a:ext cx="10053638" cy="11858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28588" y="4010025"/>
            <a:ext cx="1878013" cy="122237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006600" y="4010025"/>
            <a:ext cx="10053638" cy="122237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006600" y="1511300"/>
            <a:ext cx="0" cy="37274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22238" y="2171700"/>
            <a:ext cx="11944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22238" y="2824163"/>
            <a:ext cx="11944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22238" y="4010025"/>
            <a:ext cx="11944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28588" y="1511300"/>
            <a:ext cx="0" cy="37274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12060238" y="1511300"/>
            <a:ext cx="0" cy="37274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22238" y="1517650"/>
            <a:ext cx="11944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122238" y="5232400"/>
            <a:ext cx="11944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27013" y="1568450"/>
            <a:ext cx="12112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Method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105025" y="1568450"/>
            <a:ext cx="95900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Pts heard recorded conversation between male suspect and a policeman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105025" y="2222500"/>
            <a:ext cx="8651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Suspect spoke with either a Birmingham or Standard British accent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27013" y="2876550"/>
            <a:ext cx="1104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Results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105025" y="2876550"/>
            <a:ext cx="94345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Defendants with a Birmingham accent were rated as significantly more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105025" y="3248025"/>
            <a:ext cx="64039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guilty than those with a Standard British accent.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27013" y="4062413"/>
            <a:ext cx="1681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Conclusions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105025" y="4062413"/>
            <a:ext cx="622196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Regional accents influence jury decision-making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105025" y="4433888"/>
            <a:ext cx="9883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Certain accents (e.g., Birmingham) carry negative stereotypes that may lead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2105025" y="4814888"/>
            <a:ext cx="1095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bias.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5CCA-EBE9-A6CA-EB15-48544EFA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Race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67D20-9B31-B21E-1E7F-850FC47EC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There is a higher proportion of ethnic minorities in prison (15%) compared to 8% of the UK general population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/>
              <a:t>Studies have found that that white jurors are more likely to find a black defendant guilty compared to a white one.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695" y="97104"/>
            <a:ext cx="11014365" cy="6669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0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9AFAF66-E9B3-48CE-B372-1F6F80D4DEA2}" vid="{A627980B-E4D4-4729-B4CD-87228889B1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7A7DAA-D01F-42AD-855E-FA5AA4275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506e4013-1c0c-4111-9426-d4a345a2e8ca"/>
    <ds:schemaRef ds:uri="http://purl.org/dc/elements/1.1/"/>
    <ds:schemaRef ds:uri="ad89ce95-d1b6-4d5e-b677-7cca411aa0d9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WS_High_Contrast_43</Template>
  <TotalTime>1425</TotalTime>
  <Words>552</Words>
  <Application>Microsoft Office PowerPoint</Application>
  <PresentationFormat>Widescreen</PresentationFormat>
  <Paragraphs>94</Paragraphs>
  <Slides>12</Slides>
  <Notes>2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Wallingford Trust Theme</vt:lpstr>
      <vt:lpstr>LO TBAT discuss the factors that impact jury decision making </vt:lpstr>
      <vt:lpstr>Factors you need to find out about</vt:lpstr>
      <vt:lpstr>Defendant characteristics</vt:lpstr>
      <vt:lpstr>Attractiveness</vt:lpstr>
      <vt:lpstr>Attractiveness of defendant Abwender and Hough (2001)</vt:lpstr>
      <vt:lpstr>Attractiveness of defendant Abwender and Hough (2001)</vt:lpstr>
      <vt:lpstr>Which woman would you convict of a robbery?</vt:lpstr>
      <vt:lpstr>Accent – Dixon et al. (2002)</vt:lpstr>
      <vt:lpstr>Race</vt:lpstr>
      <vt:lpstr>Race of defendant</vt:lpstr>
      <vt:lpstr>Pre-trial Publicity</vt:lpstr>
      <vt:lpstr>Pre-trial publicity – Steblay et al. (1999)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Vernon LEIGH</cp:lastModifiedBy>
  <cp:revision>283</cp:revision>
  <dcterms:created xsi:type="dcterms:W3CDTF">2022-09-13T19:39:38Z</dcterms:created>
  <dcterms:modified xsi:type="dcterms:W3CDTF">2025-03-04T14:44:46Z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