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84" r:id="rId5"/>
    <p:sldId id="351" r:id="rId6"/>
    <p:sldId id="256" r:id="rId7"/>
    <p:sldId id="361" r:id="rId8"/>
    <p:sldId id="363" r:id="rId9"/>
    <p:sldId id="364" r:id="rId10"/>
    <p:sldId id="365" r:id="rId11"/>
    <p:sldId id="366" r:id="rId12"/>
    <p:sldId id="362" r:id="rId13"/>
    <p:sldId id="367" r:id="rId14"/>
    <p:sldId id="356" r:id="rId15"/>
    <p:sldId id="357" r:id="rId16"/>
    <p:sldId id="358" r:id="rId17"/>
    <p:sldId id="359" r:id="rId18"/>
    <p:sldId id="360" r:id="rId19"/>
    <p:sldId id="257" r:id="rId20"/>
    <p:sldId id="258" r:id="rId21"/>
    <p:sldId id="259" r:id="rId22"/>
    <p:sldId id="260" r:id="rId23"/>
    <p:sldId id="261" r:id="rId24"/>
    <p:sldId id="262"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olution" id="{7A556631-BAE7-4165-B80F-235F5992E2C3}">
          <p14:sldIdLst>
            <p14:sldId id="284"/>
            <p14:sldId id="351"/>
          </p14:sldIdLst>
        </p14:section>
        <p14:section name="Bowlby A01" id="{6E0EF5F6-D678-4DA5-B20C-4C4467980D21}">
          <p14:sldIdLst>
            <p14:sldId id="256"/>
            <p14:sldId id="361"/>
            <p14:sldId id="363"/>
            <p14:sldId id="364"/>
            <p14:sldId id="365"/>
            <p14:sldId id="366"/>
            <p14:sldId id="362"/>
            <p14:sldId id="367"/>
            <p14:sldId id="356"/>
            <p14:sldId id="357"/>
            <p14:sldId id="358"/>
            <p14:sldId id="359"/>
            <p14:sldId id="360"/>
          </p14:sldIdLst>
        </p14:section>
        <p14:section name="Bowlby A03" id="{9A75863D-9A57-2545-8D35-E9EBBD9A2381}">
          <p14:sldIdLst>
            <p14:sldId id="257"/>
            <p14:sldId id="258"/>
            <p14:sldId id="259"/>
            <p14:sldId id="260"/>
            <p14:sldId id="26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F"/>
    <a:srgbClr val="E6EEFF"/>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5A9B6-0BA9-A94B-BD83-12F75D16A190}" v="42" dt="2025-03-02T16:21:34.705"/>
    <p1510:client id="{F4B98157-B668-506D-9F96-68501371CD9D}" v="159" dt="2025-03-03T08:59:14.144"/>
    <p1510:client id="{FD4A96DE-FDE5-DED2-7D27-0C5E01C68D4E}" v="115" dt="2025-03-03T11:18:02.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p:restoredTop sz="61233" autoAdjust="0"/>
  </p:normalViewPr>
  <p:slideViewPr>
    <p:cSldViewPr snapToGrid="0">
      <p:cViewPr varScale="1">
        <p:scale>
          <a:sx n="70" d="100"/>
          <a:sy n="70" d="100"/>
        </p:scale>
        <p:origin x="11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45812-1D96-4B2C-9221-52BFEF15E8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84DD1EB-B3B3-4DD1-BCCD-E6B209F0201F}">
      <dgm:prSet phldrT="[Text]" phldr="0"/>
      <dgm:spPr/>
      <dgm:t>
        <a:bodyPr/>
        <a:lstStyle/>
        <a:p>
          <a:r>
            <a:rPr lang="en-GB" dirty="0">
              <a:latin typeface="+mn-lt"/>
            </a:rPr>
            <a:t>Social releasers</a:t>
          </a:r>
        </a:p>
      </dgm:t>
    </dgm:pt>
    <dgm:pt modelId="{EA589482-A71C-40C7-9CE1-0A51626EBFD3}" type="parTrans" cxnId="{D55DE735-C0AD-4466-B848-63F109D0EC69}">
      <dgm:prSet/>
      <dgm:spPr/>
      <dgm:t>
        <a:bodyPr/>
        <a:lstStyle/>
        <a:p>
          <a:endParaRPr lang="en-GB"/>
        </a:p>
      </dgm:t>
    </dgm:pt>
    <dgm:pt modelId="{FD6FA091-2C49-43AD-86E2-33404B18772B}" type="sibTrans" cxnId="{D55DE735-C0AD-4466-B848-63F109D0EC69}">
      <dgm:prSet/>
      <dgm:spPr/>
      <dgm:t>
        <a:bodyPr/>
        <a:lstStyle/>
        <a:p>
          <a:endParaRPr lang="en-GB"/>
        </a:p>
      </dgm:t>
    </dgm:pt>
    <dgm:pt modelId="{2768CC02-3A32-4CE3-9FFD-AF2046EF368B}">
      <dgm:prSet phldrT="[Text]" phldr="0"/>
      <dgm:spPr/>
      <dgm:t>
        <a:bodyPr/>
        <a:lstStyle/>
        <a:p>
          <a:pPr rtl="0"/>
          <a:r>
            <a:rPr lang="en-GB" dirty="0">
              <a:latin typeface="+mn-lt"/>
            </a:rPr>
            <a:t>Unlock parental response</a:t>
          </a:r>
        </a:p>
      </dgm:t>
    </dgm:pt>
    <dgm:pt modelId="{F026FD43-5FEC-4D43-883D-5FC51FACC303}" type="parTrans" cxnId="{AF92BD70-0C7E-43F7-9752-6456DD04085B}">
      <dgm:prSet/>
      <dgm:spPr/>
      <dgm:t>
        <a:bodyPr/>
        <a:lstStyle/>
        <a:p>
          <a:endParaRPr lang="en-GB"/>
        </a:p>
      </dgm:t>
    </dgm:pt>
    <dgm:pt modelId="{5ADD6F18-61BE-4476-BC94-34B6D13781B9}" type="sibTrans" cxnId="{AF92BD70-0C7E-43F7-9752-6456DD04085B}">
      <dgm:prSet/>
      <dgm:spPr/>
      <dgm:t>
        <a:bodyPr/>
        <a:lstStyle/>
        <a:p>
          <a:endParaRPr lang="en-GB"/>
        </a:p>
      </dgm:t>
    </dgm:pt>
    <dgm:pt modelId="{32B8199E-1094-45D9-BDAA-5ABD6F52A088}">
      <dgm:prSet phldrT="[Text]" phldr="0"/>
      <dgm:spPr/>
      <dgm:t>
        <a:bodyPr/>
        <a:lstStyle/>
        <a:p>
          <a:pPr rtl="0"/>
          <a:r>
            <a:rPr lang="en-GB" dirty="0">
              <a:latin typeface="+mn-lt"/>
            </a:rPr>
            <a:t>Physical </a:t>
          </a:r>
          <a:r>
            <a:rPr lang="en-GB" dirty="0" smtClean="0">
              <a:latin typeface="+mn-lt"/>
            </a:rPr>
            <a:t>(baby face) </a:t>
          </a:r>
          <a:endParaRPr lang="en-GB" dirty="0">
            <a:latin typeface="+mn-lt"/>
          </a:endParaRPr>
        </a:p>
      </dgm:t>
    </dgm:pt>
    <dgm:pt modelId="{F843927F-B2AD-4BDE-ACED-660327FCCE37}" type="parTrans" cxnId="{CFE6BE0B-5330-4A4D-B227-3238BE64D965}">
      <dgm:prSet/>
      <dgm:spPr/>
      <dgm:t>
        <a:bodyPr/>
        <a:lstStyle/>
        <a:p>
          <a:endParaRPr lang="en-GB"/>
        </a:p>
      </dgm:t>
    </dgm:pt>
    <dgm:pt modelId="{1A27C39C-8566-4B20-8332-477F73DA4023}" type="sibTrans" cxnId="{CFE6BE0B-5330-4A4D-B227-3238BE64D965}">
      <dgm:prSet/>
      <dgm:spPr/>
      <dgm:t>
        <a:bodyPr/>
        <a:lstStyle/>
        <a:p>
          <a:endParaRPr lang="en-GB"/>
        </a:p>
      </dgm:t>
    </dgm:pt>
    <dgm:pt modelId="{7E786DC9-8987-491A-BB64-C3A6B2E01BD9}">
      <dgm:prSet phldrT="[Text]" phldr="0"/>
      <dgm:spPr/>
      <dgm:t>
        <a:bodyPr/>
        <a:lstStyle/>
        <a:p>
          <a:pPr rtl="0"/>
          <a:r>
            <a:rPr lang="en-GB" dirty="0">
              <a:latin typeface="Calibri" panose="020F0502020204030204" pitchFamily="34" charset="0"/>
              <a:cs typeface="Calibri" panose="020F0502020204030204" pitchFamily="34" charset="0"/>
            </a:rPr>
            <a:t>Critical period</a:t>
          </a:r>
        </a:p>
      </dgm:t>
    </dgm:pt>
    <dgm:pt modelId="{1A523DB7-3AA3-432C-B2C2-866C035F2AAD}" type="parTrans" cxnId="{300500F1-C8B1-4846-9E19-6DAE1F5899E7}">
      <dgm:prSet/>
      <dgm:spPr/>
      <dgm:t>
        <a:bodyPr/>
        <a:lstStyle/>
        <a:p>
          <a:endParaRPr lang="en-GB"/>
        </a:p>
      </dgm:t>
    </dgm:pt>
    <dgm:pt modelId="{30240C6C-C5CA-4A7F-9FBC-62516DAAA304}" type="sibTrans" cxnId="{300500F1-C8B1-4846-9E19-6DAE1F5899E7}">
      <dgm:prSet/>
      <dgm:spPr/>
      <dgm:t>
        <a:bodyPr/>
        <a:lstStyle/>
        <a:p>
          <a:endParaRPr lang="en-GB"/>
        </a:p>
      </dgm:t>
    </dgm:pt>
    <dgm:pt modelId="{F86B0BE5-6183-4014-8F37-D310D23EA79F}">
      <dgm:prSet phldrT="[Text]" phldr="0"/>
      <dgm:spPr/>
      <dgm:t>
        <a:bodyPr/>
        <a:lstStyle/>
        <a:p>
          <a:pPr rtl="0"/>
          <a:r>
            <a:rPr lang="en-GB" dirty="0">
              <a:latin typeface="Calibri" panose="020F0502020204030204" pitchFamily="34" charset="0"/>
              <a:cs typeface="Calibri" panose="020F0502020204030204" pitchFamily="34" charset="0"/>
            </a:rPr>
            <a:t>Birth to 2.5 years old</a:t>
          </a:r>
        </a:p>
      </dgm:t>
    </dgm:pt>
    <dgm:pt modelId="{E7E1D613-CFC9-42C2-9143-F2A650BC05D1}" type="parTrans" cxnId="{EF434B03-1C38-4F11-904F-D747DB72EFA9}">
      <dgm:prSet/>
      <dgm:spPr/>
      <dgm:t>
        <a:bodyPr/>
        <a:lstStyle/>
        <a:p>
          <a:endParaRPr lang="en-GB"/>
        </a:p>
      </dgm:t>
    </dgm:pt>
    <dgm:pt modelId="{4C7BE6B9-0F64-4C81-8D75-0874A349BFF1}" type="sibTrans" cxnId="{EF434B03-1C38-4F11-904F-D747DB72EFA9}">
      <dgm:prSet/>
      <dgm:spPr/>
      <dgm:t>
        <a:bodyPr/>
        <a:lstStyle/>
        <a:p>
          <a:endParaRPr lang="en-GB"/>
        </a:p>
      </dgm:t>
    </dgm:pt>
    <dgm:pt modelId="{D7D7A4CD-569E-4E6D-9170-1754AA4F7B55}">
      <dgm:prSet phldrT="[Text]" phldr="0"/>
      <dgm:spPr/>
      <dgm:t>
        <a:bodyPr/>
        <a:lstStyle/>
        <a:p>
          <a:pPr rtl="0"/>
          <a:r>
            <a:rPr lang="en-GB" dirty="0">
              <a:latin typeface="Calibri" panose="020F0502020204030204" pitchFamily="34" charset="0"/>
              <a:cs typeface="Calibri" panose="020F0502020204030204" pitchFamily="34" charset="0"/>
            </a:rPr>
            <a:t>Must form attachment here otherwise later development is damaged</a:t>
          </a:r>
        </a:p>
      </dgm:t>
    </dgm:pt>
    <dgm:pt modelId="{72579CBC-ADA9-4C9B-A090-1BC7039DA8FA}" type="parTrans" cxnId="{C0552D1D-3D2B-4CDD-A326-D6A8BDA4BFBD}">
      <dgm:prSet/>
      <dgm:spPr/>
      <dgm:t>
        <a:bodyPr/>
        <a:lstStyle/>
        <a:p>
          <a:endParaRPr lang="en-GB"/>
        </a:p>
      </dgm:t>
    </dgm:pt>
    <dgm:pt modelId="{6569B24E-E536-4F47-9D65-A561DBB76447}" type="sibTrans" cxnId="{C0552D1D-3D2B-4CDD-A326-D6A8BDA4BFBD}">
      <dgm:prSet/>
      <dgm:spPr/>
      <dgm:t>
        <a:bodyPr/>
        <a:lstStyle/>
        <a:p>
          <a:endParaRPr lang="en-GB"/>
        </a:p>
      </dgm:t>
    </dgm:pt>
    <dgm:pt modelId="{460A6C20-E192-43DB-B22E-FBEE7E01D67A}">
      <dgm:prSet phldrT="[Text]" phldr="0"/>
      <dgm:spPr/>
      <dgm:t>
        <a:bodyPr/>
        <a:lstStyle/>
        <a:p>
          <a:r>
            <a:rPr lang="en-GB" dirty="0">
              <a:latin typeface="Calibri" panose="020F0502020204030204" pitchFamily="34" charset="0"/>
              <a:cs typeface="Calibri" panose="020F0502020204030204" pitchFamily="34" charset="0"/>
            </a:rPr>
            <a:t>Monotropy</a:t>
          </a:r>
        </a:p>
      </dgm:t>
    </dgm:pt>
    <dgm:pt modelId="{4B4528F2-F605-4A43-BC9C-2A4A52AA5FD2}" type="parTrans" cxnId="{12EB70B4-FED5-419A-9530-C1444B0E3FAF}">
      <dgm:prSet/>
      <dgm:spPr/>
      <dgm:t>
        <a:bodyPr/>
        <a:lstStyle/>
        <a:p>
          <a:endParaRPr lang="en-GB"/>
        </a:p>
      </dgm:t>
    </dgm:pt>
    <dgm:pt modelId="{2BEBD963-5A1B-4532-B0E4-F22673A18582}" type="sibTrans" cxnId="{12EB70B4-FED5-419A-9530-C1444B0E3FAF}">
      <dgm:prSet/>
      <dgm:spPr/>
      <dgm:t>
        <a:bodyPr/>
        <a:lstStyle/>
        <a:p>
          <a:endParaRPr lang="en-GB"/>
        </a:p>
      </dgm:t>
    </dgm:pt>
    <dgm:pt modelId="{4B3E8178-CBE1-4788-A48C-86032ABCBA3D}">
      <dgm:prSet phldrT="[Text]" phldr="0"/>
      <dgm:spPr/>
      <dgm:t>
        <a:bodyPr/>
        <a:lstStyle/>
        <a:p>
          <a:pPr rtl="0"/>
          <a:r>
            <a:rPr lang="en-GB" dirty="0">
              <a:latin typeface="Calibri" panose="020F0502020204030204" pitchFamily="34" charset="0"/>
              <a:cs typeface="Calibri" panose="020F0502020204030204" pitchFamily="34" charset="0"/>
            </a:rPr>
            <a:t>Form one important main bond</a:t>
          </a:r>
        </a:p>
      </dgm:t>
    </dgm:pt>
    <dgm:pt modelId="{611BFC55-82CA-4CE2-B926-3415CC353888}" type="parTrans" cxnId="{3F3C0328-6E55-46A3-A6E9-2FAE801D2CF0}">
      <dgm:prSet/>
      <dgm:spPr/>
      <dgm:t>
        <a:bodyPr/>
        <a:lstStyle/>
        <a:p>
          <a:endParaRPr lang="en-GB"/>
        </a:p>
      </dgm:t>
    </dgm:pt>
    <dgm:pt modelId="{F2B66881-4B45-4D6F-81A9-9DC1565B9A27}" type="sibTrans" cxnId="{3F3C0328-6E55-46A3-A6E9-2FAE801D2CF0}">
      <dgm:prSet/>
      <dgm:spPr/>
      <dgm:t>
        <a:bodyPr/>
        <a:lstStyle/>
        <a:p>
          <a:endParaRPr lang="en-GB"/>
        </a:p>
      </dgm:t>
    </dgm:pt>
    <dgm:pt modelId="{E69B72FA-D7F3-49C8-B628-0EC67D3DA1D9}">
      <dgm:prSet phldrT="[Text]" phldr="0"/>
      <dgm:spPr/>
      <dgm:t>
        <a:bodyPr/>
        <a:lstStyle/>
        <a:p>
          <a:pPr rtl="0"/>
          <a:r>
            <a:rPr lang="en-GB" dirty="0">
              <a:latin typeface="Calibri" panose="020F0502020204030204" pitchFamily="34" charset="0"/>
              <a:cs typeface="Calibri" panose="020F0502020204030204" pitchFamily="34" charset="0"/>
            </a:rPr>
            <a:t>Special, intense relationship</a:t>
          </a:r>
        </a:p>
      </dgm:t>
    </dgm:pt>
    <dgm:pt modelId="{9B5CF4C7-D1FD-4961-A63F-760FB1574A88}" type="parTrans" cxnId="{ED1BA433-84FE-4DA0-B321-8A5654A337A9}">
      <dgm:prSet/>
      <dgm:spPr/>
      <dgm:t>
        <a:bodyPr/>
        <a:lstStyle/>
        <a:p>
          <a:endParaRPr lang="en-GB"/>
        </a:p>
      </dgm:t>
    </dgm:pt>
    <dgm:pt modelId="{79F9595C-D588-4C32-A752-A4AEDB7DF203}" type="sibTrans" cxnId="{ED1BA433-84FE-4DA0-B321-8A5654A337A9}">
      <dgm:prSet/>
      <dgm:spPr/>
      <dgm:t>
        <a:bodyPr/>
        <a:lstStyle/>
        <a:p>
          <a:endParaRPr lang="en-GB"/>
        </a:p>
      </dgm:t>
    </dgm:pt>
    <dgm:pt modelId="{1EF3351C-2703-41F3-8F6D-3C0DD4DE9755}">
      <dgm:prSet phldr="0"/>
      <dgm:spPr/>
      <dgm:t>
        <a:bodyPr/>
        <a:lstStyle/>
        <a:p>
          <a:pPr rtl="0"/>
          <a:r>
            <a:rPr lang="en-GB" dirty="0">
              <a:latin typeface="Calibri" panose="020F0502020204030204" pitchFamily="34" charset="0"/>
              <a:cs typeface="Calibri" panose="020F0502020204030204" pitchFamily="34" charset="0"/>
            </a:rPr>
            <a:t>Internal working model</a:t>
          </a:r>
        </a:p>
      </dgm:t>
    </dgm:pt>
    <dgm:pt modelId="{2DB3F6E4-80BD-47E6-9952-3FE0621C1CF0}" type="parTrans" cxnId="{F519884F-3558-466E-8E6E-48181BA66BBB}">
      <dgm:prSet/>
      <dgm:spPr/>
      <dgm:t>
        <a:bodyPr/>
        <a:lstStyle/>
        <a:p>
          <a:endParaRPr lang="en-US"/>
        </a:p>
      </dgm:t>
    </dgm:pt>
    <dgm:pt modelId="{45540006-EFE1-4E01-8D6E-2911EEF2B9E0}" type="sibTrans" cxnId="{F519884F-3558-466E-8E6E-48181BA66BBB}">
      <dgm:prSet/>
      <dgm:spPr/>
      <dgm:t>
        <a:bodyPr/>
        <a:lstStyle/>
        <a:p>
          <a:endParaRPr lang="en-US"/>
        </a:p>
      </dgm:t>
    </dgm:pt>
    <dgm:pt modelId="{378FEE66-3B2A-40C1-8A30-816C8E82B4E4}">
      <dgm:prSet phldr="0"/>
      <dgm:spPr/>
      <dgm:t>
        <a:bodyPr/>
        <a:lstStyle/>
        <a:p>
          <a:pPr rtl="0"/>
          <a:r>
            <a:rPr lang="en-GB" dirty="0">
              <a:latin typeface="Calibri" panose="020F0502020204030204" pitchFamily="34" charset="0"/>
              <a:cs typeface="Calibri" panose="020F0502020204030204" pitchFamily="34" charset="0"/>
            </a:rPr>
            <a:t>Baby learns about relationships from the monotropic bond</a:t>
          </a:r>
        </a:p>
      </dgm:t>
    </dgm:pt>
    <dgm:pt modelId="{22C38D4C-6EF5-4D88-8E10-157D7CCF31A3}" type="parTrans" cxnId="{8FDBDF8D-99AD-49DD-B25B-C37F50A52205}">
      <dgm:prSet/>
      <dgm:spPr/>
      <dgm:t>
        <a:bodyPr/>
        <a:lstStyle/>
        <a:p>
          <a:endParaRPr lang="en-US"/>
        </a:p>
      </dgm:t>
    </dgm:pt>
    <dgm:pt modelId="{62DD5A14-F2FB-4FE6-B517-4997FC6C6A58}" type="sibTrans" cxnId="{8FDBDF8D-99AD-49DD-B25B-C37F50A52205}">
      <dgm:prSet/>
      <dgm:spPr/>
      <dgm:t>
        <a:bodyPr/>
        <a:lstStyle/>
        <a:p>
          <a:endParaRPr lang="en-US"/>
        </a:p>
      </dgm:t>
    </dgm:pt>
    <dgm:pt modelId="{7AC021D0-E7B5-48F2-9339-2EF152860E28}">
      <dgm:prSet phldr="0"/>
      <dgm:spPr/>
      <dgm:t>
        <a:bodyPr/>
        <a:lstStyle/>
        <a:p>
          <a:pPr rtl="0"/>
          <a:r>
            <a:rPr lang="en-GB" dirty="0" smtClean="0">
              <a:latin typeface="Calibri" panose="020F0502020204030204" pitchFamily="34" charset="0"/>
              <a:cs typeface="Calibri" panose="020F0502020204030204" pitchFamily="34" charset="0"/>
            </a:rPr>
            <a:t>Impacts </a:t>
          </a:r>
          <a:r>
            <a:rPr lang="en-GB" dirty="0">
              <a:latin typeface="Calibri" panose="020F0502020204030204" pitchFamily="34" charset="0"/>
              <a:cs typeface="Calibri" panose="020F0502020204030204" pitchFamily="34" charset="0"/>
            </a:rPr>
            <a:t>how future relationships are conducted</a:t>
          </a:r>
        </a:p>
      </dgm:t>
    </dgm:pt>
    <dgm:pt modelId="{7D369769-2F5C-430B-B014-13656EF84BBF}" type="parTrans" cxnId="{1ABF2DBB-6166-42F5-B3DF-C8E4ABB20AC6}">
      <dgm:prSet/>
      <dgm:spPr/>
      <dgm:t>
        <a:bodyPr/>
        <a:lstStyle/>
        <a:p>
          <a:endParaRPr lang="en-US"/>
        </a:p>
      </dgm:t>
    </dgm:pt>
    <dgm:pt modelId="{D0B5B7D8-B460-4186-ABB0-125D6E95DAB8}" type="sibTrans" cxnId="{1ABF2DBB-6166-42F5-B3DF-C8E4ABB20AC6}">
      <dgm:prSet/>
      <dgm:spPr/>
      <dgm:t>
        <a:bodyPr/>
        <a:lstStyle/>
        <a:p>
          <a:endParaRPr lang="en-US"/>
        </a:p>
      </dgm:t>
    </dgm:pt>
    <dgm:pt modelId="{BFA5D647-19FA-46EB-A689-2238CD0024E2}">
      <dgm:prSet phldrT="[Text]" phldr="0"/>
      <dgm:spPr/>
      <dgm:t>
        <a:bodyPr/>
        <a:lstStyle/>
        <a:p>
          <a:pPr rtl="0"/>
          <a:r>
            <a:rPr lang="en-GB" b="0" dirty="0" smtClean="0">
              <a:latin typeface="+mn-lt"/>
            </a:rPr>
            <a:t>Behavioural (crying, smiling)</a:t>
          </a:r>
          <a:endParaRPr lang="en-GB" b="0" dirty="0">
            <a:latin typeface="+mn-lt"/>
          </a:endParaRPr>
        </a:p>
      </dgm:t>
    </dgm:pt>
    <dgm:pt modelId="{6427FC86-8B5F-4E6E-BDC3-19169E8A6328}" type="parTrans" cxnId="{FC80BF8F-1B46-44F1-9BB1-8B709506EF9E}">
      <dgm:prSet/>
      <dgm:spPr/>
      <dgm:t>
        <a:bodyPr/>
        <a:lstStyle/>
        <a:p>
          <a:endParaRPr lang="en-US"/>
        </a:p>
      </dgm:t>
    </dgm:pt>
    <dgm:pt modelId="{4B012ED1-27F7-4E00-B70F-307FC647100B}" type="sibTrans" cxnId="{FC80BF8F-1B46-44F1-9BB1-8B709506EF9E}">
      <dgm:prSet/>
      <dgm:spPr/>
      <dgm:t>
        <a:bodyPr/>
        <a:lstStyle/>
        <a:p>
          <a:endParaRPr lang="en-US"/>
        </a:p>
      </dgm:t>
    </dgm:pt>
    <dgm:pt modelId="{FC3C637F-4093-4383-848B-A9F299ED75C5}">
      <dgm:prSet phldr="0"/>
      <dgm:spPr/>
      <dgm:t>
        <a:bodyPr/>
        <a:lstStyle/>
        <a:p>
          <a:pPr rtl="0"/>
          <a:r>
            <a:rPr lang="en-GB" dirty="0" smtClean="0">
              <a:latin typeface="Calibri" panose="020F0502020204030204" pitchFamily="34" charset="0"/>
              <a:cs typeface="Calibri" panose="020F0502020204030204" pitchFamily="34" charset="0"/>
            </a:rPr>
            <a:t>Becomes an internal model of how relationships work</a:t>
          </a:r>
          <a:endParaRPr lang="en-GB" dirty="0">
            <a:latin typeface="Calibri" panose="020F0502020204030204" pitchFamily="34" charset="0"/>
            <a:cs typeface="Calibri" panose="020F0502020204030204" pitchFamily="34" charset="0"/>
          </a:endParaRPr>
        </a:p>
      </dgm:t>
    </dgm:pt>
    <dgm:pt modelId="{A3D598BE-757F-4F74-AA50-856D8BA73675}" type="parTrans" cxnId="{2278CF68-7CBC-4596-ADF6-F4CFF98AF74F}">
      <dgm:prSet/>
      <dgm:spPr/>
    </dgm:pt>
    <dgm:pt modelId="{E5200C27-0D0B-4A5F-8944-8F48E37A9063}" type="sibTrans" cxnId="{2278CF68-7CBC-4596-ADF6-F4CFF98AF74F}">
      <dgm:prSet/>
      <dgm:spPr/>
    </dgm:pt>
    <dgm:pt modelId="{737914F9-AED2-4462-9D8F-2CD77F06FC53}" type="pres">
      <dgm:prSet presAssocID="{45145812-1D96-4B2C-9221-52BFEF15E804}" presName="diagram" presStyleCnt="0">
        <dgm:presLayoutVars>
          <dgm:dir/>
          <dgm:resizeHandles val="exact"/>
        </dgm:presLayoutVars>
      </dgm:prSet>
      <dgm:spPr/>
      <dgm:t>
        <a:bodyPr/>
        <a:lstStyle/>
        <a:p>
          <a:endParaRPr lang="en-US"/>
        </a:p>
      </dgm:t>
    </dgm:pt>
    <dgm:pt modelId="{788EA5EE-02D0-4E7B-B464-4BA375F690FD}" type="pres">
      <dgm:prSet presAssocID="{584DD1EB-B3B3-4DD1-BCCD-E6B209F0201F}" presName="node" presStyleLbl="node1" presStyleIdx="0" presStyleCnt="4">
        <dgm:presLayoutVars>
          <dgm:bulletEnabled val="1"/>
        </dgm:presLayoutVars>
      </dgm:prSet>
      <dgm:spPr/>
      <dgm:t>
        <a:bodyPr/>
        <a:lstStyle/>
        <a:p>
          <a:endParaRPr lang="en-US"/>
        </a:p>
      </dgm:t>
    </dgm:pt>
    <dgm:pt modelId="{59C7E2EB-3864-47A6-B5F0-1347FEACCEB8}" type="pres">
      <dgm:prSet presAssocID="{FD6FA091-2C49-43AD-86E2-33404B18772B}" presName="sibTrans" presStyleCnt="0"/>
      <dgm:spPr/>
    </dgm:pt>
    <dgm:pt modelId="{4309A467-D0C4-436A-AA72-1D6804BC911A}" type="pres">
      <dgm:prSet presAssocID="{7E786DC9-8987-491A-BB64-C3A6B2E01BD9}" presName="node" presStyleLbl="node1" presStyleIdx="1" presStyleCnt="4">
        <dgm:presLayoutVars>
          <dgm:bulletEnabled val="1"/>
        </dgm:presLayoutVars>
      </dgm:prSet>
      <dgm:spPr/>
      <dgm:t>
        <a:bodyPr/>
        <a:lstStyle/>
        <a:p>
          <a:endParaRPr lang="en-US"/>
        </a:p>
      </dgm:t>
    </dgm:pt>
    <dgm:pt modelId="{79BBCDA9-BBC1-474E-B77A-F9ADB031F62B}" type="pres">
      <dgm:prSet presAssocID="{30240C6C-C5CA-4A7F-9FBC-62516DAAA304}" presName="sibTrans" presStyleCnt="0"/>
      <dgm:spPr/>
    </dgm:pt>
    <dgm:pt modelId="{0C0A053B-D804-45EB-AB74-6ED6BAF692C0}" type="pres">
      <dgm:prSet presAssocID="{460A6C20-E192-43DB-B22E-FBEE7E01D67A}" presName="node" presStyleLbl="node1" presStyleIdx="2" presStyleCnt="4">
        <dgm:presLayoutVars>
          <dgm:bulletEnabled val="1"/>
        </dgm:presLayoutVars>
      </dgm:prSet>
      <dgm:spPr/>
      <dgm:t>
        <a:bodyPr/>
        <a:lstStyle/>
        <a:p>
          <a:endParaRPr lang="en-US"/>
        </a:p>
      </dgm:t>
    </dgm:pt>
    <dgm:pt modelId="{4EF5ADDE-86B4-4079-9346-14AF090063DB}" type="pres">
      <dgm:prSet presAssocID="{2BEBD963-5A1B-4532-B0E4-F22673A18582}" presName="sibTrans" presStyleCnt="0"/>
      <dgm:spPr/>
    </dgm:pt>
    <dgm:pt modelId="{2B229BCD-A45A-4DDA-8563-119E2DBFBFD3}" type="pres">
      <dgm:prSet presAssocID="{1EF3351C-2703-41F3-8F6D-3C0DD4DE9755}" presName="node" presStyleLbl="node1" presStyleIdx="3" presStyleCnt="4">
        <dgm:presLayoutVars>
          <dgm:bulletEnabled val="1"/>
        </dgm:presLayoutVars>
      </dgm:prSet>
      <dgm:spPr/>
      <dgm:t>
        <a:bodyPr/>
        <a:lstStyle/>
        <a:p>
          <a:endParaRPr lang="en-US"/>
        </a:p>
      </dgm:t>
    </dgm:pt>
  </dgm:ptLst>
  <dgm:cxnLst>
    <dgm:cxn modelId="{99D85DF5-E5BC-4479-95E8-0CA40EC872ED}" type="presOf" srcId="{F86B0BE5-6183-4014-8F37-D310D23EA79F}" destId="{4309A467-D0C4-436A-AA72-1D6804BC911A}" srcOrd="0" destOrd="1" presId="urn:microsoft.com/office/officeart/2005/8/layout/default"/>
    <dgm:cxn modelId="{300500F1-C8B1-4846-9E19-6DAE1F5899E7}" srcId="{45145812-1D96-4B2C-9221-52BFEF15E804}" destId="{7E786DC9-8987-491A-BB64-C3A6B2E01BD9}" srcOrd="1" destOrd="0" parTransId="{1A523DB7-3AA3-432C-B2C2-866C035F2AAD}" sibTransId="{30240C6C-C5CA-4A7F-9FBC-62516DAAA304}"/>
    <dgm:cxn modelId="{1ABF2DBB-6166-42F5-B3DF-C8E4ABB20AC6}" srcId="{1EF3351C-2703-41F3-8F6D-3C0DD4DE9755}" destId="{7AC021D0-E7B5-48F2-9339-2EF152860E28}" srcOrd="2" destOrd="0" parTransId="{7D369769-2F5C-430B-B014-13656EF84BBF}" sibTransId="{D0B5B7D8-B460-4186-ABB0-125D6E95DAB8}"/>
    <dgm:cxn modelId="{F519884F-3558-466E-8E6E-48181BA66BBB}" srcId="{45145812-1D96-4B2C-9221-52BFEF15E804}" destId="{1EF3351C-2703-41F3-8F6D-3C0DD4DE9755}" srcOrd="3" destOrd="0" parTransId="{2DB3F6E4-80BD-47E6-9952-3FE0621C1CF0}" sibTransId="{45540006-EFE1-4E01-8D6E-2911EEF2B9E0}"/>
    <dgm:cxn modelId="{CFE6BE0B-5330-4A4D-B227-3238BE64D965}" srcId="{584DD1EB-B3B3-4DD1-BCCD-E6B209F0201F}" destId="{32B8199E-1094-45D9-BDAA-5ABD6F52A088}" srcOrd="1" destOrd="0" parTransId="{F843927F-B2AD-4BDE-ACED-660327FCCE37}" sibTransId="{1A27C39C-8566-4B20-8332-477F73DA4023}"/>
    <dgm:cxn modelId="{67FB736C-48A2-4D08-863E-8B390824E4C8}" type="presOf" srcId="{7AC021D0-E7B5-48F2-9339-2EF152860E28}" destId="{2B229BCD-A45A-4DDA-8563-119E2DBFBFD3}" srcOrd="0" destOrd="3" presId="urn:microsoft.com/office/officeart/2005/8/layout/default"/>
    <dgm:cxn modelId="{EF434B03-1C38-4F11-904F-D747DB72EFA9}" srcId="{7E786DC9-8987-491A-BB64-C3A6B2E01BD9}" destId="{F86B0BE5-6183-4014-8F37-D310D23EA79F}" srcOrd="0" destOrd="0" parTransId="{E7E1D613-CFC9-42C2-9143-F2A650BC05D1}" sibTransId="{4C7BE6B9-0F64-4C81-8D75-0874A349BFF1}"/>
    <dgm:cxn modelId="{9FF312DF-1E5D-46AE-88F0-DE87A4462F39}" type="presOf" srcId="{FC3C637F-4093-4383-848B-A9F299ED75C5}" destId="{2B229BCD-A45A-4DDA-8563-119E2DBFBFD3}" srcOrd="0" destOrd="2" presId="urn:microsoft.com/office/officeart/2005/8/layout/default"/>
    <dgm:cxn modelId="{8C55E02A-B9C9-40B9-B992-FF145E2EA672}" type="presOf" srcId="{1EF3351C-2703-41F3-8F6D-3C0DD4DE9755}" destId="{2B229BCD-A45A-4DDA-8563-119E2DBFBFD3}" srcOrd="0" destOrd="0" presId="urn:microsoft.com/office/officeart/2005/8/layout/default"/>
    <dgm:cxn modelId="{23BB342A-5B38-4E28-9910-F480C275920D}" type="presOf" srcId="{E69B72FA-D7F3-49C8-B628-0EC67D3DA1D9}" destId="{0C0A053B-D804-45EB-AB74-6ED6BAF692C0}" srcOrd="0" destOrd="2" presId="urn:microsoft.com/office/officeart/2005/8/layout/default"/>
    <dgm:cxn modelId="{2BBA9AE4-C74C-4D1D-8DFC-FD2E39CEE29E}" type="presOf" srcId="{460A6C20-E192-43DB-B22E-FBEE7E01D67A}" destId="{0C0A053B-D804-45EB-AB74-6ED6BAF692C0}" srcOrd="0" destOrd="0" presId="urn:microsoft.com/office/officeart/2005/8/layout/default"/>
    <dgm:cxn modelId="{FC80BF8F-1B46-44F1-9BB1-8B709506EF9E}" srcId="{584DD1EB-B3B3-4DD1-BCCD-E6B209F0201F}" destId="{BFA5D647-19FA-46EB-A689-2238CD0024E2}" srcOrd="2" destOrd="0" parTransId="{6427FC86-8B5F-4E6E-BDC3-19169E8A6328}" sibTransId="{4B012ED1-27F7-4E00-B70F-307FC647100B}"/>
    <dgm:cxn modelId="{12EB70B4-FED5-419A-9530-C1444B0E3FAF}" srcId="{45145812-1D96-4B2C-9221-52BFEF15E804}" destId="{460A6C20-E192-43DB-B22E-FBEE7E01D67A}" srcOrd="2" destOrd="0" parTransId="{4B4528F2-F605-4A43-BC9C-2A4A52AA5FD2}" sibTransId="{2BEBD963-5A1B-4532-B0E4-F22673A18582}"/>
    <dgm:cxn modelId="{D55DE735-C0AD-4466-B848-63F109D0EC69}" srcId="{45145812-1D96-4B2C-9221-52BFEF15E804}" destId="{584DD1EB-B3B3-4DD1-BCCD-E6B209F0201F}" srcOrd="0" destOrd="0" parTransId="{EA589482-A71C-40C7-9CE1-0A51626EBFD3}" sibTransId="{FD6FA091-2C49-43AD-86E2-33404B18772B}"/>
    <dgm:cxn modelId="{F993CDF7-6D04-443F-8EE0-99D4ADD3DB4F}" type="presOf" srcId="{BFA5D647-19FA-46EB-A689-2238CD0024E2}" destId="{788EA5EE-02D0-4E7B-B464-4BA375F690FD}" srcOrd="0" destOrd="3" presId="urn:microsoft.com/office/officeart/2005/8/layout/default"/>
    <dgm:cxn modelId="{C4404B45-0B89-4B41-B4CC-FDDF299E8065}" type="presOf" srcId="{32B8199E-1094-45D9-BDAA-5ABD6F52A088}" destId="{788EA5EE-02D0-4E7B-B464-4BA375F690FD}" srcOrd="0" destOrd="2" presId="urn:microsoft.com/office/officeart/2005/8/layout/default"/>
    <dgm:cxn modelId="{2278CF68-7CBC-4596-ADF6-F4CFF98AF74F}" srcId="{1EF3351C-2703-41F3-8F6D-3C0DD4DE9755}" destId="{FC3C637F-4093-4383-848B-A9F299ED75C5}" srcOrd="1" destOrd="0" parTransId="{A3D598BE-757F-4F74-AA50-856D8BA73675}" sibTransId="{E5200C27-0D0B-4A5F-8944-8F48E37A9063}"/>
    <dgm:cxn modelId="{3F3C0328-6E55-46A3-A6E9-2FAE801D2CF0}" srcId="{460A6C20-E192-43DB-B22E-FBEE7E01D67A}" destId="{4B3E8178-CBE1-4788-A48C-86032ABCBA3D}" srcOrd="0" destOrd="0" parTransId="{611BFC55-82CA-4CE2-B926-3415CC353888}" sibTransId="{F2B66881-4B45-4D6F-81A9-9DC1565B9A27}"/>
    <dgm:cxn modelId="{D75DE720-1138-4E11-BEF5-84AEAE6513E3}" type="presOf" srcId="{4B3E8178-CBE1-4788-A48C-86032ABCBA3D}" destId="{0C0A053B-D804-45EB-AB74-6ED6BAF692C0}" srcOrd="0" destOrd="1" presId="urn:microsoft.com/office/officeart/2005/8/layout/default"/>
    <dgm:cxn modelId="{8FDBDF8D-99AD-49DD-B25B-C37F50A52205}" srcId="{1EF3351C-2703-41F3-8F6D-3C0DD4DE9755}" destId="{378FEE66-3B2A-40C1-8A30-816C8E82B4E4}" srcOrd="0" destOrd="0" parTransId="{22C38D4C-6EF5-4D88-8E10-157D7CCF31A3}" sibTransId="{62DD5A14-F2FB-4FE6-B517-4997FC6C6A58}"/>
    <dgm:cxn modelId="{28368334-238C-47FB-9C4A-A0A0A5F49ED7}" type="presOf" srcId="{45145812-1D96-4B2C-9221-52BFEF15E804}" destId="{737914F9-AED2-4462-9D8F-2CD77F06FC53}" srcOrd="0" destOrd="0" presId="urn:microsoft.com/office/officeart/2005/8/layout/default"/>
    <dgm:cxn modelId="{72A78396-0621-4E69-A5D5-5E3EAB5F9D05}" type="presOf" srcId="{378FEE66-3B2A-40C1-8A30-816C8E82B4E4}" destId="{2B229BCD-A45A-4DDA-8563-119E2DBFBFD3}" srcOrd="0" destOrd="1" presId="urn:microsoft.com/office/officeart/2005/8/layout/default"/>
    <dgm:cxn modelId="{C0552D1D-3D2B-4CDD-A326-D6A8BDA4BFBD}" srcId="{7E786DC9-8987-491A-BB64-C3A6B2E01BD9}" destId="{D7D7A4CD-569E-4E6D-9170-1754AA4F7B55}" srcOrd="1" destOrd="0" parTransId="{72579CBC-ADA9-4C9B-A090-1BC7039DA8FA}" sibTransId="{6569B24E-E536-4F47-9D65-A561DBB76447}"/>
    <dgm:cxn modelId="{AF92BD70-0C7E-43F7-9752-6456DD04085B}" srcId="{584DD1EB-B3B3-4DD1-BCCD-E6B209F0201F}" destId="{2768CC02-3A32-4CE3-9FFD-AF2046EF368B}" srcOrd="0" destOrd="0" parTransId="{F026FD43-5FEC-4D43-883D-5FC51FACC303}" sibTransId="{5ADD6F18-61BE-4476-BC94-34B6D13781B9}"/>
    <dgm:cxn modelId="{BE1CA691-69BE-48AB-BF54-8A2F66F28473}" type="presOf" srcId="{D7D7A4CD-569E-4E6D-9170-1754AA4F7B55}" destId="{4309A467-D0C4-436A-AA72-1D6804BC911A}" srcOrd="0" destOrd="2" presId="urn:microsoft.com/office/officeart/2005/8/layout/default"/>
    <dgm:cxn modelId="{351B79D2-CDF3-4EE5-8771-444A5E40ECBC}" type="presOf" srcId="{7E786DC9-8987-491A-BB64-C3A6B2E01BD9}" destId="{4309A467-D0C4-436A-AA72-1D6804BC911A}" srcOrd="0" destOrd="0" presId="urn:microsoft.com/office/officeart/2005/8/layout/default"/>
    <dgm:cxn modelId="{7C9E89F5-0BCC-441F-99E0-E01EA5CECD1A}" type="presOf" srcId="{584DD1EB-B3B3-4DD1-BCCD-E6B209F0201F}" destId="{788EA5EE-02D0-4E7B-B464-4BA375F690FD}" srcOrd="0" destOrd="0" presId="urn:microsoft.com/office/officeart/2005/8/layout/default"/>
    <dgm:cxn modelId="{ED1BA433-84FE-4DA0-B321-8A5654A337A9}" srcId="{460A6C20-E192-43DB-B22E-FBEE7E01D67A}" destId="{E69B72FA-D7F3-49C8-B628-0EC67D3DA1D9}" srcOrd="1" destOrd="0" parTransId="{9B5CF4C7-D1FD-4961-A63F-760FB1574A88}" sibTransId="{79F9595C-D588-4C32-A752-A4AEDB7DF203}"/>
    <dgm:cxn modelId="{FCD93BBE-CCFF-4075-ABFA-2078991F9082}" type="presOf" srcId="{2768CC02-3A32-4CE3-9FFD-AF2046EF368B}" destId="{788EA5EE-02D0-4E7B-B464-4BA375F690FD}" srcOrd="0" destOrd="1" presId="urn:microsoft.com/office/officeart/2005/8/layout/default"/>
    <dgm:cxn modelId="{BF9C6EB4-042D-43BC-AF28-1A70849C3134}" type="presParOf" srcId="{737914F9-AED2-4462-9D8F-2CD77F06FC53}" destId="{788EA5EE-02D0-4E7B-B464-4BA375F690FD}" srcOrd="0" destOrd="0" presId="urn:microsoft.com/office/officeart/2005/8/layout/default"/>
    <dgm:cxn modelId="{A47A603B-0469-4379-9737-D88A419875B1}" type="presParOf" srcId="{737914F9-AED2-4462-9D8F-2CD77F06FC53}" destId="{59C7E2EB-3864-47A6-B5F0-1347FEACCEB8}" srcOrd="1" destOrd="0" presId="urn:microsoft.com/office/officeart/2005/8/layout/default"/>
    <dgm:cxn modelId="{9DE4C3D0-18AA-4CE6-A6F5-52E491851C62}" type="presParOf" srcId="{737914F9-AED2-4462-9D8F-2CD77F06FC53}" destId="{4309A467-D0C4-436A-AA72-1D6804BC911A}" srcOrd="2" destOrd="0" presId="urn:microsoft.com/office/officeart/2005/8/layout/default"/>
    <dgm:cxn modelId="{9F494148-D7A7-40F8-AC8A-FF4F2AEB5CFB}" type="presParOf" srcId="{737914F9-AED2-4462-9D8F-2CD77F06FC53}" destId="{79BBCDA9-BBC1-474E-B77A-F9ADB031F62B}" srcOrd="3" destOrd="0" presId="urn:microsoft.com/office/officeart/2005/8/layout/default"/>
    <dgm:cxn modelId="{17CCB620-FD4D-4DA1-B108-7737C17CFA16}" type="presParOf" srcId="{737914F9-AED2-4462-9D8F-2CD77F06FC53}" destId="{0C0A053B-D804-45EB-AB74-6ED6BAF692C0}" srcOrd="4" destOrd="0" presId="urn:microsoft.com/office/officeart/2005/8/layout/default"/>
    <dgm:cxn modelId="{D8DD5233-2DA9-4781-9739-3C58FE89094E}" type="presParOf" srcId="{737914F9-AED2-4462-9D8F-2CD77F06FC53}" destId="{4EF5ADDE-86B4-4079-9346-14AF090063DB}" srcOrd="5" destOrd="0" presId="urn:microsoft.com/office/officeart/2005/8/layout/default"/>
    <dgm:cxn modelId="{57CDA0A4-1B37-4A7E-96B2-B60FE91E7475}" type="presParOf" srcId="{737914F9-AED2-4462-9D8F-2CD77F06FC53}" destId="{2B229BCD-A45A-4DDA-8563-119E2DBFBFD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EA5EE-02D0-4E7B-B464-4BA375F690FD}">
      <dsp:nvSpPr>
        <dsp:cNvPr id="0" name=""/>
        <dsp:cNvSpPr/>
      </dsp:nvSpPr>
      <dsp:spPr>
        <a:xfrm>
          <a:off x="946" y="701323"/>
          <a:ext cx="3691847" cy="2215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latin typeface="+mn-lt"/>
            </a:rPr>
            <a:t>Social releasers</a:t>
          </a:r>
        </a:p>
        <a:p>
          <a:pPr marL="171450" lvl="1" indent="-171450" algn="l" defTabSz="800100" rtl="0">
            <a:lnSpc>
              <a:spcPct val="90000"/>
            </a:lnSpc>
            <a:spcBef>
              <a:spcPct val="0"/>
            </a:spcBef>
            <a:spcAft>
              <a:spcPct val="15000"/>
            </a:spcAft>
            <a:buChar char="••"/>
          </a:pPr>
          <a:r>
            <a:rPr lang="en-GB" sz="1800" kern="1200" dirty="0">
              <a:latin typeface="+mn-lt"/>
            </a:rPr>
            <a:t>Unlock parental response</a:t>
          </a:r>
        </a:p>
        <a:p>
          <a:pPr marL="171450" lvl="1" indent="-171450" algn="l" defTabSz="800100" rtl="0">
            <a:lnSpc>
              <a:spcPct val="90000"/>
            </a:lnSpc>
            <a:spcBef>
              <a:spcPct val="0"/>
            </a:spcBef>
            <a:spcAft>
              <a:spcPct val="15000"/>
            </a:spcAft>
            <a:buChar char="••"/>
          </a:pPr>
          <a:r>
            <a:rPr lang="en-GB" sz="1800" kern="1200" dirty="0">
              <a:latin typeface="+mn-lt"/>
            </a:rPr>
            <a:t>Physical </a:t>
          </a:r>
          <a:r>
            <a:rPr lang="en-GB" sz="1800" kern="1200" dirty="0" smtClean="0">
              <a:latin typeface="+mn-lt"/>
            </a:rPr>
            <a:t>(baby face) </a:t>
          </a:r>
          <a:endParaRPr lang="en-GB" sz="1800" kern="1200" dirty="0">
            <a:latin typeface="+mn-lt"/>
          </a:endParaRPr>
        </a:p>
        <a:p>
          <a:pPr marL="171450" lvl="1" indent="-171450" algn="l" defTabSz="800100" rtl="0">
            <a:lnSpc>
              <a:spcPct val="90000"/>
            </a:lnSpc>
            <a:spcBef>
              <a:spcPct val="0"/>
            </a:spcBef>
            <a:spcAft>
              <a:spcPct val="15000"/>
            </a:spcAft>
            <a:buChar char="••"/>
          </a:pPr>
          <a:r>
            <a:rPr lang="en-GB" sz="1800" b="0" kern="1200" dirty="0" smtClean="0">
              <a:latin typeface="+mn-lt"/>
            </a:rPr>
            <a:t>Behavioural (crying, smiling)</a:t>
          </a:r>
          <a:endParaRPr lang="en-GB" sz="1800" b="0" kern="1200" dirty="0">
            <a:latin typeface="+mn-lt"/>
          </a:endParaRPr>
        </a:p>
      </dsp:txBody>
      <dsp:txXfrm>
        <a:off x="946" y="701323"/>
        <a:ext cx="3691847" cy="2215108"/>
      </dsp:txXfrm>
    </dsp:sp>
    <dsp:sp modelId="{4309A467-D0C4-436A-AA72-1D6804BC911A}">
      <dsp:nvSpPr>
        <dsp:cNvPr id="0" name=""/>
        <dsp:cNvSpPr/>
      </dsp:nvSpPr>
      <dsp:spPr>
        <a:xfrm>
          <a:off x="4061979" y="701323"/>
          <a:ext cx="3691847" cy="2215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a:latin typeface="Calibri" panose="020F0502020204030204" pitchFamily="34" charset="0"/>
              <a:cs typeface="Calibri" panose="020F0502020204030204" pitchFamily="34" charset="0"/>
            </a:rPr>
            <a:t>Critical period</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Birth to 2.5 years old</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Must form attachment here otherwise later development is damaged</a:t>
          </a:r>
        </a:p>
      </dsp:txBody>
      <dsp:txXfrm>
        <a:off x="4061979" y="701323"/>
        <a:ext cx="3691847" cy="2215108"/>
      </dsp:txXfrm>
    </dsp:sp>
    <dsp:sp modelId="{0C0A053B-D804-45EB-AB74-6ED6BAF692C0}">
      <dsp:nvSpPr>
        <dsp:cNvPr id="0" name=""/>
        <dsp:cNvSpPr/>
      </dsp:nvSpPr>
      <dsp:spPr>
        <a:xfrm>
          <a:off x="946" y="3285617"/>
          <a:ext cx="3691847" cy="2215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latin typeface="Calibri" panose="020F0502020204030204" pitchFamily="34" charset="0"/>
              <a:cs typeface="Calibri" panose="020F0502020204030204" pitchFamily="34" charset="0"/>
            </a:rPr>
            <a:t>Monotropy</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Form one important main bond</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Special, intense relationship</a:t>
          </a:r>
        </a:p>
      </dsp:txBody>
      <dsp:txXfrm>
        <a:off x="946" y="3285617"/>
        <a:ext cx="3691847" cy="2215108"/>
      </dsp:txXfrm>
    </dsp:sp>
    <dsp:sp modelId="{2B229BCD-A45A-4DDA-8563-119E2DBFBFD3}">
      <dsp:nvSpPr>
        <dsp:cNvPr id="0" name=""/>
        <dsp:cNvSpPr/>
      </dsp:nvSpPr>
      <dsp:spPr>
        <a:xfrm>
          <a:off x="4061979" y="3285617"/>
          <a:ext cx="3691847" cy="2215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a:latin typeface="Calibri" panose="020F0502020204030204" pitchFamily="34" charset="0"/>
              <a:cs typeface="Calibri" panose="020F0502020204030204" pitchFamily="34" charset="0"/>
            </a:rPr>
            <a:t>Internal working model</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Baby learns about relationships from the monotropic bond</a:t>
          </a:r>
        </a:p>
        <a:p>
          <a:pPr marL="171450" lvl="1" indent="-171450" algn="l" defTabSz="800100" rtl="0">
            <a:lnSpc>
              <a:spcPct val="90000"/>
            </a:lnSpc>
            <a:spcBef>
              <a:spcPct val="0"/>
            </a:spcBef>
            <a:spcAft>
              <a:spcPct val="15000"/>
            </a:spcAft>
            <a:buChar char="••"/>
          </a:pPr>
          <a:r>
            <a:rPr lang="en-GB" sz="1800" kern="1200" dirty="0" smtClean="0">
              <a:latin typeface="Calibri" panose="020F0502020204030204" pitchFamily="34" charset="0"/>
              <a:cs typeface="Calibri" panose="020F0502020204030204" pitchFamily="34" charset="0"/>
            </a:rPr>
            <a:t>Becomes an internal model of how relationships work</a:t>
          </a:r>
          <a:endParaRPr lang="en-GB" sz="1800"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GB" sz="1800" kern="1200" dirty="0" smtClean="0">
              <a:latin typeface="Calibri" panose="020F0502020204030204" pitchFamily="34" charset="0"/>
              <a:cs typeface="Calibri" panose="020F0502020204030204" pitchFamily="34" charset="0"/>
            </a:rPr>
            <a:t>Impacts </a:t>
          </a:r>
          <a:r>
            <a:rPr lang="en-GB" sz="1800" kern="1200" dirty="0">
              <a:latin typeface="Calibri" panose="020F0502020204030204" pitchFamily="34" charset="0"/>
              <a:cs typeface="Calibri" panose="020F0502020204030204" pitchFamily="34" charset="0"/>
            </a:rPr>
            <a:t>how future relationships are conducted</a:t>
          </a:r>
        </a:p>
      </dsp:txBody>
      <dsp:txXfrm>
        <a:off x="4061979" y="3285617"/>
        <a:ext cx="3691847" cy="22151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F5910-7042-44B9-AC4A-19A370CC117D}" type="datetimeFigureOut">
              <a:t>3/3/2025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0D7AD-9075-4D10-B96D-403127EEB7A1}" type="slidenum">
              <a:t>‹#›</a:t>
            </a:fld>
            <a:endParaRPr lang="en-GB"/>
          </a:p>
        </p:txBody>
      </p:sp>
    </p:spTree>
    <p:extLst>
      <p:ext uri="{BB962C8B-B14F-4D97-AF65-F5344CB8AC3E}">
        <p14:creationId xmlns:p14="http://schemas.microsoft.com/office/powerpoint/2010/main" val="259026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t>Why do some animals survive better in certain environments than others?</a:t>
            </a:r>
            <a:r>
              <a:rPr lang="en-US" dirty="0"/>
              <a:t> (Leads to natural selection)</a:t>
            </a:r>
          </a:p>
          <a:p>
            <a:pPr marL="228600" indent="-228600">
              <a:buFont typeface="+mj-lt"/>
              <a:buAutoNum type="arabicPeriod"/>
            </a:pPr>
            <a:r>
              <a:rPr lang="en-US" b="1" dirty="0"/>
              <a:t>How do individuals within the same species differ from each other? Where do these differences come from?</a:t>
            </a:r>
            <a:r>
              <a:rPr lang="en-US" dirty="0"/>
              <a:t> (Leads to variation)</a:t>
            </a:r>
          </a:p>
          <a:p>
            <a:pPr marL="228600" indent="-228600">
              <a:buFont typeface="+mj-lt"/>
              <a:buAutoNum type="arabicPeriod"/>
            </a:pPr>
            <a:r>
              <a:rPr lang="en-US" b="1" dirty="0"/>
              <a:t>What happens to individuals who have traits that help them survive better? What happens to those who don’t?</a:t>
            </a:r>
            <a:r>
              <a:rPr lang="en-US" dirty="0"/>
              <a:t> (Leads to survival of the fittest)</a:t>
            </a:r>
          </a:p>
          <a:p>
            <a:pPr marL="228600" indent="-228600">
              <a:buFont typeface="+mj-lt"/>
              <a:buAutoNum type="arabicPeriod"/>
            </a:pPr>
            <a:r>
              <a:rPr lang="en-US" b="1" dirty="0"/>
              <a:t>Why do some animals have bright colors, large antlers, or elaborate dances? How does this help them reproduce?</a:t>
            </a:r>
            <a:r>
              <a:rPr lang="en-US" dirty="0"/>
              <a:t> (Leads to sexual selection)</a:t>
            </a:r>
          </a:p>
          <a:p>
            <a:pPr marL="228600" indent="-228600">
              <a:buFont typeface="+mj-lt"/>
              <a:buAutoNum type="arabicPeriod"/>
            </a:pPr>
            <a:r>
              <a:rPr lang="en-US" b="1" dirty="0"/>
              <a:t>Over time, what happens if only the individuals with the best traits survive and reproduce? How might this lead to new species?</a:t>
            </a:r>
            <a:r>
              <a:rPr lang="en-US" dirty="0"/>
              <a:t> (Leads to gradual change and evolution)</a:t>
            </a:r>
          </a:p>
          <a:p>
            <a:pPr marL="228600" indent="-228600">
              <a:buFont typeface="+mj-lt"/>
              <a:buAutoNum type="arabicPeriod"/>
            </a:pPr>
            <a:r>
              <a:rPr lang="en-US" b="1" dirty="0"/>
              <a:t>If you go back far enough in time, what do all living things have in common?</a:t>
            </a:r>
            <a:r>
              <a:rPr lang="en-US" dirty="0"/>
              <a:t> (Leads to common ancestry)</a:t>
            </a:r>
          </a:p>
          <a:p>
            <a:endParaRPr lang="en-GB" dirty="0"/>
          </a:p>
        </p:txBody>
      </p:sp>
      <p:sp>
        <p:nvSpPr>
          <p:cNvPr id="4" name="Slide Number Placeholder 3"/>
          <p:cNvSpPr>
            <a:spLocks noGrp="1"/>
          </p:cNvSpPr>
          <p:nvPr>
            <p:ph type="sldNum" sz="quarter" idx="10"/>
          </p:nvPr>
        </p:nvSpPr>
        <p:spPr/>
        <p:txBody>
          <a:bodyPr/>
          <a:lstStyle/>
          <a:p>
            <a:fld id="{DDD0D7AD-9075-4D10-B96D-403127EEB7A1}" type="slidenum">
              <a:rPr lang="en-GB" smtClean="0"/>
              <a:t>1</a:t>
            </a:fld>
            <a:endParaRPr lang="en-GB"/>
          </a:p>
        </p:txBody>
      </p:sp>
    </p:spTree>
    <p:extLst>
      <p:ext uri="{BB962C8B-B14F-4D97-AF65-F5344CB8AC3E}">
        <p14:creationId xmlns:p14="http://schemas.microsoft.com/office/powerpoint/2010/main" val="372607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dirty="0"/>
              <a:t>Fight-or-Flight Response</a:t>
            </a:r>
            <a:r>
              <a:rPr lang="en-US" dirty="0"/>
              <a:t> – Automatic reaction to danger, increasing heart rate and alertness.</a:t>
            </a:r>
            <a:endParaRPr lang="en-GB" dirty="0"/>
          </a:p>
          <a:p>
            <a:pPr marL="285750" indent="-285750">
              <a:buFont typeface="Arial"/>
              <a:buChar char="•"/>
            </a:pPr>
            <a:r>
              <a:rPr lang="en-US" b="1"/>
              <a:t>Reflex Actions</a:t>
            </a:r>
            <a:r>
              <a:rPr lang="en-US"/>
              <a:t> – Includes the startle reflex, withdrawal from pain, and Moro reflex in infants.</a:t>
            </a:r>
            <a:endParaRPr lang="en-GB"/>
          </a:p>
          <a:p>
            <a:pPr marL="285750" indent="-285750">
              <a:buFont typeface="Arial"/>
              <a:buChar char="•"/>
            </a:pPr>
            <a:r>
              <a:rPr lang="en-US" b="1"/>
              <a:t>Blinking and Pupillary Reflex</a:t>
            </a:r>
            <a:r>
              <a:rPr lang="en-US"/>
              <a:t> – Protects the eyes and adjusts vision to light changes.</a:t>
            </a:r>
            <a:endParaRPr lang="en-GB"/>
          </a:p>
          <a:p>
            <a:pPr marL="285750" indent="-285750">
              <a:buFont typeface="Arial"/>
              <a:buChar char="•"/>
            </a:pPr>
            <a:r>
              <a:rPr lang="en-US" b="1"/>
              <a:t>Gag and Vomit Reflex</a:t>
            </a:r>
            <a:r>
              <a:rPr lang="en-US"/>
              <a:t> – Prevents choking and expels harmful substances.</a:t>
            </a:r>
            <a:endParaRPr lang="en-GB"/>
          </a:p>
          <a:p>
            <a:pPr marL="285750" indent="-285750">
              <a:buFont typeface="Arial"/>
              <a:buChar char="•"/>
            </a:pPr>
            <a:r>
              <a:rPr lang="en-US" b="1"/>
              <a:t>Shivering and Sweating</a:t>
            </a:r>
            <a:r>
              <a:rPr lang="en-US"/>
              <a:t> – Regulates body temperature to prevent hypothermia or overheating.</a:t>
            </a:r>
            <a:endParaRPr lang="en-GB"/>
          </a:p>
          <a:p>
            <a:pPr marL="285750" indent="-285750">
              <a:buFont typeface="Arial"/>
              <a:buChar char="•"/>
            </a:pPr>
            <a:r>
              <a:rPr lang="en-US" b="1"/>
              <a:t>Automatic Breathing Adjustments</a:t>
            </a:r>
            <a:r>
              <a:rPr lang="en-US"/>
              <a:t> – Unconscious control of breathing based on oxygen levels.</a:t>
            </a:r>
            <a:endParaRPr lang="en-GB"/>
          </a:p>
          <a:p>
            <a:pPr marL="285750" indent="-285750">
              <a:buFont typeface="Arial"/>
              <a:buChar char="•"/>
            </a:pPr>
            <a:r>
              <a:rPr lang="en-US" b="1"/>
              <a:t>Fear of Heights (Visual Cliff Effect)</a:t>
            </a:r>
            <a:r>
              <a:rPr lang="en-US"/>
              <a:t> – Instinctive aversion to high places to prevent falls.</a:t>
            </a:r>
            <a:endParaRPr lang="en-GB"/>
          </a:p>
          <a:p>
            <a:pPr marL="285750" indent="-285750">
              <a:buFont typeface="Arial"/>
              <a:buChar char="•"/>
            </a:pPr>
            <a:r>
              <a:rPr lang="en-US" b="1"/>
              <a:t>Pain Perception and Endorphin Release</a:t>
            </a:r>
            <a:r>
              <a:rPr lang="en-US"/>
              <a:t> – Alerts the body to danger while reducing pain in emergencies.</a:t>
            </a:r>
            <a:endParaRPr lang="en-GB"/>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DD0D7AD-9075-4D10-B96D-403127EEB7A1}" type="slidenum">
              <a:rPr lang="en-GB"/>
              <a:t>5</a:t>
            </a:fld>
            <a:endParaRPr lang="en-GB"/>
          </a:p>
        </p:txBody>
      </p:sp>
    </p:spTree>
    <p:extLst>
      <p:ext uri="{BB962C8B-B14F-4D97-AF65-F5344CB8AC3E}">
        <p14:creationId xmlns:p14="http://schemas.microsoft.com/office/powerpoint/2010/main" val="411977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7E227-60A1-1203-2C14-185D5BCD9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A0036-4366-90D4-0A80-7E451C56D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835BA-F498-914D-50A2-070E77A39607}"/>
              </a:ext>
            </a:extLst>
          </p:cNvPr>
          <p:cNvSpPr>
            <a:spLocks noGrp="1"/>
          </p:cNvSpPr>
          <p:nvPr>
            <p:ph type="body" idx="1"/>
          </p:nvPr>
        </p:nvSpPr>
        <p:spPr/>
        <p:txBody>
          <a:bodyPr/>
          <a:lstStyle/>
          <a:p>
            <a:pPr marL="285750" indent="-285750">
              <a:buFont typeface="Arial"/>
              <a:buChar char="•"/>
            </a:pPr>
            <a:r>
              <a:rPr lang="en-US" b="1" dirty="0"/>
              <a:t>Fight-or-Flight Response</a:t>
            </a:r>
            <a:r>
              <a:rPr lang="en-US" dirty="0"/>
              <a:t> – Automatic reaction to danger, increasing heart rate and alertness.</a:t>
            </a:r>
            <a:endParaRPr lang="en-GB" dirty="0"/>
          </a:p>
          <a:p>
            <a:pPr marL="285750" indent="-285750">
              <a:buFont typeface="Arial"/>
              <a:buChar char="•"/>
            </a:pPr>
            <a:r>
              <a:rPr lang="en-US" b="1"/>
              <a:t>Reflex Actions</a:t>
            </a:r>
            <a:r>
              <a:rPr lang="en-US"/>
              <a:t> – Includes the startle reflex, withdrawal from pain, and Moro reflex in infants.</a:t>
            </a:r>
            <a:endParaRPr lang="en-GB"/>
          </a:p>
          <a:p>
            <a:pPr marL="285750" indent="-285750">
              <a:buFont typeface="Arial"/>
              <a:buChar char="•"/>
            </a:pPr>
            <a:r>
              <a:rPr lang="en-US" b="1"/>
              <a:t>Blinking and Pupillary Reflex</a:t>
            </a:r>
            <a:r>
              <a:rPr lang="en-US"/>
              <a:t> – Protects the eyes and adjusts vision to light changes.</a:t>
            </a:r>
            <a:endParaRPr lang="en-GB"/>
          </a:p>
          <a:p>
            <a:pPr marL="285750" indent="-285750">
              <a:buFont typeface="Arial"/>
              <a:buChar char="•"/>
            </a:pPr>
            <a:r>
              <a:rPr lang="en-US" b="1"/>
              <a:t>Gag and Vomit Reflex</a:t>
            </a:r>
            <a:r>
              <a:rPr lang="en-US"/>
              <a:t> – Prevents choking and expels harmful substances.</a:t>
            </a:r>
            <a:endParaRPr lang="en-GB"/>
          </a:p>
          <a:p>
            <a:pPr marL="285750" indent="-285750">
              <a:buFont typeface="Arial"/>
              <a:buChar char="•"/>
            </a:pPr>
            <a:r>
              <a:rPr lang="en-US" b="1"/>
              <a:t>Shivering and Sweating</a:t>
            </a:r>
            <a:r>
              <a:rPr lang="en-US"/>
              <a:t> – Regulates body temperature to prevent hypothermia or overheating.</a:t>
            </a:r>
            <a:endParaRPr lang="en-GB"/>
          </a:p>
          <a:p>
            <a:pPr marL="285750" indent="-285750">
              <a:buFont typeface="Arial"/>
              <a:buChar char="•"/>
            </a:pPr>
            <a:r>
              <a:rPr lang="en-US" b="1"/>
              <a:t>Automatic Breathing Adjustments</a:t>
            </a:r>
            <a:r>
              <a:rPr lang="en-US"/>
              <a:t> – Unconscious control of breathing based on oxygen levels.</a:t>
            </a:r>
            <a:endParaRPr lang="en-GB"/>
          </a:p>
          <a:p>
            <a:pPr marL="285750" indent="-285750">
              <a:buFont typeface="Arial"/>
              <a:buChar char="•"/>
            </a:pPr>
            <a:r>
              <a:rPr lang="en-US" b="1"/>
              <a:t>Fear of Heights (Visual Cliff Effect)</a:t>
            </a:r>
            <a:r>
              <a:rPr lang="en-US"/>
              <a:t> – Instinctive aversion to high places to prevent falls.</a:t>
            </a:r>
            <a:endParaRPr lang="en-GB"/>
          </a:p>
          <a:p>
            <a:pPr marL="285750" indent="-285750">
              <a:buFont typeface="Arial"/>
              <a:buChar char="•"/>
            </a:pPr>
            <a:r>
              <a:rPr lang="en-US" b="1"/>
              <a:t>Pain Perception and Endorphin Release</a:t>
            </a:r>
            <a:r>
              <a:rPr lang="en-US"/>
              <a:t> – Alerts the body to danger while reducing pain in emergencies.</a:t>
            </a:r>
            <a:endParaRPr lang="en-GB"/>
          </a:p>
          <a:p>
            <a:endParaRPr lang="en-US" dirty="0">
              <a:ea typeface="Calibri"/>
              <a:cs typeface="Calibri"/>
            </a:endParaRPr>
          </a:p>
        </p:txBody>
      </p:sp>
      <p:sp>
        <p:nvSpPr>
          <p:cNvPr id="4" name="Slide Number Placeholder 3">
            <a:extLst>
              <a:ext uri="{FF2B5EF4-FFF2-40B4-BE49-F238E27FC236}">
                <a16:creationId xmlns:a16="http://schemas.microsoft.com/office/drawing/2014/main" id="{FDF42236-74C1-0FB4-35C4-15052C692326}"/>
              </a:ext>
            </a:extLst>
          </p:cNvPr>
          <p:cNvSpPr>
            <a:spLocks noGrp="1"/>
          </p:cNvSpPr>
          <p:nvPr>
            <p:ph type="sldNum" sz="quarter" idx="5"/>
          </p:nvPr>
        </p:nvSpPr>
        <p:spPr/>
        <p:txBody>
          <a:bodyPr/>
          <a:lstStyle/>
          <a:p>
            <a:fld id="{DDD0D7AD-9075-4D10-B96D-403127EEB7A1}" type="slidenum">
              <a:rPr lang="en-GB"/>
              <a:t>6</a:t>
            </a:fld>
            <a:endParaRPr lang="en-GB"/>
          </a:p>
        </p:txBody>
      </p:sp>
    </p:spTree>
    <p:extLst>
      <p:ext uri="{BB962C8B-B14F-4D97-AF65-F5344CB8AC3E}">
        <p14:creationId xmlns:p14="http://schemas.microsoft.com/office/powerpoint/2010/main" val="88981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into notes at</a:t>
            </a:r>
            <a:r>
              <a:rPr lang="en-GB" baseline="0" dirty="0" smtClean="0"/>
              <a:t> start as main ideas</a:t>
            </a:r>
            <a:endParaRPr lang="en-GB" dirty="0" smtClean="0"/>
          </a:p>
          <a:p>
            <a:r>
              <a:rPr lang="en-GB" dirty="0" smtClean="0"/>
              <a:t>Then do reading notes</a:t>
            </a:r>
          </a:p>
          <a:p>
            <a:endParaRPr lang="en-GB" dirty="0"/>
          </a:p>
        </p:txBody>
      </p:sp>
      <p:sp>
        <p:nvSpPr>
          <p:cNvPr id="4" name="Slide Number Placeholder 3"/>
          <p:cNvSpPr>
            <a:spLocks noGrp="1"/>
          </p:cNvSpPr>
          <p:nvPr>
            <p:ph type="sldNum" sz="quarter" idx="10"/>
          </p:nvPr>
        </p:nvSpPr>
        <p:spPr/>
        <p:txBody>
          <a:bodyPr/>
          <a:lstStyle/>
          <a:p>
            <a:fld id="{DDD0D7AD-9075-4D10-B96D-403127EEB7A1}" type="slidenum">
              <a:rPr lang="en-GB" smtClean="0"/>
              <a:t>10</a:t>
            </a:fld>
            <a:endParaRPr lang="en-GB"/>
          </a:p>
        </p:txBody>
      </p:sp>
    </p:spTree>
    <p:extLst>
      <p:ext uri="{BB962C8B-B14F-4D97-AF65-F5344CB8AC3E}">
        <p14:creationId xmlns:p14="http://schemas.microsoft.com/office/powerpoint/2010/main" val="258125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0EF887-5C9F-48BC-9804-0691321E617B}" type="slidenum">
              <a:rPr lang="en-GB" smtClean="0"/>
              <a:t>11</a:t>
            </a:fld>
            <a:endParaRPr lang="en-GB"/>
          </a:p>
        </p:txBody>
      </p:sp>
    </p:spTree>
    <p:extLst>
      <p:ext uri="{BB962C8B-B14F-4D97-AF65-F5344CB8AC3E}">
        <p14:creationId xmlns:p14="http://schemas.microsoft.com/office/powerpoint/2010/main" val="74226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133E3FA1-AB91-4718-B0F0-1C67C821BFE3}" type="slidenum">
              <a:rPr lang="en-GB" smtClean="0">
                <a:latin typeface="Calibri" pitchFamily="34" charset="0"/>
              </a:rPr>
              <a:pPr eaLnBrk="1" fontAlgn="base" hangingPunct="1">
                <a:spcBef>
                  <a:spcPct val="0"/>
                </a:spcBef>
                <a:spcAft>
                  <a:spcPct val="0"/>
                </a:spcAft>
              </a:pPr>
              <a:t>12</a:t>
            </a:fld>
            <a:endParaRPr lang="en-GB">
              <a:latin typeface="Calibri" pitchFamily="34" charset="0"/>
            </a:endParaRPr>
          </a:p>
        </p:txBody>
      </p:sp>
    </p:spTree>
    <p:extLst>
      <p:ext uri="{BB962C8B-B14F-4D97-AF65-F5344CB8AC3E}">
        <p14:creationId xmlns:p14="http://schemas.microsoft.com/office/powerpoint/2010/main" val="369618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AEC8B630-02FF-4B24-B728-85153FBBD33C}" type="slidenum">
              <a:rPr lang="en-GB" smtClean="0">
                <a:latin typeface="Calibri" pitchFamily="34" charset="0"/>
              </a:rPr>
              <a:pPr eaLnBrk="1" fontAlgn="base" hangingPunct="1">
                <a:spcBef>
                  <a:spcPct val="0"/>
                </a:spcBef>
                <a:spcAft>
                  <a:spcPct val="0"/>
                </a:spcAft>
              </a:pPr>
              <a:t>13</a:t>
            </a:fld>
            <a:endParaRPr lang="en-GB">
              <a:latin typeface="Calibri" pitchFamily="34" charset="0"/>
            </a:endParaRPr>
          </a:p>
        </p:txBody>
      </p:sp>
    </p:spTree>
    <p:extLst>
      <p:ext uri="{BB962C8B-B14F-4D97-AF65-F5344CB8AC3E}">
        <p14:creationId xmlns:p14="http://schemas.microsoft.com/office/powerpoint/2010/main" val="155109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3429C382-E018-448E-A3A5-FD523C14E21E}" type="slidenum">
              <a:rPr lang="en-GB" smtClean="0">
                <a:latin typeface="Calibri" pitchFamily="34" charset="0"/>
              </a:rPr>
              <a:pPr eaLnBrk="1" fontAlgn="base" hangingPunct="1">
                <a:spcBef>
                  <a:spcPct val="0"/>
                </a:spcBef>
                <a:spcAft>
                  <a:spcPct val="0"/>
                </a:spcAft>
              </a:pPr>
              <a:t>14</a:t>
            </a:fld>
            <a:endParaRPr lang="en-GB">
              <a:latin typeface="Calibri" pitchFamily="34" charset="0"/>
            </a:endParaRPr>
          </a:p>
        </p:txBody>
      </p:sp>
    </p:spTree>
    <p:extLst>
      <p:ext uri="{BB962C8B-B14F-4D97-AF65-F5344CB8AC3E}">
        <p14:creationId xmlns:p14="http://schemas.microsoft.com/office/powerpoint/2010/main" val="131905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72DE5A8-1508-49E0-8B49-EFE5B649C338}" type="slidenum">
              <a:rPr lang="en-GB" smtClean="0">
                <a:latin typeface="Calibri" pitchFamily="34" charset="0"/>
              </a:rPr>
              <a:pPr eaLnBrk="1" fontAlgn="base" hangingPunct="1">
                <a:spcBef>
                  <a:spcPct val="0"/>
                </a:spcBef>
                <a:spcAft>
                  <a:spcPct val="0"/>
                </a:spcAft>
              </a:pPr>
              <a:t>15</a:t>
            </a:fld>
            <a:endParaRPr lang="en-GB">
              <a:latin typeface="Calibri" pitchFamily="34" charset="0"/>
            </a:endParaRPr>
          </a:p>
        </p:txBody>
      </p:sp>
    </p:spTree>
    <p:extLst>
      <p:ext uri="{BB962C8B-B14F-4D97-AF65-F5344CB8AC3E}">
        <p14:creationId xmlns:p14="http://schemas.microsoft.com/office/powerpoint/2010/main" val="68858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1"/>
            <a:ext cx="10515600" cy="2852737"/>
          </a:xfrm>
        </p:spPr>
        <p:txBody>
          <a:bodyPr anchor="ctr" anchorCtr="0"/>
          <a:lstStyle>
            <a:lvl1pPr marL="0" indent="0">
              <a:defRPr sz="6000"/>
            </a:lvl1pPr>
          </a:lstStyle>
          <a:p>
            <a:r>
              <a:rPr lang="en-GB"/>
              <a:t>Click to edit Master title style</a:t>
            </a:r>
          </a:p>
        </p:txBody>
      </p:sp>
      <p:sp>
        <p:nvSpPr>
          <p:cNvPr id="3" name="Text Placeholder 2"/>
          <p:cNvSpPr>
            <a:spLocks noGrp="1"/>
          </p:cNvSpPr>
          <p:nvPr>
            <p:ph type="body" idx="1"/>
          </p:nvPr>
        </p:nvSpPr>
        <p:spPr>
          <a:xfrm>
            <a:off x="831851" y="3953411"/>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5F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GB"/>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GB"/>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GB"/>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EFF"/>
        </a:solidFill>
        <a:effectLst/>
      </p:bgPr>
    </p:bg>
    <p:spTree>
      <p:nvGrpSpPr>
        <p:cNvPr id="1" name=""/>
        <p:cNvGrpSpPr/>
        <p:nvPr/>
      </p:nvGrpSpPr>
      <p:grpSpPr>
        <a:xfrm>
          <a:off x="0" y="0"/>
          <a:ext cx="0" cy="0"/>
          <a:chOff x="0" y="0"/>
          <a:chExt cx="0" cy="0"/>
        </a:xfrm>
      </p:grpSpPr>
      <p:sp>
        <p:nvSpPr>
          <p:cNvPr id="9" name="Rectangle 8"/>
          <p:cNvSpPr/>
          <p:nvPr userDrawn="1"/>
        </p:nvSpPr>
        <p:spPr>
          <a:xfrm>
            <a:off x="0" y="6164490"/>
            <a:ext cx="12192000" cy="714375"/>
          </a:xfrm>
          <a:prstGeom prst="rect">
            <a:avLst/>
          </a:prstGeom>
          <a:solidFill>
            <a:srgbClr val="3D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38200" y="6356354"/>
            <a:ext cx="27432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8357" y="6220268"/>
            <a:ext cx="2143849" cy="578807"/>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61899" y="6244282"/>
            <a:ext cx="744440" cy="554793"/>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6AfkNg1i_LM?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QXGuGKL57xo?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Darwin’s Theory of Evolution</a:t>
            </a:r>
          </a:p>
        </p:txBody>
      </p:sp>
      <p:sp>
        <p:nvSpPr>
          <p:cNvPr id="3" name="Content Placeholder 2"/>
          <p:cNvSpPr>
            <a:spLocks noGrp="1"/>
          </p:cNvSpPr>
          <p:nvPr>
            <p:ph idx="1"/>
          </p:nvPr>
        </p:nvSpPr>
        <p:spPr>
          <a:xfrm>
            <a:off x="838199" y="1548811"/>
            <a:ext cx="11084169" cy="4351338"/>
          </a:xfrm>
        </p:spPr>
        <p:txBody>
          <a:bodyPr vert="horz" lIns="91440" tIns="45720" rIns="91440" bIns="45720" rtlCol="0" anchor="t">
            <a:normAutofit/>
          </a:bodyPr>
          <a:lstStyle/>
          <a:p>
            <a:pPr marL="227965" indent="-227965"/>
            <a:r>
              <a:rPr lang="en-GB" b="1" dirty="0">
                <a:solidFill>
                  <a:srgbClr val="0070C0"/>
                </a:solidFill>
              </a:rPr>
              <a:t>What do you remember about Darwin’s Theory of Evolution?</a:t>
            </a:r>
            <a:endParaRPr lang="en-US" dirty="0"/>
          </a:p>
          <a:p>
            <a:pPr marL="227965" indent="-227965"/>
            <a:r>
              <a:rPr lang="en-GB" dirty="0"/>
              <a:t>Write down 3-4 key bullet points</a:t>
            </a:r>
            <a:endParaRPr lang="en-GB" dirty="0">
              <a:ea typeface="Calibri"/>
            </a:endParaRPr>
          </a:p>
          <a:p>
            <a:pPr marL="227965" indent="-227965"/>
            <a:r>
              <a:rPr lang="en-GB" b="1" dirty="0">
                <a:solidFill>
                  <a:srgbClr val="0070C0"/>
                </a:solidFill>
              </a:rPr>
              <a:t>Pair</a:t>
            </a:r>
            <a:endParaRPr lang="en-GB" b="1" dirty="0">
              <a:solidFill>
                <a:srgbClr val="0070C0"/>
              </a:solidFill>
              <a:ea typeface="Calibri"/>
            </a:endParaRPr>
          </a:p>
          <a:p>
            <a:pPr marL="227965" indent="-227965"/>
            <a:r>
              <a:rPr lang="en-GB" dirty="0">
                <a:solidFill>
                  <a:schemeClr val="bg1"/>
                </a:solidFill>
              </a:rPr>
              <a:t>Share</a:t>
            </a:r>
            <a:endParaRPr lang="en-GB" dirty="0">
              <a:solidFill>
                <a:schemeClr val="bg1"/>
              </a:solidFill>
              <a:ea typeface="Calibri"/>
            </a:endParaRPr>
          </a:p>
          <a:p>
            <a:pPr marL="227965" indent="-227965"/>
            <a:r>
              <a:rPr lang="en-GB" b="1" dirty="0">
                <a:solidFill>
                  <a:srgbClr val="0070C0"/>
                </a:solidFill>
                <a:ea typeface="Calibri"/>
              </a:rPr>
              <a:t>Complete the gapped sheet</a:t>
            </a:r>
          </a:p>
          <a:p>
            <a:pPr marL="227965" indent="-227965"/>
            <a:endParaRPr lang="en-GB" dirty="0">
              <a:solidFill>
                <a:schemeClr val="bg1"/>
              </a:solidFill>
              <a:ea typeface="Calibri"/>
            </a:endParaRPr>
          </a:p>
          <a:p>
            <a:pPr marL="227965" indent="-227965"/>
            <a:endParaRPr lang="en-GB" b="1" dirty="0">
              <a:solidFill>
                <a:srgbClr val="0070C0"/>
              </a:solidFill>
              <a:ea typeface="Calibri"/>
            </a:endParaRPr>
          </a:p>
        </p:txBody>
      </p:sp>
      <p:pic>
        <p:nvPicPr>
          <p:cNvPr id="4" name="Picture 3"/>
          <p:cNvPicPr>
            <a:picLocks noChangeAspect="1"/>
          </p:cNvPicPr>
          <p:nvPr/>
        </p:nvPicPr>
        <p:blipFill rotWithShape="1">
          <a:blip r:embed="rId3"/>
          <a:srcRect l="6563" t="9997" r="6563" b="10575"/>
          <a:stretch/>
        </p:blipFill>
        <p:spPr>
          <a:xfrm>
            <a:off x="6874813" y="2460814"/>
            <a:ext cx="4189366" cy="2752725"/>
          </a:xfrm>
          <a:prstGeom prst="rect">
            <a:avLst/>
          </a:prstGeom>
        </p:spPr>
      </p:pic>
      <p:sp>
        <p:nvSpPr>
          <p:cNvPr id="5" name="TextBox 4"/>
          <p:cNvSpPr txBox="1"/>
          <p:nvPr/>
        </p:nvSpPr>
        <p:spPr>
          <a:xfrm>
            <a:off x="7134224" y="2706810"/>
            <a:ext cx="3488455" cy="461665"/>
          </a:xfrm>
          <a:prstGeom prst="rect">
            <a:avLst/>
          </a:prstGeom>
          <a:noFill/>
        </p:spPr>
        <p:txBody>
          <a:bodyPr wrap="none" rtlCol="0">
            <a:spAutoFit/>
          </a:bodyPr>
          <a:lstStyle/>
          <a:p>
            <a:r>
              <a:rPr lang="en-GB" sz="2400" b="1" i="1" dirty="0">
                <a:solidFill>
                  <a:srgbClr val="0070C0"/>
                </a:solidFill>
                <a:latin typeface="Bradley Hand ITC" panose="03070402050302030203" pitchFamily="66" charset="0"/>
              </a:rPr>
              <a:t>Evolutionary Theory is …</a:t>
            </a:r>
            <a:endParaRPr lang="en-US" sz="2400" b="1" i="1" dirty="0">
              <a:solidFill>
                <a:srgbClr val="0070C0"/>
              </a:solidFill>
              <a:latin typeface="Bradley Hand ITC" panose="03070402050302030203" pitchFamily="66" charset="0"/>
            </a:endParaRPr>
          </a:p>
        </p:txBody>
      </p:sp>
    </p:spTree>
    <p:extLst>
      <p:ext uri="{BB962C8B-B14F-4D97-AF65-F5344CB8AC3E}">
        <p14:creationId xmlns:p14="http://schemas.microsoft.com/office/powerpoint/2010/main" val="31661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E0D6605-51BE-115A-631E-248592228461}"/>
              </a:ext>
            </a:extLst>
          </p:cNvPr>
          <p:cNvGraphicFramePr/>
          <p:nvPr>
            <p:extLst>
              <p:ext uri="{D42A27DB-BD31-4B8C-83A1-F6EECF244321}">
                <p14:modId xmlns:p14="http://schemas.microsoft.com/office/powerpoint/2010/main" val="3913533456"/>
              </p:ext>
            </p:extLst>
          </p:nvPr>
        </p:nvGraphicFramePr>
        <p:xfrm>
          <a:off x="2267899" y="659030"/>
          <a:ext cx="7754774" cy="620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3E595D7B-335F-34A9-9510-F4688340165B}"/>
              </a:ext>
            </a:extLst>
          </p:cNvPr>
          <p:cNvSpPr>
            <a:spLocks noGrp="1"/>
          </p:cNvSpPr>
          <p:nvPr>
            <p:ph type="title"/>
          </p:nvPr>
        </p:nvSpPr>
        <p:spPr/>
        <p:txBody>
          <a:bodyPr/>
          <a:lstStyle/>
          <a:p>
            <a:pPr marL="541020"/>
            <a:r>
              <a:rPr lang="en-GB" dirty="0">
                <a:latin typeface="Arial"/>
                <a:cs typeface="Arial"/>
              </a:rPr>
              <a:t>Bowlby (1958) Theory of Attachment</a:t>
            </a:r>
            <a:endParaRPr lang="en-GB" dirty="0"/>
          </a:p>
        </p:txBody>
      </p:sp>
    </p:spTree>
    <p:extLst>
      <p:ext uri="{BB962C8B-B14F-4D97-AF65-F5344CB8AC3E}">
        <p14:creationId xmlns:p14="http://schemas.microsoft.com/office/powerpoint/2010/main" val="42688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88EA5EE-02D0-4E7B-B464-4BA375F690F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309A467-D0C4-436A-AA72-1D6804BC911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C0A053B-D804-45EB-AB74-6ED6BAF692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2B229BCD-A45A-4DDA-8563-119E2DBFBF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nchor="ctr">
            <a:normAutofit/>
          </a:bodyPr>
          <a:lstStyle/>
          <a:p>
            <a:r>
              <a:rPr lang="en-GB" dirty="0"/>
              <a:t>Bowlby (1958) – Social Releasers</a:t>
            </a:r>
          </a:p>
        </p:txBody>
      </p:sp>
      <p:sp>
        <p:nvSpPr>
          <p:cNvPr id="5" name="Content Placeholder 4"/>
          <p:cNvSpPr>
            <a:spLocks noGrp="1"/>
          </p:cNvSpPr>
          <p:nvPr>
            <p:ph sz="half" idx="1"/>
          </p:nvPr>
        </p:nvSpPr>
        <p:spPr>
          <a:xfrm>
            <a:off x="355600" y="1830731"/>
            <a:ext cx="5181600" cy="3841936"/>
          </a:xfrm>
        </p:spPr>
        <p:txBody>
          <a:bodyPr>
            <a:normAutofit/>
          </a:bodyPr>
          <a:lstStyle/>
          <a:p>
            <a:pPr>
              <a:spcAft>
                <a:spcPts val="600"/>
              </a:spcAft>
            </a:pPr>
            <a:r>
              <a:rPr lang="en-GB" b="1" dirty="0">
                <a:solidFill>
                  <a:srgbClr val="0070C0"/>
                </a:solidFill>
              </a:rPr>
              <a:t>How do these pictures make you feel? </a:t>
            </a:r>
          </a:p>
          <a:p>
            <a:pPr>
              <a:spcAft>
                <a:spcPts val="600"/>
              </a:spcAft>
            </a:pPr>
            <a:r>
              <a:rPr lang="en-GB" dirty="0">
                <a:solidFill>
                  <a:schemeClr val="bg1"/>
                </a:solidFill>
              </a:rPr>
              <a:t>What features do they have in common?</a:t>
            </a:r>
          </a:p>
          <a:p>
            <a:pPr>
              <a:spcAft>
                <a:spcPts val="600"/>
              </a:spcAft>
            </a:pPr>
            <a:endParaRPr lang="en-GB" dirty="0"/>
          </a:p>
        </p:txBody>
      </p:sp>
      <p:pic>
        <p:nvPicPr>
          <p:cNvPr id="21" name="Picture 20"/>
          <p:cNvPicPr>
            <a:picLocks noChangeAspect="1"/>
          </p:cNvPicPr>
          <p:nvPr/>
        </p:nvPicPr>
        <p:blipFill>
          <a:blip r:embed="rId3"/>
          <a:stretch>
            <a:fillRect/>
          </a:stretch>
        </p:blipFill>
        <p:spPr>
          <a:xfrm>
            <a:off x="5706622" y="2167467"/>
            <a:ext cx="6129778" cy="3677867"/>
          </a:xfrm>
          <a:prstGeom prst="rect">
            <a:avLst/>
          </a:prstGeom>
          <a:noFill/>
        </p:spPr>
      </p:pic>
    </p:spTree>
    <p:extLst>
      <p:ext uri="{BB962C8B-B14F-4D97-AF65-F5344CB8AC3E}">
        <p14:creationId xmlns:p14="http://schemas.microsoft.com/office/powerpoint/2010/main" val="21107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dirty="0"/>
              <a:t>Bowlby (1958) – Social Releasers</a:t>
            </a:r>
          </a:p>
        </p:txBody>
      </p:sp>
      <p:sp>
        <p:nvSpPr>
          <p:cNvPr id="3" name="Content Placeholder 2"/>
          <p:cNvSpPr>
            <a:spLocks noGrp="1"/>
          </p:cNvSpPr>
          <p:nvPr>
            <p:ph idx="1"/>
          </p:nvPr>
        </p:nvSpPr>
        <p:spPr/>
        <p:txBody>
          <a:bodyPr/>
          <a:lstStyle/>
          <a:p>
            <a:pPr algn="just"/>
            <a:r>
              <a:rPr lang="en-GB" b="1" dirty="0">
                <a:solidFill>
                  <a:srgbClr val="0070C0"/>
                </a:solidFill>
              </a:rPr>
              <a:t>Babies have </a:t>
            </a:r>
            <a:r>
              <a:rPr lang="en-GB" b="1" i="1" u="sng" dirty="0">
                <a:solidFill>
                  <a:srgbClr val="0070C0"/>
                </a:solidFill>
              </a:rPr>
              <a:t>social releasers</a:t>
            </a:r>
            <a:r>
              <a:rPr lang="en-GB" b="1" i="1" dirty="0">
                <a:solidFill>
                  <a:srgbClr val="0070C0"/>
                </a:solidFill>
              </a:rPr>
              <a:t> </a:t>
            </a:r>
            <a:r>
              <a:rPr lang="en-GB" b="1" dirty="0">
                <a:solidFill>
                  <a:srgbClr val="0070C0"/>
                </a:solidFill>
              </a:rPr>
              <a:t>which ‘unlock’ an innate tendency in adults (in particular, mothers) to care for them.</a:t>
            </a:r>
          </a:p>
          <a:p>
            <a:pPr algn="just"/>
            <a:r>
              <a:rPr lang="en-GB" dirty="0"/>
              <a:t>These social releasers are both:</a:t>
            </a:r>
          </a:p>
          <a:p>
            <a:pPr lvl="1" algn="just"/>
            <a:r>
              <a:rPr lang="en-GB" b="1" dirty="0"/>
              <a:t>Physical – </a:t>
            </a:r>
            <a:r>
              <a:rPr lang="en-GB" dirty="0"/>
              <a:t>‘baby face’ features and body proportions</a:t>
            </a:r>
          </a:p>
          <a:p>
            <a:pPr lvl="1" algn="just"/>
            <a:r>
              <a:rPr lang="en-GB" b="1" dirty="0"/>
              <a:t>Behavioural – </a:t>
            </a:r>
            <a:r>
              <a:rPr lang="en-GB" dirty="0"/>
              <a:t>crying, cooing, smiling</a:t>
            </a:r>
          </a:p>
          <a:p>
            <a:pPr algn="just"/>
            <a:endParaRPr lang="en-GB" dirty="0"/>
          </a:p>
        </p:txBody>
      </p:sp>
      <p:pic>
        <p:nvPicPr>
          <p:cNvPr id="5" name="Picture 4"/>
          <p:cNvPicPr>
            <a:picLocks noChangeAspect="1"/>
          </p:cNvPicPr>
          <p:nvPr/>
        </p:nvPicPr>
        <p:blipFill>
          <a:blip r:embed="rId3"/>
          <a:stretch>
            <a:fillRect/>
          </a:stretch>
        </p:blipFill>
        <p:spPr>
          <a:xfrm>
            <a:off x="9187543" y="3147213"/>
            <a:ext cx="2752936" cy="2752936"/>
          </a:xfrm>
          <a:prstGeom prst="rect">
            <a:avLst/>
          </a:prstGeom>
        </p:spPr>
      </p:pic>
    </p:spTree>
    <p:extLst>
      <p:ext uri="{BB962C8B-B14F-4D97-AF65-F5344CB8AC3E}">
        <p14:creationId xmlns:p14="http://schemas.microsoft.com/office/powerpoint/2010/main" val="8367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Bowlby (1958) – Critical Period</a:t>
            </a:r>
          </a:p>
        </p:txBody>
      </p:sp>
      <p:sp>
        <p:nvSpPr>
          <p:cNvPr id="3" name="Content Placeholder 2"/>
          <p:cNvSpPr>
            <a:spLocks noGrp="1"/>
          </p:cNvSpPr>
          <p:nvPr>
            <p:ph idx="1"/>
          </p:nvPr>
        </p:nvSpPr>
        <p:spPr/>
        <p:txBody>
          <a:bodyPr>
            <a:normAutofit lnSpcReduction="10000"/>
          </a:bodyPr>
          <a:lstStyle/>
          <a:p>
            <a:pPr algn="just"/>
            <a:r>
              <a:rPr lang="en-GB" b="1" dirty="0">
                <a:solidFill>
                  <a:srgbClr val="0070C0"/>
                </a:solidFill>
              </a:rPr>
              <a:t>Babies must form an attachment with their caregiver during a critical period.</a:t>
            </a:r>
          </a:p>
          <a:p>
            <a:pPr algn="just"/>
            <a:r>
              <a:rPr lang="en-GB" dirty="0"/>
              <a:t>This is between </a:t>
            </a:r>
            <a:r>
              <a:rPr lang="en-GB" b="1" dirty="0"/>
              <a:t>birth and 2½ years old</a:t>
            </a:r>
            <a:r>
              <a:rPr lang="en-GB" dirty="0"/>
              <a:t>. </a:t>
            </a:r>
          </a:p>
          <a:p>
            <a:pPr algn="just"/>
            <a:r>
              <a:rPr lang="en-GB" b="1" dirty="0">
                <a:solidFill>
                  <a:srgbClr val="0070C0"/>
                </a:solidFill>
              </a:rPr>
              <a:t>If a child doesn’t form an attachment during this time then it would be damaged socially, emotionally, intellectually and physically.</a:t>
            </a:r>
          </a:p>
        </p:txBody>
      </p:sp>
    </p:spTree>
    <p:extLst>
      <p:ext uri="{BB962C8B-B14F-4D97-AF65-F5344CB8AC3E}">
        <p14:creationId xmlns:p14="http://schemas.microsoft.com/office/powerpoint/2010/main" val="33967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t>Bowlby (1958) - Monotropy</a:t>
            </a:r>
          </a:p>
        </p:txBody>
      </p:sp>
      <p:sp>
        <p:nvSpPr>
          <p:cNvPr id="3" name="Content Placeholder 2"/>
          <p:cNvSpPr>
            <a:spLocks noGrp="1"/>
          </p:cNvSpPr>
          <p:nvPr>
            <p:ph idx="1"/>
          </p:nvPr>
        </p:nvSpPr>
        <p:spPr/>
        <p:txBody>
          <a:bodyPr/>
          <a:lstStyle/>
          <a:p>
            <a:pPr algn="just"/>
            <a:r>
              <a:rPr lang="en-GB" b="1" dirty="0"/>
              <a:t>Bowlby believed that infants form one very special attachment with their mother. </a:t>
            </a:r>
          </a:p>
          <a:p>
            <a:pPr algn="just"/>
            <a:r>
              <a:rPr lang="en-GB" dirty="0"/>
              <a:t>This special, intense attachment is known as </a:t>
            </a:r>
            <a:r>
              <a:rPr lang="en-GB" b="1" u="sng" dirty="0">
                <a:solidFill>
                  <a:srgbClr val="00B050"/>
                </a:solidFill>
              </a:rPr>
              <a:t>monotropy</a:t>
            </a:r>
            <a:r>
              <a:rPr lang="en-GB" dirty="0"/>
              <a:t>. </a:t>
            </a:r>
          </a:p>
          <a:p>
            <a:pPr algn="just"/>
            <a:r>
              <a:rPr lang="en-GB" b="1" dirty="0">
                <a:solidFill>
                  <a:srgbClr val="0070C0"/>
                </a:solidFill>
              </a:rPr>
              <a:t>If the mother isn’t available, the infant could bond with another ever-present adult mother-substitute.</a:t>
            </a:r>
          </a:p>
        </p:txBody>
      </p:sp>
      <p:pic>
        <p:nvPicPr>
          <p:cNvPr id="5" name="Picture 4"/>
          <p:cNvPicPr>
            <a:picLocks noChangeAspect="1"/>
          </p:cNvPicPr>
          <p:nvPr/>
        </p:nvPicPr>
        <p:blipFill>
          <a:blip r:embed="rId3"/>
          <a:stretch>
            <a:fillRect/>
          </a:stretch>
        </p:blipFill>
        <p:spPr>
          <a:xfrm>
            <a:off x="9398000" y="-112062"/>
            <a:ext cx="2794000" cy="1850049"/>
          </a:xfrm>
          <a:prstGeom prst="rect">
            <a:avLst/>
          </a:prstGeom>
          <a:effectLst>
            <a:softEdge rad="63500"/>
          </a:effectLst>
        </p:spPr>
      </p:pic>
    </p:spTree>
    <p:extLst>
      <p:ext uri="{BB962C8B-B14F-4D97-AF65-F5344CB8AC3E}">
        <p14:creationId xmlns:p14="http://schemas.microsoft.com/office/powerpoint/2010/main" val="19218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a:t>Bowlby (1958) – Internal Working Model</a:t>
            </a:r>
          </a:p>
        </p:txBody>
      </p:sp>
      <p:sp>
        <p:nvSpPr>
          <p:cNvPr id="3" name="Content Placeholder 2"/>
          <p:cNvSpPr>
            <a:spLocks noGrp="1"/>
          </p:cNvSpPr>
          <p:nvPr>
            <p:ph idx="1"/>
          </p:nvPr>
        </p:nvSpPr>
        <p:spPr/>
        <p:txBody>
          <a:bodyPr>
            <a:normAutofit/>
          </a:bodyPr>
          <a:lstStyle/>
          <a:p>
            <a:r>
              <a:rPr lang="en-GB" b="1" dirty="0">
                <a:solidFill>
                  <a:srgbClr val="0070C0"/>
                </a:solidFill>
              </a:rPr>
              <a:t>Through the monotropic attachment, the infant would form an </a:t>
            </a:r>
            <a:r>
              <a:rPr lang="en-GB" b="1" i="1" dirty="0">
                <a:solidFill>
                  <a:srgbClr val="0070C0"/>
                </a:solidFill>
              </a:rPr>
              <a:t>Internal working model</a:t>
            </a:r>
            <a:r>
              <a:rPr lang="en-GB" b="1" dirty="0">
                <a:solidFill>
                  <a:srgbClr val="0070C0"/>
                </a:solidFill>
              </a:rPr>
              <a:t>. </a:t>
            </a:r>
          </a:p>
          <a:p>
            <a:r>
              <a:rPr lang="en-GB" dirty="0"/>
              <a:t>This is a special model for relationships. All the child’s future adult relationships will be based on their early attachment relationship.</a:t>
            </a:r>
          </a:p>
        </p:txBody>
      </p:sp>
      <p:pic>
        <p:nvPicPr>
          <p:cNvPr id="5" name="Picture 4"/>
          <p:cNvPicPr>
            <a:picLocks noChangeAspect="1"/>
          </p:cNvPicPr>
          <p:nvPr/>
        </p:nvPicPr>
        <p:blipFill rotWithShape="1">
          <a:blip r:embed="rId3"/>
          <a:srcRect l="27899" r="8069"/>
          <a:stretch/>
        </p:blipFill>
        <p:spPr>
          <a:xfrm>
            <a:off x="10752238" y="4463375"/>
            <a:ext cx="1439762" cy="1691627"/>
          </a:xfrm>
          <a:prstGeom prst="rect">
            <a:avLst/>
          </a:prstGeom>
          <a:effectLst>
            <a:softEdge rad="63500"/>
          </a:effectLst>
        </p:spPr>
      </p:pic>
    </p:spTree>
    <p:extLst>
      <p:ext uri="{BB962C8B-B14F-4D97-AF65-F5344CB8AC3E}">
        <p14:creationId xmlns:p14="http://schemas.microsoft.com/office/powerpoint/2010/main" val="40050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Validity of Monotropy Challenged</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227965" indent="-227965"/>
            <a:r>
              <a:rPr lang="en-US" b="1" dirty="0">
                <a:solidFill>
                  <a:srgbClr val="0070C0"/>
                </a:solidFill>
              </a:rPr>
              <a:t>Schaffer &amp; Emerson (1964) found many babies form multiple attachments.</a:t>
            </a:r>
            <a:endParaRPr lang="en-US"/>
          </a:p>
          <a:p>
            <a:pPr marL="227965" indent="-227965"/>
            <a:r>
              <a:rPr dirty="0"/>
              <a:t>Some attachments may be stronger but not necessarily different in quality.</a:t>
            </a:r>
            <a:endParaRPr dirty="0">
              <a:ea typeface="Calibri"/>
            </a:endParaRPr>
          </a:p>
          <a:p>
            <a:pPr marL="227965" indent="-227965"/>
            <a:r>
              <a:rPr b="1" dirty="0">
                <a:solidFill>
                  <a:srgbClr val="0070C0"/>
                </a:solidFill>
              </a:rPr>
              <a:t>Other attachments (e.g., fathers, siblings) provide emotional support.</a:t>
            </a:r>
            <a:endParaRPr b="1" dirty="0">
              <a:solidFill>
                <a:srgbClr val="0070C0"/>
              </a:solidFill>
              <a:ea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Support for Social Releasers</a:t>
            </a:r>
          </a:p>
        </p:txBody>
      </p:sp>
      <p:sp>
        <p:nvSpPr>
          <p:cNvPr id="3" name="Content Placeholder 2"/>
          <p:cNvSpPr>
            <a:spLocks noGrp="1"/>
          </p:cNvSpPr>
          <p:nvPr>
            <p:ph idx="1"/>
          </p:nvPr>
        </p:nvSpPr>
        <p:spPr/>
        <p:txBody>
          <a:bodyPr>
            <a:normAutofit lnSpcReduction="10000"/>
          </a:bodyPr>
          <a:lstStyle/>
          <a:p>
            <a:r>
              <a:rPr b="1" dirty="0">
                <a:solidFill>
                  <a:srgbClr val="0070C0"/>
                </a:solidFill>
              </a:rPr>
              <a:t>Brazelton et al. (1975) studied social releasers (e.g., cooing, smiling).</a:t>
            </a:r>
          </a:p>
          <a:p>
            <a:r>
              <a:rPr dirty="0"/>
              <a:t>When ignored by caregivers, babies became distressed and motionless.</a:t>
            </a:r>
          </a:p>
          <a:p>
            <a:r>
              <a:rPr b="1" dirty="0">
                <a:solidFill>
                  <a:srgbClr val="0070C0"/>
                </a:solidFill>
              </a:rPr>
              <a:t>Supports Bowlby’s idea that social releasers encourage attachment.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Support for Internal Working Model</a:t>
            </a:r>
          </a:p>
        </p:txBody>
      </p:sp>
      <p:sp>
        <p:nvSpPr>
          <p:cNvPr id="3" name="Content Placeholder 2"/>
          <p:cNvSpPr>
            <a:spLocks noGrp="1"/>
          </p:cNvSpPr>
          <p:nvPr>
            <p:ph idx="1"/>
          </p:nvPr>
        </p:nvSpPr>
        <p:spPr/>
        <p:txBody>
          <a:bodyPr>
            <a:normAutofit lnSpcReduction="10000"/>
          </a:bodyPr>
          <a:lstStyle/>
          <a:p>
            <a:r>
              <a:rPr b="1" dirty="0">
                <a:solidFill>
                  <a:srgbClr val="0070C0"/>
                </a:solidFill>
              </a:rPr>
              <a:t>Bailey et al. (2007) found attachment styles pass down generations.</a:t>
            </a:r>
          </a:p>
          <a:p>
            <a:r>
              <a:rPr dirty="0"/>
              <a:t>Mothers with poor attachments had babies with poor attachment.</a:t>
            </a:r>
          </a:p>
          <a:p>
            <a:r>
              <a:rPr b="1" dirty="0">
                <a:solidFill>
                  <a:srgbClr val="0070C0"/>
                </a:solidFill>
              </a:rPr>
              <a:t>Supports Bowlby’s idea that early attachment affects later relationships.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Counterpoint to Internal Working Model</a:t>
            </a:r>
          </a:p>
        </p:txBody>
      </p:sp>
      <p:sp>
        <p:nvSpPr>
          <p:cNvPr id="3" name="Content Placeholder 2"/>
          <p:cNvSpPr>
            <a:spLocks noGrp="1"/>
          </p:cNvSpPr>
          <p:nvPr>
            <p:ph idx="1"/>
          </p:nvPr>
        </p:nvSpPr>
        <p:spPr/>
        <p:txBody>
          <a:bodyPr>
            <a:normAutofit lnSpcReduction="10000"/>
          </a:bodyPr>
          <a:lstStyle/>
          <a:p>
            <a:r>
              <a:rPr b="1" dirty="0"/>
              <a:t>Genetic factors (e.g., anxiety, sociability) may influence attachment.</a:t>
            </a:r>
          </a:p>
          <a:p>
            <a:r>
              <a:rPr dirty="0"/>
              <a:t>Kornienko (2016) suggests genetics also impact parenting ability.</a:t>
            </a:r>
          </a:p>
          <a:p>
            <a:r>
              <a:rPr b="1" dirty="0">
                <a:solidFill>
                  <a:srgbClr val="0070C0"/>
                </a:solidFill>
              </a:rPr>
              <a:t>Bowlby may have overstated early attachment’s role in social </a:t>
            </a:r>
            <a:r>
              <a:rPr b="1" dirty="0" err="1">
                <a:solidFill>
                  <a:srgbClr val="0070C0"/>
                </a:solidFill>
              </a:rPr>
              <a:t>behavio</a:t>
            </a:r>
            <a:r>
              <a:rPr lang="en-US" b="1" dirty="0" err="1">
                <a:solidFill>
                  <a:srgbClr val="0070C0"/>
                </a:solidFill>
              </a:rPr>
              <a:t>u</a:t>
            </a:r>
            <a:r>
              <a:rPr b="1" dirty="0" err="1">
                <a:solidFill>
                  <a:srgbClr val="0070C0"/>
                </a:solidFill>
              </a:rPr>
              <a:t>r</a:t>
            </a:r>
            <a:r>
              <a:rPr b="1" dirty="0">
                <a:solidFill>
                  <a:srgbClr val="0070C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Darwin’s Theory of Evolution – Summary</a:t>
            </a:r>
          </a:p>
        </p:txBody>
      </p:sp>
      <p:sp>
        <p:nvSpPr>
          <p:cNvPr id="7" name="AutoShape 3"/>
          <p:cNvSpPr>
            <a:spLocks noChangeAspect="1" noChangeArrowheads="1" noTextEdit="1"/>
          </p:cNvSpPr>
          <p:nvPr/>
        </p:nvSpPr>
        <p:spPr bwMode="auto">
          <a:xfrm>
            <a:off x="122238" y="1679575"/>
            <a:ext cx="1194752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p:cNvSpPr>
            <a:spLocks noChangeArrowheads="1"/>
          </p:cNvSpPr>
          <p:nvPr/>
        </p:nvSpPr>
        <p:spPr bwMode="auto">
          <a:xfrm>
            <a:off x="130176" y="1711325"/>
            <a:ext cx="4429125" cy="4191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p:cNvSpPr>
            <a:spLocks noChangeArrowheads="1"/>
          </p:cNvSpPr>
          <p:nvPr/>
        </p:nvSpPr>
        <p:spPr bwMode="auto">
          <a:xfrm>
            <a:off x="4559301" y="1711325"/>
            <a:ext cx="7480300" cy="4191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7"/>
          <p:cNvSpPr>
            <a:spLocks noChangeArrowheads="1"/>
          </p:cNvSpPr>
          <p:nvPr/>
        </p:nvSpPr>
        <p:spPr bwMode="auto">
          <a:xfrm>
            <a:off x="130176" y="2130425"/>
            <a:ext cx="4429125" cy="73025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p:cNvSpPr>
            <a:spLocks noChangeArrowheads="1"/>
          </p:cNvSpPr>
          <p:nvPr/>
        </p:nvSpPr>
        <p:spPr bwMode="auto">
          <a:xfrm>
            <a:off x="4559301" y="2130425"/>
            <a:ext cx="7480300" cy="73025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0"/>
          <p:cNvSpPr>
            <a:spLocks noChangeArrowheads="1"/>
          </p:cNvSpPr>
          <p:nvPr/>
        </p:nvSpPr>
        <p:spPr bwMode="auto">
          <a:xfrm>
            <a:off x="4559301" y="2860675"/>
            <a:ext cx="7480300" cy="73025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2"/>
          <p:cNvSpPr>
            <a:spLocks noChangeArrowheads="1"/>
          </p:cNvSpPr>
          <p:nvPr/>
        </p:nvSpPr>
        <p:spPr bwMode="auto">
          <a:xfrm>
            <a:off x="4559301" y="3590925"/>
            <a:ext cx="7480300" cy="73025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4"/>
          <p:cNvSpPr>
            <a:spLocks noChangeArrowheads="1"/>
          </p:cNvSpPr>
          <p:nvPr/>
        </p:nvSpPr>
        <p:spPr bwMode="auto">
          <a:xfrm>
            <a:off x="4559301" y="4321175"/>
            <a:ext cx="7480300" cy="73025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5"/>
          <p:cNvSpPr>
            <a:spLocks noChangeArrowheads="1"/>
          </p:cNvSpPr>
          <p:nvPr/>
        </p:nvSpPr>
        <p:spPr bwMode="auto">
          <a:xfrm>
            <a:off x="130176" y="5051425"/>
            <a:ext cx="4429125" cy="73025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6"/>
          <p:cNvSpPr>
            <a:spLocks noChangeArrowheads="1"/>
          </p:cNvSpPr>
          <p:nvPr/>
        </p:nvSpPr>
        <p:spPr bwMode="auto">
          <a:xfrm>
            <a:off x="4559301" y="5051425"/>
            <a:ext cx="7480300" cy="73025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17"/>
          <p:cNvSpPr>
            <a:spLocks noChangeShapeType="1"/>
          </p:cNvSpPr>
          <p:nvPr/>
        </p:nvSpPr>
        <p:spPr bwMode="auto">
          <a:xfrm>
            <a:off x="4559301" y="1703388"/>
            <a:ext cx="0" cy="4084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8"/>
          <p:cNvSpPr>
            <a:spLocks noChangeShapeType="1"/>
          </p:cNvSpPr>
          <p:nvPr/>
        </p:nvSpPr>
        <p:spPr bwMode="auto">
          <a:xfrm>
            <a:off x="123826" y="2130425"/>
            <a:ext cx="11923713"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9"/>
          <p:cNvSpPr>
            <a:spLocks noChangeShapeType="1"/>
          </p:cNvSpPr>
          <p:nvPr/>
        </p:nvSpPr>
        <p:spPr bwMode="auto">
          <a:xfrm>
            <a:off x="123826" y="2860675"/>
            <a:ext cx="119237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0"/>
          <p:cNvSpPr>
            <a:spLocks noChangeShapeType="1"/>
          </p:cNvSpPr>
          <p:nvPr/>
        </p:nvSpPr>
        <p:spPr bwMode="auto">
          <a:xfrm>
            <a:off x="123826" y="3590925"/>
            <a:ext cx="119237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1"/>
          <p:cNvSpPr>
            <a:spLocks noChangeShapeType="1"/>
          </p:cNvSpPr>
          <p:nvPr/>
        </p:nvSpPr>
        <p:spPr bwMode="auto">
          <a:xfrm>
            <a:off x="123826" y="4321175"/>
            <a:ext cx="119237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2"/>
          <p:cNvSpPr>
            <a:spLocks noChangeShapeType="1"/>
          </p:cNvSpPr>
          <p:nvPr/>
        </p:nvSpPr>
        <p:spPr bwMode="auto">
          <a:xfrm>
            <a:off x="123826" y="5051425"/>
            <a:ext cx="119237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3"/>
          <p:cNvSpPr>
            <a:spLocks noChangeShapeType="1"/>
          </p:cNvSpPr>
          <p:nvPr/>
        </p:nvSpPr>
        <p:spPr bwMode="auto">
          <a:xfrm>
            <a:off x="130176" y="1703388"/>
            <a:ext cx="0" cy="4084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4"/>
          <p:cNvSpPr>
            <a:spLocks noChangeShapeType="1"/>
          </p:cNvSpPr>
          <p:nvPr/>
        </p:nvSpPr>
        <p:spPr bwMode="auto">
          <a:xfrm>
            <a:off x="12039601" y="1703388"/>
            <a:ext cx="0" cy="4084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5"/>
          <p:cNvSpPr>
            <a:spLocks noChangeShapeType="1"/>
          </p:cNvSpPr>
          <p:nvPr/>
        </p:nvSpPr>
        <p:spPr bwMode="auto">
          <a:xfrm>
            <a:off x="123826" y="1711325"/>
            <a:ext cx="119237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6"/>
          <p:cNvSpPr>
            <a:spLocks noChangeShapeType="1"/>
          </p:cNvSpPr>
          <p:nvPr/>
        </p:nvSpPr>
        <p:spPr bwMode="auto">
          <a:xfrm>
            <a:off x="123826" y="5781675"/>
            <a:ext cx="119237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7"/>
          <p:cNvSpPr>
            <a:spLocks noChangeArrowheads="1"/>
          </p:cNvSpPr>
          <p:nvPr/>
        </p:nvSpPr>
        <p:spPr bwMode="auto">
          <a:xfrm>
            <a:off x="239713" y="1755775"/>
            <a:ext cx="10461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FFFF"/>
                </a:solidFill>
                <a:effectLst/>
                <a:latin typeface="Calibri" panose="020F0502020204030204" pitchFamily="34" charset="0"/>
              </a:rPr>
              <a:t>Element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4667251" y="1755775"/>
            <a:ext cx="13874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FFFF"/>
                </a:solidFill>
                <a:effectLst/>
                <a:latin typeface="Calibri" panose="020F0502020204030204" pitchFamily="34" charset="0"/>
              </a:rPr>
              <a:t>Description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239713" y="2176463"/>
            <a:ext cx="2092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70C0"/>
                </a:solidFill>
                <a:effectLst/>
                <a:latin typeface="Calibri" panose="020F0502020204030204" pitchFamily="34" charset="0"/>
              </a:rPr>
              <a:t>Natural Selection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8" name="Group 47"/>
          <p:cNvGrpSpPr/>
          <p:nvPr/>
        </p:nvGrpSpPr>
        <p:grpSpPr>
          <a:xfrm>
            <a:off x="4667251" y="2176463"/>
            <a:ext cx="7243763" cy="706437"/>
            <a:chOff x="4667251" y="2176463"/>
            <a:chExt cx="7243763" cy="706437"/>
          </a:xfrm>
        </p:grpSpPr>
        <p:sp>
          <p:nvSpPr>
            <p:cNvPr id="33" name="Rectangle 30"/>
            <p:cNvSpPr>
              <a:spLocks noChangeArrowheads="1"/>
            </p:cNvSpPr>
            <p:nvPr/>
          </p:nvSpPr>
          <p:spPr bwMode="auto">
            <a:xfrm>
              <a:off x="4667251" y="2176463"/>
              <a:ext cx="72437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70C0"/>
                  </a:solidFill>
                  <a:effectLst/>
                  <a:latin typeface="Calibri" panose="020F0502020204030204" pitchFamily="34" charset="0"/>
                </a:rPr>
                <a:t>Organisms with traits better suited to their environment survive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4667251" y="2492375"/>
              <a:ext cx="445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70C0"/>
                  </a:solidFill>
                  <a:effectLst/>
                  <a:latin typeface="Calibri" panose="020F0502020204030204" pitchFamily="34" charset="0"/>
                </a:rPr>
                <a:t>and reproduce, passing on these traits.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5" name="Rectangle 32"/>
          <p:cNvSpPr>
            <a:spLocks noChangeArrowheads="1"/>
          </p:cNvSpPr>
          <p:nvPr/>
        </p:nvSpPr>
        <p:spPr bwMode="auto">
          <a:xfrm>
            <a:off x="239713" y="2908300"/>
            <a:ext cx="112395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Variation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9" name="Group 48"/>
          <p:cNvGrpSpPr/>
          <p:nvPr/>
        </p:nvGrpSpPr>
        <p:grpSpPr>
          <a:xfrm>
            <a:off x="4667251" y="2908300"/>
            <a:ext cx="6599238" cy="703263"/>
            <a:chOff x="4667251" y="2908300"/>
            <a:chExt cx="6599238" cy="703263"/>
          </a:xfrm>
        </p:grpSpPr>
        <p:sp>
          <p:nvSpPr>
            <p:cNvPr id="36" name="Rectangle 33"/>
            <p:cNvSpPr>
              <a:spLocks noChangeArrowheads="1"/>
            </p:cNvSpPr>
            <p:nvPr/>
          </p:nvSpPr>
          <p:spPr bwMode="auto">
            <a:xfrm>
              <a:off x="4667251" y="2908300"/>
              <a:ext cx="65992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Calibri" panose="020F0502020204030204" pitchFamily="34" charset="0"/>
                </a:rPr>
                <a:t>Individuals within a species show differences due to genetic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4667251" y="3219450"/>
              <a:ext cx="14176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mutations.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Rectangle 35"/>
          <p:cNvSpPr>
            <a:spLocks noChangeArrowheads="1"/>
          </p:cNvSpPr>
          <p:nvPr/>
        </p:nvSpPr>
        <p:spPr bwMode="auto">
          <a:xfrm>
            <a:off x="239713" y="3638550"/>
            <a:ext cx="25415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70C0"/>
                </a:solidFill>
                <a:effectLst/>
                <a:latin typeface="Calibri" panose="020F0502020204030204" pitchFamily="34" charset="0"/>
              </a:rPr>
              <a:t>Survival of the Fittest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0" name="Group 49"/>
          <p:cNvGrpSpPr/>
          <p:nvPr/>
        </p:nvGrpSpPr>
        <p:grpSpPr>
          <a:xfrm>
            <a:off x="4667251" y="3638550"/>
            <a:ext cx="6961188" cy="703263"/>
            <a:chOff x="4667251" y="3638550"/>
            <a:chExt cx="6961188" cy="703263"/>
          </a:xfrm>
        </p:grpSpPr>
        <p:sp>
          <p:nvSpPr>
            <p:cNvPr id="39" name="Rectangle 36"/>
            <p:cNvSpPr>
              <a:spLocks noChangeArrowheads="1"/>
            </p:cNvSpPr>
            <p:nvPr/>
          </p:nvSpPr>
          <p:spPr bwMode="auto">
            <a:xfrm>
              <a:off x="4667251" y="3638550"/>
              <a:ext cx="69611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70C0"/>
                  </a:solidFill>
                  <a:effectLst/>
                  <a:latin typeface="Calibri" panose="020F0502020204030204" pitchFamily="34" charset="0"/>
                </a:rPr>
                <a:t>Those with advantageous traits are more likely to survive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4667251" y="3949700"/>
              <a:ext cx="14557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70C0"/>
                  </a:solidFill>
                  <a:effectLst/>
                  <a:latin typeface="Calibri" panose="020F0502020204030204" pitchFamily="34" charset="0"/>
                </a:rPr>
                <a:t>reproduce.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3" name="Group 2"/>
          <p:cNvGrpSpPr/>
          <p:nvPr/>
        </p:nvGrpSpPr>
        <p:grpSpPr>
          <a:xfrm>
            <a:off x="239713" y="4368800"/>
            <a:ext cx="1857376" cy="390525"/>
            <a:chOff x="239713" y="4368800"/>
            <a:chExt cx="1857376" cy="390525"/>
          </a:xfrm>
        </p:grpSpPr>
        <p:sp>
          <p:nvSpPr>
            <p:cNvPr id="41" name="Rectangle 38"/>
            <p:cNvSpPr>
              <a:spLocks noChangeArrowheads="1"/>
            </p:cNvSpPr>
            <p:nvPr/>
          </p:nvSpPr>
          <p:spPr bwMode="auto">
            <a:xfrm>
              <a:off x="239713" y="4368800"/>
              <a:ext cx="8302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Calibri" panose="020F0502020204030204" pitchFamily="34" charset="0"/>
                </a:rPr>
                <a:t>Sexual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971551" y="4368800"/>
              <a:ext cx="11255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Calibri" panose="020F0502020204030204" pitchFamily="34" charset="0"/>
                </a:rPr>
                <a:t>Selection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 name="Group 50"/>
          <p:cNvGrpSpPr/>
          <p:nvPr/>
        </p:nvGrpSpPr>
        <p:grpSpPr>
          <a:xfrm>
            <a:off x="4667251" y="4368800"/>
            <a:ext cx="7508875" cy="704851"/>
            <a:chOff x="4667251" y="4368800"/>
            <a:chExt cx="7508875" cy="704851"/>
          </a:xfrm>
        </p:grpSpPr>
        <p:sp>
          <p:nvSpPr>
            <p:cNvPr id="43" name="Rectangle 40"/>
            <p:cNvSpPr>
              <a:spLocks noChangeArrowheads="1"/>
            </p:cNvSpPr>
            <p:nvPr/>
          </p:nvSpPr>
          <p:spPr bwMode="auto">
            <a:xfrm>
              <a:off x="4667251" y="4368800"/>
              <a:ext cx="7508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Calibri" panose="020F0502020204030204" pitchFamily="34" charset="0"/>
                </a:rPr>
                <a:t>Traits that increase an organism's chances of attracting a mate (e.g.,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4667251" y="4681538"/>
              <a:ext cx="48879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bright feathers, large antlers) are passed 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5" name="Rectangle 42"/>
          <p:cNvSpPr>
            <a:spLocks noChangeArrowheads="1"/>
          </p:cNvSpPr>
          <p:nvPr/>
        </p:nvSpPr>
        <p:spPr bwMode="auto">
          <a:xfrm>
            <a:off x="239713" y="5099050"/>
            <a:ext cx="42624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70C0"/>
                </a:solidFill>
                <a:effectLst/>
                <a:latin typeface="Calibri" panose="020F0502020204030204" pitchFamily="34" charset="0"/>
              </a:rPr>
              <a:t>Gradual Change &amp; Common Ancestry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51"/>
          <p:cNvGrpSpPr/>
          <p:nvPr/>
        </p:nvGrpSpPr>
        <p:grpSpPr>
          <a:xfrm>
            <a:off x="4667251" y="5099050"/>
            <a:ext cx="7459663" cy="704851"/>
            <a:chOff x="4667251" y="5099050"/>
            <a:chExt cx="7459663" cy="704851"/>
          </a:xfrm>
        </p:grpSpPr>
        <p:sp>
          <p:nvSpPr>
            <p:cNvPr id="46" name="Rectangle 43"/>
            <p:cNvSpPr>
              <a:spLocks noChangeArrowheads="1"/>
            </p:cNvSpPr>
            <p:nvPr/>
          </p:nvSpPr>
          <p:spPr bwMode="auto">
            <a:xfrm>
              <a:off x="4667251" y="5099050"/>
              <a:ext cx="74596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70C0"/>
                  </a:solidFill>
                  <a:effectLst/>
                  <a:latin typeface="Calibri" panose="020F0502020204030204" pitchFamily="34" charset="0"/>
                </a:rPr>
                <a:t>Over generations, beneficial traits become more common, leading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4667251" y="5411788"/>
              <a:ext cx="49958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70C0"/>
                  </a:solidFill>
                  <a:effectLst/>
                  <a:latin typeface="Calibri" panose="020F0502020204030204" pitchFamily="34" charset="0"/>
                </a:rPr>
                <a:t>to species evolution from a shared ancestor.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563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8"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Feminist Concerns</a:t>
            </a:r>
          </a:p>
        </p:txBody>
      </p:sp>
      <p:sp>
        <p:nvSpPr>
          <p:cNvPr id="3" name="Content Placeholder 2"/>
          <p:cNvSpPr>
            <a:spLocks noGrp="1"/>
          </p:cNvSpPr>
          <p:nvPr>
            <p:ph idx="1"/>
          </p:nvPr>
        </p:nvSpPr>
        <p:spPr/>
        <p:txBody>
          <a:bodyPr>
            <a:normAutofit lnSpcReduction="10000"/>
          </a:bodyPr>
          <a:lstStyle/>
          <a:p>
            <a:r>
              <a:rPr b="1" dirty="0"/>
              <a:t>Bowlby’s theory suggests working mothers may harm child development.</a:t>
            </a:r>
          </a:p>
          <a:p>
            <a:r>
              <a:rPr dirty="0"/>
              <a:t>Feminists (e.g., Burman 1994) argue it unfairly blames mothers.</a:t>
            </a:r>
          </a:p>
          <a:p>
            <a:r>
              <a:rPr b="1" dirty="0">
                <a:solidFill>
                  <a:srgbClr val="0070C0"/>
                </a:solidFill>
              </a:rPr>
              <a:t>However, the theory has real-world applications in childcare settings.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 Question</a:t>
            </a:r>
          </a:p>
        </p:txBody>
      </p:sp>
      <p:sp>
        <p:nvSpPr>
          <p:cNvPr id="3" name="Content Placeholder 2"/>
          <p:cNvSpPr>
            <a:spLocks noGrp="1"/>
          </p:cNvSpPr>
          <p:nvPr>
            <p:ph idx="1"/>
          </p:nvPr>
        </p:nvSpPr>
        <p:spPr/>
        <p:txBody>
          <a:bodyPr>
            <a:normAutofit lnSpcReduction="10000"/>
          </a:bodyPr>
          <a:lstStyle/>
          <a:p>
            <a:r>
              <a:rPr dirty="0">
                <a:solidFill>
                  <a:srgbClr val="0070C0"/>
                </a:solidFill>
              </a:rPr>
              <a:t>On balance, has Bowlby’s theory done more harm or more good?</a:t>
            </a:r>
          </a:p>
          <a:p>
            <a:r>
              <a:rPr dirty="0"/>
              <a:t>Consider real-world applications vs. negative implications for mothers.</a:t>
            </a:r>
          </a:p>
          <a:p>
            <a:r>
              <a:rPr b="1" dirty="0">
                <a:solidFill>
                  <a:srgbClr val="0070C0"/>
                </a:solidFill>
              </a:rPr>
              <a:t>How important is attachment compared to genetics and environment?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sp>
        <p:nvSpPr>
          <p:cNvPr id="3" name="Content Placeholder 2"/>
          <p:cNvSpPr>
            <a:spLocks noGrp="1"/>
          </p:cNvSpPr>
          <p:nvPr>
            <p:ph idx="1"/>
          </p:nvPr>
        </p:nvSpPr>
        <p:spPr/>
        <p:txBody>
          <a:bodyPr>
            <a:normAutofit lnSpcReduction="10000"/>
          </a:bodyPr>
          <a:lstStyle/>
          <a:p>
            <a:r>
              <a:rPr b="1" dirty="0">
                <a:solidFill>
                  <a:srgbClr val="0070C0"/>
                </a:solidFill>
              </a:rPr>
              <a:t>Strengths: Research support for social releasers &amp; internal working model.</a:t>
            </a:r>
          </a:p>
          <a:p>
            <a:r>
              <a:rPr dirty="0"/>
              <a:t>Weaknesses: Challenges to monotropy, overemphasis on early attachment.</a:t>
            </a:r>
          </a:p>
          <a:p>
            <a:r>
              <a:rPr b="1" dirty="0">
                <a:solidFill>
                  <a:srgbClr val="0070C0"/>
                </a:solidFill>
              </a:rPr>
              <a:t>Bowlby’s theory is influential but should be considered alongside other factors.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Bowlby’s </a:t>
            </a:r>
            <a:r>
              <a:rPr lang="en-GB" dirty="0" err="1"/>
              <a:t>Monotropic</a:t>
            </a:r>
            <a:r>
              <a:rPr lang="en-GB" dirty="0"/>
              <a:t> Theory of Attachment</a:t>
            </a:r>
          </a:p>
        </p:txBody>
      </p:sp>
      <p:sp>
        <p:nvSpPr>
          <p:cNvPr id="4" name="Text Placeholder 3">
            <a:extLst>
              <a:ext uri="{FF2B5EF4-FFF2-40B4-BE49-F238E27FC236}">
                <a16:creationId xmlns:a16="http://schemas.microsoft.com/office/drawing/2014/main" id="{BF8E3E53-4CAC-496D-AF83-934D8D6DE0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8585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F51B-B9FC-07A4-B8EC-6A538E0258D4}"/>
              </a:ext>
            </a:extLst>
          </p:cNvPr>
          <p:cNvSpPr>
            <a:spLocks noGrp="1"/>
          </p:cNvSpPr>
          <p:nvPr>
            <p:ph type="title"/>
          </p:nvPr>
        </p:nvSpPr>
        <p:spPr/>
        <p:txBody>
          <a:bodyPr/>
          <a:lstStyle/>
          <a:p>
            <a:pPr marL="541020"/>
            <a:r>
              <a:rPr lang="en-GB" dirty="0">
                <a:latin typeface="Arial"/>
                <a:cs typeface="Arial"/>
              </a:rPr>
              <a:t>Bowlby (1958) - Adaptive </a:t>
            </a:r>
            <a:endParaRPr lang="en-GB" dirty="0"/>
          </a:p>
        </p:txBody>
      </p:sp>
      <p:sp>
        <p:nvSpPr>
          <p:cNvPr id="3" name="Content Placeholder 2">
            <a:extLst>
              <a:ext uri="{FF2B5EF4-FFF2-40B4-BE49-F238E27FC236}">
                <a16:creationId xmlns:a16="http://schemas.microsoft.com/office/drawing/2014/main" id="{A3C6C3BC-7C3A-FA7A-31F3-CA70A46DE225}"/>
              </a:ext>
            </a:extLst>
          </p:cNvPr>
          <p:cNvSpPr>
            <a:spLocks noGrp="1"/>
          </p:cNvSpPr>
          <p:nvPr>
            <p:ph idx="1"/>
          </p:nvPr>
        </p:nvSpPr>
        <p:spPr/>
        <p:txBody>
          <a:bodyPr vert="horz" lIns="91440" tIns="45720" rIns="91440" bIns="45720" rtlCol="0" anchor="t">
            <a:normAutofit fontScale="92500" lnSpcReduction="20000"/>
          </a:bodyPr>
          <a:lstStyle/>
          <a:p>
            <a:pPr marL="227965" indent="-227965"/>
            <a:r>
              <a:rPr lang="en-GB" b="1">
                <a:solidFill>
                  <a:srgbClr val="0070C0"/>
                </a:solidFill>
                <a:ea typeface="Calibri"/>
              </a:rPr>
              <a:t>Attachments are Adaptive.</a:t>
            </a:r>
          </a:p>
          <a:p>
            <a:pPr marL="227965" indent="-227965"/>
            <a:r>
              <a:rPr lang="en-GB">
                <a:ea typeface="Calibri"/>
              </a:rPr>
              <a:t>According to Bowlby, forming an attachment helps to ensure the survival of a child.</a:t>
            </a:r>
          </a:p>
          <a:p>
            <a:pPr marL="227965" indent="-227965"/>
            <a:r>
              <a:rPr lang="en-GB" b="1">
                <a:solidFill>
                  <a:srgbClr val="0070C0"/>
                </a:solidFill>
                <a:ea typeface="Calibri"/>
              </a:rPr>
              <a:t>Attachment give our species an ‘adaptive advantage’, making us more likely to survive. </a:t>
            </a:r>
          </a:p>
          <a:p>
            <a:pPr marL="227965" indent="-227965"/>
            <a:r>
              <a:rPr lang="en-GB">
                <a:ea typeface="Calibri"/>
              </a:rPr>
              <a:t>This is because if an infant has an attachment to a caregiver, they are kept safe, given food, and kept warm.</a:t>
            </a:r>
            <a:endParaRPr lang="en-GB"/>
          </a:p>
          <a:p>
            <a:pPr marL="227965" indent="-227965"/>
            <a:endParaRPr lang="en-GB">
              <a:ea typeface="Calibri"/>
            </a:endParaRPr>
          </a:p>
        </p:txBody>
      </p:sp>
    </p:spTree>
    <p:extLst>
      <p:ext uri="{BB962C8B-B14F-4D97-AF65-F5344CB8AC3E}">
        <p14:creationId xmlns:p14="http://schemas.microsoft.com/office/powerpoint/2010/main" val="4008645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6E23-123A-8E37-0F56-639895F321D6}"/>
              </a:ext>
            </a:extLst>
          </p:cNvPr>
          <p:cNvSpPr>
            <a:spLocks noGrp="1"/>
          </p:cNvSpPr>
          <p:nvPr>
            <p:ph type="title"/>
          </p:nvPr>
        </p:nvSpPr>
        <p:spPr/>
        <p:txBody>
          <a:bodyPr/>
          <a:lstStyle/>
          <a:p>
            <a:pPr marL="541020"/>
            <a:r>
              <a:rPr lang="en-GB" dirty="0">
                <a:latin typeface="Arial"/>
                <a:cs typeface="Arial"/>
              </a:rPr>
              <a:t>Adaptive Survival Behaviours</a:t>
            </a:r>
            <a:endParaRPr lang="en-GB" dirty="0"/>
          </a:p>
        </p:txBody>
      </p:sp>
      <p:sp>
        <p:nvSpPr>
          <p:cNvPr id="3" name="Content Placeholder 2">
            <a:extLst>
              <a:ext uri="{FF2B5EF4-FFF2-40B4-BE49-F238E27FC236}">
                <a16:creationId xmlns:a16="http://schemas.microsoft.com/office/drawing/2014/main" id="{0169E335-9A69-65D3-9D65-8B7A012784CB}"/>
              </a:ext>
            </a:extLst>
          </p:cNvPr>
          <p:cNvSpPr>
            <a:spLocks noGrp="1"/>
          </p:cNvSpPr>
          <p:nvPr>
            <p:ph idx="1"/>
          </p:nvPr>
        </p:nvSpPr>
        <p:spPr/>
        <p:txBody>
          <a:bodyPr vert="horz" lIns="91440" tIns="45720" rIns="91440" bIns="45720" rtlCol="0" anchor="t">
            <a:normAutofit/>
          </a:bodyPr>
          <a:lstStyle/>
          <a:p>
            <a:pPr marL="227965" indent="-227965"/>
            <a:r>
              <a:rPr lang="en-GB" b="1">
                <a:solidFill>
                  <a:srgbClr val="0070C0"/>
                </a:solidFill>
                <a:ea typeface="Calibri"/>
              </a:rPr>
              <a:t>On whiteboards write down any behaviours you can think of that are adaptive in humans – we do these unconsciously and innately to survive</a:t>
            </a:r>
          </a:p>
        </p:txBody>
      </p:sp>
      <p:pic>
        <p:nvPicPr>
          <p:cNvPr id="5" name="Picture 4" descr="A whiteboard with a white background&#10;&#10;AI-generated content may be incorrect.">
            <a:extLst>
              <a:ext uri="{FF2B5EF4-FFF2-40B4-BE49-F238E27FC236}">
                <a16:creationId xmlns:a16="http://schemas.microsoft.com/office/drawing/2014/main" id="{97890FE9-3875-7CA5-6666-928BC1ED84BB}"/>
              </a:ext>
            </a:extLst>
          </p:cNvPr>
          <p:cNvPicPr>
            <a:picLocks noChangeAspect="1"/>
          </p:cNvPicPr>
          <p:nvPr/>
        </p:nvPicPr>
        <p:blipFill rotWithShape="1">
          <a:blip r:embed="rId3"/>
          <a:srcRect l="6563" t="9997" r="6563" b="10575"/>
          <a:stretch/>
        </p:blipFill>
        <p:spPr>
          <a:xfrm>
            <a:off x="6227114" y="3373439"/>
            <a:ext cx="4189366" cy="2752725"/>
          </a:xfrm>
          <a:prstGeom prst="rect">
            <a:avLst/>
          </a:prstGeom>
        </p:spPr>
      </p:pic>
      <p:sp>
        <p:nvSpPr>
          <p:cNvPr id="7" name="TextBox 6">
            <a:extLst>
              <a:ext uri="{FF2B5EF4-FFF2-40B4-BE49-F238E27FC236}">
                <a16:creationId xmlns:a16="http://schemas.microsoft.com/office/drawing/2014/main" id="{A355145B-E400-D219-86F1-8DBEA4FC76DF}"/>
              </a:ext>
            </a:extLst>
          </p:cNvPr>
          <p:cNvSpPr txBox="1"/>
          <p:nvPr/>
        </p:nvSpPr>
        <p:spPr>
          <a:xfrm>
            <a:off x="6486526" y="3619435"/>
            <a:ext cx="3134191" cy="461665"/>
          </a:xfrm>
          <a:prstGeom prst="rect">
            <a:avLst/>
          </a:prstGeom>
          <a:noFill/>
        </p:spPr>
        <p:txBody>
          <a:bodyPr wrap="none" lIns="91440" tIns="45720" rIns="91440" bIns="45720" rtlCol="0" anchor="t">
            <a:spAutoFit/>
          </a:bodyPr>
          <a:lstStyle/>
          <a:p>
            <a:r>
              <a:rPr lang="en-GB" sz="2400" i="1" dirty="0">
                <a:solidFill>
                  <a:srgbClr val="00B050"/>
                </a:solidFill>
                <a:latin typeface="Bradley Hand ITC"/>
              </a:rPr>
              <a:t>Adaptive Behaviours …</a:t>
            </a:r>
            <a:endParaRPr lang="en-US" sz="2400" i="1" dirty="0">
              <a:solidFill>
                <a:srgbClr val="00B050"/>
              </a:solidFill>
              <a:latin typeface="Bradley Hand ITC"/>
            </a:endParaRPr>
          </a:p>
        </p:txBody>
      </p:sp>
    </p:spTree>
    <p:extLst>
      <p:ext uri="{BB962C8B-B14F-4D97-AF65-F5344CB8AC3E}">
        <p14:creationId xmlns:p14="http://schemas.microsoft.com/office/powerpoint/2010/main" val="281931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8EE30-EB8A-A2BD-5601-8F3A9F3C9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862EE-2BB7-F1F7-0D22-48A8C4862DA9}"/>
              </a:ext>
            </a:extLst>
          </p:cNvPr>
          <p:cNvSpPr>
            <a:spLocks noGrp="1"/>
          </p:cNvSpPr>
          <p:nvPr>
            <p:ph type="title"/>
          </p:nvPr>
        </p:nvSpPr>
        <p:spPr/>
        <p:txBody>
          <a:bodyPr/>
          <a:lstStyle/>
          <a:p>
            <a:pPr marL="541020"/>
            <a:r>
              <a:rPr lang="en-GB" dirty="0">
                <a:latin typeface="Arial"/>
                <a:cs typeface="Arial"/>
              </a:rPr>
              <a:t>Adaptive Survival Behaviours List</a:t>
            </a:r>
            <a:endParaRPr lang="en-GB" dirty="0"/>
          </a:p>
        </p:txBody>
      </p:sp>
      <p:sp>
        <p:nvSpPr>
          <p:cNvPr id="3" name="Content Placeholder 2">
            <a:extLst>
              <a:ext uri="{FF2B5EF4-FFF2-40B4-BE49-F238E27FC236}">
                <a16:creationId xmlns:a16="http://schemas.microsoft.com/office/drawing/2014/main" id="{5DD488AE-965A-FB05-E6E0-DB259191322F}"/>
              </a:ext>
            </a:extLst>
          </p:cNvPr>
          <p:cNvSpPr>
            <a:spLocks noGrp="1"/>
          </p:cNvSpPr>
          <p:nvPr>
            <p:ph idx="1"/>
          </p:nvPr>
        </p:nvSpPr>
        <p:spPr>
          <a:xfrm>
            <a:off x="124429" y="1548811"/>
            <a:ext cx="11972079" cy="4351338"/>
          </a:xfrm>
        </p:spPr>
        <p:txBody>
          <a:bodyPr vert="horz" lIns="91440" tIns="45720" rIns="91440" bIns="45720" rtlCol="0" anchor="t">
            <a:normAutofit fontScale="70000" lnSpcReduction="20000"/>
          </a:bodyPr>
          <a:lstStyle/>
          <a:p>
            <a:pPr marL="227965" indent="-227965"/>
            <a:r>
              <a:rPr lang="en-GB" b="1" dirty="0">
                <a:solidFill>
                  <a:srgbClr val="0070C0"/>
                </a:solidFill>
                <a:ea typeface="Calibri"/>
              </a:rPr>
              <a:t>Fight-or-Flight Response – Automatic reaction to danger, increasing heart rate and alertness.</a:t>
            </a:r>
            <a:endParaRPr lang="en-GB" dirty="0"/>
          </a:p>
          <a:p>
            <a:pPr marL="227965" indent="-227965"/>
            <a:r>
              <a:rPr lang="en-GB">
                <a:solidFill>
                  <a:schemeClr val="bg1"/>
                </a:solidFill>
                <a:ea typeface="Calibri"/>
              </a:rPr>
              <a:t>Reflex Actions – startle, blinking, pain withdrawal, gag and vomit, Moro reflex in infants.</a:t>
            </a:r>
            <a:endParaRPr lang="en-GB">
              <a:solidFill>
                <a:schemeClr val="bg1"/>
              </a:solidFill>
            </a:endParaRPr>
          </a:p>
          <a:p>
            <a:pPr marL="227965" indent="-227965"/>
            <a:r>
              <a:rPr lang="en-GB" b="1" dirty="0">
                <a:solidFill>
                  <a:srgbClr val="0070C0"/>
                </a:solidFill>
                <a:ea typeface="Calibri"/>
              </a:rPr>
              <a:t>Shivering and Sweating – Regulates body temperature to prevent hypothermia or overheating.</a:t>
            </a:r>
            <a:endParaRPr lang="en-GB" dirty="0"/>
          </a:p>
          <a:p>
            <a:pPr marL="227965" indent="-227965"/>
            <a:r>
              <a:rPr lang="en-GB" dirty="0">
                <a:solidFill>
                  <a:schemeClr val="bg1"/>
                </a:solidFill>
                <a:ea typeface="Calibri"/>
              </a:rPr>
              <a:t>Automatic Breathing Adjustments – Unconscious control of breathing based on oxygen levels.</a:t>
            </a:r>
            <a:endParaRPr lang="en-GB" dirty="0">
              <a:solidFill>
                <a:schemeClr val="bg1"/>
              </a:solidFill>
            </a:endParaRPr>
          </a:p>
          <a:p>
            <a:pPr marL="227965" indent="-227965"/>
            <a:r>
              <a:rPr lang="en-GB" b="1">
                <a:solidFill>
                  <a:srgbClr val="0070C0"/>
                </a:solidFill>
                <a:ea typeface="Calibri"/>
              </a:rPr>
              <a:t>Pain Perception and Endorphin Release – Alerts body to danger while reducing pain in emergencies.</a:t>
            </a:r>
          </a:p>
          <a:p>
            <a:pPr marL="227965" indent="-227965"/>
            <a:r>
              <a:rPr lang="en-GB" sz="3100">
                <a:solidFill>
                  <a:schemeClr val="bg1"/>
                </a:solidFill>
                <a:ea typeface="Calibri"/>
              </a:rPr>
              <a:t>Body Temperature Adjustments</a:t>
            </a:r>
          </a:p>
          <a:p>
            <a:pPr marL="227965" indent="-227965"/>
            <a:endParaRPr lang="en-GB" b="1" dirty="0">
              <a:solidFill>
                <a:srgbClr val="0070C0"/>
              </a:solidFill>
              <a:ea typeface="Calibri"/>
            </a:endParaRPr>
          </a:p>
        </p:txBody>
      </p:sp>
    </p:spTree>
    <p:extLst>
      <p:ext uri="{BB962C8B-B14F-4D97-AF65-F5344CB8AC3E}">
        <p14:creationId xmlns:p14="http://schemas.microsoft.com/office/powerpoint/2010/main" val="2490855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oro Reflex Newborn Test | Startle Reflex | Pediatric Nursing Assessment">
            <a:hlinkClick r:id="" action="ppaction://media"/>
            <a:extLst>
              <a:ext uri="{FF2B5EF4-FFF2-40B4-BE49-F238E27FC236}">
                <a16:creationId xmlns:a16="http://schemas.microsoft.com/office/drawing/2014/main" id="{C8008E6D-7B21-C75D-A497-65778D98D164}"/>
              </a:ext>
            </a:extLst>
          </p:cNvPr>
          <p:cNvPicPr>
            <a:picLocks noGrp="1" noRot="1" noChangeAspect="1"/>
          </p:cNvPicPr>
          <p:nvPr>
            <p:ph sz="half" idx="4294967295"/>
            <a:videoFile r:link="rId1"/>
          </p:nvPr>
        </p:nvPicPr>
        <p:blipFill>
          <a:blip r:embed="rId3"/>
          <a:stretch>
            <a:fillRect/>
          </a:stretch>
        </p:blipFill>
        <p:spPr>
          <a:xfrm>
            <a:off x="0" y="304"/>
            <a:ext cx="12196175" cy="6862610"/>
          </a:xfrm>
        </p:spPr>
      </p:pic>
    </p:spTree>
    <p:extLst>
      <p:ext uri="{BB962C8B-B14F-4D97-AF65-F5344CB8AC3E}">
        <p14:creationId xmlns:p14="http://schemas.microsoft.com/office/powerpoint/2010/main" val="4005969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A980-3835-33E7-88BE-401A01FB7AB4}"/>
            </a:ext>
          </a:extLst>
        </p:cNvPr>
        <p:cNvGrpSpPr/>
        <p:nvPr/>
      </p:nvGrpSpPr>
      <p:grpSpPr>
        <a:xfrm>
          <a:off x="0" y="0"/>
          <a:ext cx="0" cy="0"/>
          <a:chOff x="0" y="0"/>
          <a:chExt cx="0" cy="0"/>
        </a:xfrm>
      </p:grpSpPr>
      <p:pic>
        <p:nvPicPr>
          <p:cNvPr id="2" name="Online Media 1" title="Rooting Reflex in Newborn Infant Baby | Pediatric Nursing Assessment">
            <a:hlinkClick r:id="" action="ppaction://media"/>
            <a:extLst>
              <a:ext uri="{FF2B5EF4-FFF2-40B4-BE49-F238E27FC236}">
                <a16:creationId xmlns:a16="http://schemas.microsoft.com/office/drawing/2014/main" id="{29F12F5F-96D4-0211-6CE1-172EE3626D10}"/>
              </a:ext>
            </a:extLst>
          </p:cNvPr>
          <p:cNvPicPr>
            <a:picLocks noRot="1" noChangeAspect="1"/>
          </p:cNvPicPr>
          <p:nvPr>
            <a:videoFile r:link="rId1"/>
          </p:nvPr>
        </p:nvPicPr>
        <p:blipFill>
          <a:blip r:embed="rId3"/>
          <a:stretch>
            <a:fillRect/>
          </a:stretch>
        </p:blipFill>
        <p:spPr>
          <a:xfrm>
            <a:off x="-739" y="-3132"/>
            <a:ext cx="12195066" cy="6864263"/>
          </a:xfrm>
          <a:prstGeom prst="rect">
            <a:avLst/>
          </a:prstGeom>
        </p:spPr>
      </p:pic>
    </p:spTree>
    <p:extLst>
      <p:ext uri="{BB962C8B-B14F-4D97-AF65-F5344CB8AC3E}">
        <p14:creationId xmlns:p14="http://schemas.microsoft.com/office/powerpoint/2010/main" val="73815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2C76-E510-414A-51B6-3B96DE4039A9}"/>
              </a:ext>
            </a:extLst>
          </p:cNvPr>
          <p:cNvSpPr>
            <a:spLocks noGrp="1"/>
          </p:cNvSpPr>
          <p:nvPr>
            <p:ph type="title"/>
          </p:nvPr>
        </p:nvSpPr>
        <p:spPr/>
        <p:txBody>
          <a:bodyPr/>
          <a:lstStyle/>
          <a:p>
            <a:pPr marL="541020"/>
            <a:r>
              <a:rPr lang="en-GB" dirty="0">
                <a:latin typeface="Arial"/>
                <a:cs typeface="Arial"/>
              </a:rPr>
              <a:t>Adaptive Behaviours human babies show</a:t>
            </a:r>
            <a:endParaRPr lang="en-GB" dirty="0"/>
          </a:p>
        </p:txBody>
      </p:sp>
      <p:sp>
        <p:nvSpPr>
          <p:cNvPr id="3" name="Content Placeholder 2">
            <a:extLst>
              <a:ext uri="{FF2B5EF4-FFF2-40B4-BE49-F238E27FC236}">
                <a16:creationId xmlns:a16="http://schemas.microsoft.com/office/drawing/2014/main" id="{03334FB3-5D47-4224-A512-501BEDA0100E}"/>
              </a:ext>
            </a:extLst>
          </p:cNvPr>
          <p:cNvSpPr>
            <a:spLocks noGrp="1"/>
          </p:cNvSpPr>
          <p:nvPr>
            <p:ph idx="1"/>
          </p:nvPr>
        </p:nvSpPr>
        <p:spPr/>
        <p:txBody>
          <a:bodyPr vert="horz" lIns="91440" tIns="45720" rIns="91440" bIns="45720" rtlCol="0" anchor="t">
            <a:normAutofit fontScale="70000" lnSpcReduction="20000"/>
          </a:bodyPr>
          <a:lstStyle/>
          <a:p>
            <a:pPr marL="227965" indent="-227965"/>
            <a:r>
              <a:rPr lang="en-GB" b="1">
                <a:solidFill>
                  <a:srgbClr val="0070C0"/>
                </a:solidFill>
                <a:ea typeface="Calibri"/>
              </a:rPr>
              <a:t>Rooting – an infant’s head turns toward their cheek when stroked and sucking/swallowing reflexes follow, which allow the infant to take in nourishment.</a:t>
            </a:r>
          </a:p>
          <a:p>
            <a:pPr marL="227965" indent="-227965"/>
            <a:r>
              <a:rPr lang="en-GB">
                <a:ea typeface="Calibri"/>
              </a:rPr>
              <a:t>Feeding: the rooting (head turns toward cheek that is stroked), sucking and swallowing reflexes allow infants to take in nourishment.</a:t>
            </a:r>
          </a:p>
          <a:p>
            <a:pPr marL="227965" indent="-227965"/>
            <a:r>
              <a:rPr lang="en-GB" b="1">
                <a:solidFill>
                  <a:srgbClr val="0070C0"/>
                </a:solidFill>
                <a:ea typeface="Calibri"/>
              </a:rPr>
              <a:t>Breathing: the breathing reflex, hiccups, sneezes, and moving arms and legs when something is covering the face all protect an infant’s ability to get oxygen.</a:t>
            </a:r>
          </a:p>
          <a:p>
            <a:pPr marL="227965" indent="-227965"/>
            <a:r>
              <a:rPr lang="en-GB">
                <a:ea typeface="Calibri"/>
              </a:rPr>
              <a:t>Body temperature: infants can maintain their body temperatures by shivering, crying, and tucking their legs into their bodies to stay warm. To cool off, they will automatically push off blankets and decrease their movement.</a:t>
            </a:r>
          </a:p>
          <a:p>
            <a:pPr marL="227965" indent="-227965"/>
            <a:endParaRPr lang="en-GB">
              <a:ea typeface="Calibri"/>
            </a:endParaRPr>
          </a:p>
        </p:txBody>
      </p:sp>
    </p:spTree>
    <p:extLst>
      <p:ext uri="{BB962C8B-B14F-4D97-AF65-F5344CB8AC3E}">
        <p14:creationId xmlns:p14="http://schemas.microsoft.com/office/powerpoint/2010/main" val="124688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Wallingford Trust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D1E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ingford School" id="{1F5A48F2-067F-E64B-81E9-545D9188E1FD}" vid="{5FE0E4AB-C73B-C841-8BA7-B3CAFFD3DC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13A59EB86685459DDDBAE59B64CC04" ma:contentTypeVersion="16" ma:contentTypeDescription="Create a new document." ma:contentTypeScope="" ma:versionID="6a38786f8e2aaf5b42fd041ecf443b31">
  <xsd:schema xmlns:xsd="http://www.w3.org/2001/XMLSchema" xmlns:xs="http://www.w3.org/2001/XMLSchema" xmlns:p="http://schemas.microsoft.com/office/2006/metadata/properties" xmlns:ns2="ad89ce95-d1b6-4d5e-b677-7cca411aa0d9" xmlns:ns3="506e4013-1c0c-4111-9426-d4a345a2e8ca" targetNamespace="http://schemas.microsoft.com/office/2006/metadata/properties" ma:root="true" ma:fieldsID="986066f503c7bf9b86526db2f960ee1c" ns2:_="" ns3:_="">
    <xsd:import namespace="ad89ce95-d1b6-4d5e-b677-7cca411aa0d9"/>
    <xsd:import namespace="506e4013-1c0c-4111-9426-d4a345a2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9ce95-d1b6-4d5e-b677-7cca411a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e4013-1c0c-4111-9426-d4a345a2e8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c15fa1e-c926-42ca-bfe6-b20ae44258bd}" ma:internalName="TaxCatchAll" ma:showField="CatchAllData" ma:web="506e4013-1c0c-4111-9426-d4a345a2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6e4013-1c0c-4111-9426-d4a345a2e8ca" xsi:nil="true"/>
    <lcf76f155ced4ddcb4097134ff3c332f xmlns="ad89ce95-d1b6-4d5e-b677-7cca411aa0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3CA279-5655-44E2-A66F-1A4D5E8BE684}">
  <ds:schemaRefs>
    <ds:schemaRef ds:uri="http://schemas.microsoft.com/sharepoint/v3/contenttype/forms"/>
  </ds:schemaRefs>
</ds:datastoreItem>
</file>

<file path=customXml/itemProps2.xml><?xml version="1.0" encoding="utf-8"?>
<ds:datastoreItem xmlns:ds="http://schemas.openxmlformats.org/officeDocument/2006/customXml" ds:itemID="{86D59CC1-EEC4-4927-AC8D-772A723945A9}">
  <ds:schemaRefs>
    <ds:schemaRef ds:uri="506e4013-1c0c-4111-9426-d4a345a2e8ca"/>
    <ds:schemaRef ds:uri="ad89ce95-d1b6-4d5e-b677-7cca411aa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B915B7-7113-480F-8E5E-ABD570CB814B}">
  <ds:schemaRefs>
    <ds:schemaRef ds:uri="http://purl.org/dc/terms/"/>
    <ds:schemaRef ds:uri="506e4013-1c0c-4111-9426-d4a345a2e8ca"/>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ad89ce95-d1b6-4d5e-b677-7cca411aa0d9"/>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Wallingford Trust Theme</Template>
  <TotalTime>269</TotalTime>
  <Words>1421</Words>
  <Application>Microsoft Office PowerPoint</Application>
  <PresentationFormat>Widescreen</PresentationFormat>
  <Paragraphs>142</Paragraphs>
  <Slides>22</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Bradley Hand ITC</vt:lpstr>
      <vt:lpstr>Calibri</vt:lpstr>
      <vt:lpstr>Wallingford Trust Theme</vt:lpstr>
      <vt:lpstr>Darwin’s Theory of Evolution</vt:lpstr>
      <vt:lpstr>Darwin’s Theory of Evolution – Summary</vt:lpstr>
      <vt:lpstr>Bowlby’s Monotropic Theory of Attachment</vt:lpstr>
      <vt:lpstr>Bowlby (1958) - Adaptive </vt:lpstr>
      <vt:lpstr>Adaptive Survival Behaviours</vt:lpstr>
      <vt:lpstr>Adaptive Survival Behaviours List</vt:lpstr>
      <vt:lpstr>PowerPoint Presentation</vt:lpstr>
      <vt:lpstr>PowerPoint Presentation</vt:lpstr>
      <vt:lpstr>Adaptive Behaviours human babies show</vt:lpstr>
      <vt:lpstr>Bowlby (1958) Theory of Attachment</vt:lpstr>
      <vt:lpstr>Bowlby (1958) – Social Releasers</vt:lpstr>
      <vt:lpstr>Bowlby (1958) – Social Releasers</vt:lpstr>
      <vt:lpstr>Bowlby (1958) – Critical Period</vt:lpstr>
      <vt:lpstr>Bowlby (1958) - Monotropy</vt:lpstr>
      <vt:lpstr>Bowlby (1958) – Internal Working Model</vt:lpstr>
      <vt:lpstr>Validity of Monotropy Challenged</vt:lpstr>
      <vt:lpstr>Support for Social Releasers</vt:lpstr>
      <vt:lpstr>Support for Internal Working Model</vt:lpstr>
      <vt:lpstr>Counterpoint to Internal Working Model</vt:lpstr>
      <vt:lpstr>Feminist Concerns</vt:lpstr>
      <vt:lpstr>Discussion Question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dc:title>
  <dc:creator>Vernon Leigh</dc:creator>
  <cp:lastModifiedBy>Vernon LEIGH</cp:lastModifiedBy>
  <cp:revision>133</cp:revision>
  <dcterms:created xsi:type="dcterms:W3CDTF">2025-02-15T14:18:55Z</dcterms:created>
  <dcterms:modified xsi:type="dcterms:W3CDTF">2025-03-03T11:26:21Z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0x010100EC13A59EB86685459DDDBAE59B64CC04</vt:lpwstr>
  </property>
  <property fmtid="{D5CDD505-2E9C-101B-9397-08002B2CF9AE}" pid="3" name="MediaServiceImageTags">
    <vt:lpwstr/>
  </property>
</Properties>
</file>