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315" r:id="rId6"/>
    <p:sldId id="266" r:id="rId7"/>
    <p:sldId id="323" r:id="rId8"/>
    <p:sldId id="257" r:id="rId9"/>
    <p:sldId id="267" r:id="rId10"/>
    <p:sldId id="258" r:id="rId11"/>
    <p:sldId id="259" r:id="rId12"/>
    <p:sldId id="260" r:id="rId13"/>
    <p:sldId id="261" r:id="rId14"/>
    <p:sldId id="262" r:id="rId15"/>
    <p:sldId id="316" r:id="rId16"/>
    <p:sldId id="317" r:id="rId17"/>
    <p:sldId id="318" r:id="rId18"/>
    <p:sldId id="268" r:id="rId19"/>
    <p:sldId id="264" r:id="rId20"/>
    <p:sldId id="265" r:id="rId21"/>
    <p:sldId id="270" r:id="rId22"/>
    <p:sldId id="313" r:id="rId23"/>
    <p:sldId id="321" r:id="rId24"/>
    <p:sldId id="322" r:id="rId25"/>
    <p:sldId id="319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56631-BAE7-4165-B80F-235F5992E2C3}">
          <p14:sldIdLst>
            <p14:sldId id="256"/>
            <p14:sldId id="315"/>
            <p14:sldId id="266"/>
            <p14:sldId id="323"/>
            <p14:sldId id="257"/>
            <p14:sldId id="267"/>
            <p14:sldId id="258"/>
            <p14:sldId id="259"/>
            <p14:sldId id="260"/>
            <p14:sldId id="261"/>
            <p14:sldId id="262"/>
            <p14:sldId id="316"/>
            <p14:sldId id="317"/>
            <p14:sldId id="318"/>
            <p14:sldId id="268"/>
            <p14:sldId id="264"/>
            <p14:sldId id="265"/>
            <p14:sldId id="270"/>
            <p14:sldId id="313"/>
            <p14:sldId id="321"/>
            <p14:sldId id="322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B5E36-1F09-AF4D-8DDF-BEA29DF0DFCB}" v="7" dt="2025-05-05T11:05:41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5910-7042-44B9-AC4A-19A370CC117D}" type="datetimeFigureOut">
              <a:t>5/5/25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D7AD-9075-4D10-B96D-403127EEB7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animation is set so the </a:t>
            </a:r>
            <a:r>
              <a:rPr lang="en-GB" baseline="0" dirty="0"/>
              <a:t>principle does not come up straight away so students can be invited to suggest what the main principle 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7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example serves as an illustration of Ellis’s ABC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3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provides examples of irrational beliefs which are used in the exercise on the next slide. </a:t>
            </a:r>
            <a:r>
              <a:rPr lang="en-GB"/>
              <a:t>They are based on Ellis (1962).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0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use the ABC model to explain some negative (but everyday)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photo serves to illustrate what the title says: the difference between a person assessing a situation as half-full or half-empty.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0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can be</a:t>
            </a:r>
            <a:r>
              <a:rPr lang="en-GB" baseline="0" dirty="0"/>
              <a:t> asked about the negative triad after the first sentence.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7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demonstrates how the triad works, each interacting with the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5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Beck suggests that people with depression have negative self-schema - this slide provides examples. Students</a:t>
            </a:r>
            <a:r>
              <a:rPr lang="en-GB" baseline="0" dirty="0"/>
              <a:t> can be invited to suggest what causes these.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7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list of childhood events that may</a:t>
            </a:r>
            <a:r>
              <a:rPr lang="en-GB" baseline="0" dirty="0"/>
              <a:t> lead to negative self-schema is provided.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2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slide gives a set of mentally-healthy reactions to an example of a negative event. Other examples can be used, e.g. I failed my first driving test: I can take another one,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1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we see the same event interpreted in the way Beck suggests causes depression.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2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now have the opportunity to arrange the negative thoughts that Sam, Louis and Rick might be feeling into Beck’s negative triad.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65661-4A8B-4FB8-B531-56DE0C6C8FB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1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Cognitive Route to Depression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E3E53-4CAC-496D-AF83-934D8D6DE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Beck’s Negative Triad</a:t>
            </a:r>
          </a:p>
          <a:p>
            <a:r>
              <a:rPr lang="en-US" dirty="0"/>
              <a:t>Ellis’s ABC model</a:t>
            </a:r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Depressed person’s interpretation</a:t>
            </a:r>
            <a:br>
              <a:rPr lang="en-GB" dirty="0"/>
            </a:br>
            <a:r>
              <a:rPr lang="en-GB" dirty="0"/>
              <a:t>Chris gets dumped (depressive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6" y="1556792"/>
            <a:ext cx="11770640" cy="468052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THE SELF: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Not surprised I’ve been dumped – I was never good enough for her anyway.</a:t>
            </a:r>
          </a:p>
          <a:p>
            <a:r>
              <a:rPr lang="en-GB" dirty="0"/>
              <a:t>THE FUTURE: </a:t>
            </a:r>
          </a:p>
          <a:p>
            <a:pPr marL="0" indent="0">
              <a:buNone/>
            </a:pPr>
            <a:r>
              <a:rPr lang="en-GB" sz="2400" dirty="0"/>
              <a:t>I’ll never find anyone to share my life with. I’m always going to be lonely.</a:t>
            </a:r>
          </a:p>
          <a:p>
            <a:r>
              <a:rPr lang="en-GB" b="1" dirty="0">
                <a:solidFill>
                  <a:srgbClr val="0070C0"/>
                </a:solidFill>
              </a:rPr>
              <a:t>THE WORLD: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People don’t like me. They never give me a chance to show what a nice person I am and how good a partner I could be.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6644" y="6237707"/>
            <a:ext cx="790709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-</a:t>
            </a:r>
            <a:r>
              <a:rPr lang="en-GB" sz="2400" dirty="0" err="1"/>
              <a:t>ve</a:t>
            </a:r>
            <a:r>
              <a:rPr lang="en-GB" sz="2400" dirty="0"/>
              <a:t> thoughts, same even, arranged into Beck’s -</a:t>
            </a:r>
            <a:r>
              <a:rPr lang="en-GB" sz="2400" dirty="0" err="1"/>
              <a:t>ve</a:t>
            </a:r>
            <a:r>
              <a:rPr lang="en-GB" sz="2400" dirty="0"/>
              <a:t> TRIAD:</a:t>
            </a:r>
          </a:p>
        </p:txBody>
      </p:sp>
    </p:spTree>
    <p:extLst>
      <p:ext uri="{BB962C8B-B14F-4D97-AF65-F5344CB8AC3E}">
        <p14:creationId xmlns:p14="http://schemas.microsoft.com/office/powerpoint/2010/main" val="15990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AC7B80-4562-09A5-B91D-E126FDEF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84" y="0"/>
            <a:ext cx="8662086" cy="61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FAE4-B861-6197-E7D5-8F40499A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Sam (Average mark in a maths test)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7B0B7-5039-4D4C-8DD5-B40E9EAC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71" y="1548811"/>
            <a:ext cx="651885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07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86B8-9345-DB41-ADEB-4721CEE6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7E61-AA5A-E137-4D5F-66A193D6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Louis (Lost the house he wanted to buy)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7EE28-6440-E3D2-1E0D-622937F1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71" y="1548811"/>
            <a:ext cx="651885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28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8CDBC-B506-C63A-5A85-D6FEA83D5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6177-0026-9758-70EF-CF527652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Rick (Computer keeps crashing while writing an essay)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19E0D-B58C-E65F-15FC-C5A6096A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71" y="1548811"/>
            <a:ext cx="651885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7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Albert ELLIS – depression = irrational thinking</a:t>
            </a:r>
            <a:br>
              <a:rPr lang="en-GB" dirty="0"/>
            </a:br>
            <a:r>
              <a:rPr lang="en-GB" dirty="0"/>
              <a:t>The ABC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811"/>
            <a:ext cx="10888362" cy="4351338"/>
          </a:xfrm>
        </p:spPr>
        <p:txBody>
          <a:bodyPr>
            <a:normAutofit fontScale="92500"/>
          </a:bodyPr>
          <a:lstStyle/>
          <a:p>
            <a:r>
              <a:rPr lang="en-GB" sz="3800" b="1" dirty="0">
                <a:solidFill>
                  <a:srgbClr val="FF0000"/>
                </a:solidFill>
              </a:rPr>
              <a:t>A</a:t>
            </a:r>
            <a:r>
              <a:rPr lang="en-GB" sz="3800" dirty="0"/>
              <a:t>ctivating event triggers …</a:t>
            </a:r>
          </a:p>
          <a:p>
            <a:r>
              <a:rPr lang="en-GB" sz="3800" b="1" dirty="0">
                <a:solidFill>
                  <a:srgbClr val="FF0000"/>
                </a:solidFill>
              </a:rPr>
              <a:t>B</a:t>
            </a:r>
            <a:r>
              <a:rPr lang="en-GB" sz="3800" dirty="0"/>
              <a:t>eliefs which are irrational. This produces …</a:t>
            </a:r>
          </a:p>
          <a:p>
            <a:r>
              <a:rPr lang="en-GB" sz="3800" b="1" dirty="0">
                <a:solidFill>
                  <a:srgbClr val="FF0000"/>
                </a:solidFill>
              </a:rPr>
              <a:t>C</a:t>
            </a:r>
            <a:r>
              <a:rPr lang="en-GB" sz="3800" dirty="0"/>
              <a:t>onsequences – an emotional response.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The IRRATIONAL BELIEFS trigger the response, not the event itself. </a:t>
            </a:r>
          </a:p>
        </p:txBody>
      </p:sp>
    </p:spTree>
    <p:extLst>
      <p:ext uri="{BB962C8B-B14F-4D97-AF65-F5344CB8AC3E}">
        <p14:creationId xmlns:p14="http://schemas.microsoft.com/office/powerpoint/2010/main" val="26238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/>
              <a:t>The irrational belief triggers depression – not the event</a:t>
            </a:r>
            <a:br>
              <a:rPr lang="en-GB" sz="3200" dirty="0"/>
            </a:br>
            <a:r>
              <a:rPr lang="en-GB" sz="320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3" y="1804387"/>
            <a:ext cx="4223951" cy="415594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ctivating event triggers …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eliefs which are irrational.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onsequences – an emotional response.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804387"/>
            <a:ext cx="5774724" cy="41910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</a:rPr>
              <a:t>A  </a:t>
            </a:r>
            <a:r>
              <a:rPr lang="en-GB" sz="2400" b="1" dirty="0">
                <a:solidFill>
                  <a:srgbClr val="0070C0"/>
                </a:solidFill>
              </a:rPr>
              <a:t>Liz declines Jez’s offer of a date. 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B  </a:t>
            </a:r>
            <a:r>
              <a:rPr lang="en-GB" sz="2400" b="1" dirty="0">
                <a:solidFill>
                  <a:srgbClr val="0070C0"/>
                </a:solidFill>
              </a:rPr>
              <a:t>Jez believes:</a:t>
            </a:r>
          </a:p>
          <a:p>
            <a:pPr lvl="1"/>
            <a:r>
              <a:rPr lang="en-GB" sz="2400" b="1" dirty="0">
                <a:solidFill>
                  <a:srgbClr val="0070C0"/>
                </a:solidFill>
              </a:rPr>
              <a:t>I am worthless.</a:t>
            </a:r>
          </a:p>
          <a:p>
            <a:pPr lvl="1"/>
            <a:r>
              <a:rPr lang="en-GB" sz="2400" b="1" dirty="0">
                <a:solidFill>
                  <a:srgbClr val="0070C0"/>
                </a:solidFill>
              </a:rPr>
              <a:t>I will never succeed in love.</a:t>
            </a:r>
          </a:p>
          <a:p>
            <a:pPr lvl="1"/>
            <a:r>
              <a:rPr lang="en-GB" sz="2400" b="1" dirty="0">
                <a:solidFill>
                  <a:srgbClr val="0070C0"/>
                </a:solidFill>
              </a:rPr>
              <a:t>I am a total failure.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000" dirty="0"/>
          </a:p>
          <a:p>
            <a:pPr marL="457200" lvl="1" indent="0">
              <a:spcBef>
                <a:spcPts val="0"/>
              </a:spcBef>
              <a:buNone/>
            </a:pPr>
            <a:endParaRPr lang="en-GB" sz="2000" dirty="0"/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  </a:t>
            </a:r>
            <a:r>
              <a:rPr lang="en-GB" sz="2400" b="1" dirty="0">
                <a:solidFill>
                  <a:srgbClr val="0070C0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28123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irrational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1" y="1371601"/>
            <a:ext cx="11640065" cy="453492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0070C0"/>
                </a:solidFill>
                <a:latin typeface="+mn-lt"/>
              </a:rPr>
              <a:t>I must always achieve perfection.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latin typeface="+mn-lt"/>
              </a:rPr>
              <a:t>I must be loved by every significant other.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0070C0"/>
                </a:solidFill>
                <a:latin typeface="+mn-lt"/>
              </a:rPr>
              <a:t>I must be competent, adequate and achieving to be considered worthwhile.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latin typeface="+mn-lt"/>
              </a:rPr>
              <a:t>It is awful and catastrophic when things are not the way I’d like them to be.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0070C0"/>
                </a:solidFill>
                <a:latin typeface="+mn-lt"/>
              </a:rPr>
              <a:t>It is easier to avoid rather than face difficulties and responsibilities in life.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latin typeface="+mn-lt"/>
              </a:rPr>
              <a:t>I have no control over my sorrows and disturbed behaviour. It is caused by external factors.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0070C0"/>
                </a:solidFill>
                <a:latin typeface="+mn-lt"/>
              </a:rPr>
              <a:t>If something dangerous could happen, I should dwell on it and be constantly concerned by it</a:t>
            </a:r>
            <a:r>
              <a:rPr lang="en-GB" sz="4000" dirty="0">
                <a:latin typeface="+mn-lt"/>
              </a:rPr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latin typeface="+mn-lt"/>
              </a:rPr>
              <a:t>I need someone stronger than myself to rely on.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rgbClr val="0070C0"/>
                </a:solidFill>
                <a:latin typeface="+mn-lt"/>
              </a:rPr>
              <a:t>My past history determines my present behaviour. </a:t>
            </a:r>
          </a:p>
          <a:p>
            <a:endParaRPr lang="en-GB" sz="2600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7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3D800-3978-B9D3-90FF-D0AE6AFF9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27" y="0"/>
            <a:ext cx="8664145" cy="61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0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67FD-BB5A-08EA-5C2D-E80596FA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Eliot has a minor car crash which was not his fault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81D1-EAB6-D64D-D7D6-2FB661FA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– Activating event: Eliot is in a minor car accident.</a:t>
            </a:r>
          </a:p>
          <a:p>
            <a:r>
              <a:rPr lang="en-US" dirty="0">
                <a:solidFill>
                  <a:schemeClr val="bg1"/>
                </a:solidFill>
              </a:rPr>
              <a:t>B – Belief: “It is awful and catastrophic when things are not the way I’d like them to be.”</a:t>
            </a:r>
          </a:p>
          <a:p>
            <a:r>
              <a:rPr lang="en-US" b="1" dirty="0">
                <a:solidFill>
                  <a:srgbClr val="0070C0"/>
                </a:solidFill>
              </a:rPr>
              <a:t>C – Consequence: Eliot becomes overwhelmed with anxiety and anger. He ruminates, overreacts, or avoids driving again.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6F149-F6CA-76EC-0179-0CCF62AC9BBB}"/>
              </a:ext>
            </a:extLst>
          </p:cNvPr>
          <p:cNvSpPr txBox="1"/>
          <p:nvPr/>
        </p:nvSpPr>
        <p:spPr>
          <a:xfrm>
            <a:off x="157550" y="6211668"/>
            <a:ext cx="809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Explanation</a:t>
            </a:r>
            <a:r>
              <a:rPr lang="en-GB" dirty="0"/>
              <a:t>: Although the crash wasn’t his fault, Eliot catastrophizes the event, leading to extreme distress. </a:t>
            </a:r>
          </a:p>
        </p:txBody>
      </p:sp>
    </p:spTree>
    <p:extLst>
      <p:ext uri="{BB962C8B-B14F-4D97-AF65-F5344CB8AC3E}">
        <p14:creationId xmlns:p14="http://schemas.microsoft.com/office/powerpoint/2010/main" val="11923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The main principle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Thoughts and beliefs are major factors in causing the emotional state of depression.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hutterstock_Memo Angeles 38008843 [Converted]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3789040"/>
            <a:ext cx="258462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ED201-787F-599B-40A1-2925B53D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36A4-F768-61FF-C723-D1E18677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Samina is on a diet but eats a small piece of cake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4A4D-044A-3121-CC65-25784CBCA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– Activating event: Samina eats a small piece of cake while on a diet.</a:t>
            </a:r>
          </a:p>
          <a:p>
            <a:r>
              <a:rPr lang="en-US" dirty="0">
                <a:solidFill>
                  <a:schemeClr val="bg1"/>
                </a:solidFill>
              </a:rPr>
              <a:t>B – Belief: “I must always achieve perfection.” and/or “I must be competent, adequate and achieving to be considered worthwhile.”</a:t>
            </a:r>
          </a:p>
          <a:p>
            <a:r>
              <a:rPr lang="en-US" b="1" dirty="0">
                <a:solidFill>
                  <a:srgbClr val="0070C0"/>
                </a:solidFill>
              </a:rPr>
              <a:t>C – Consequence: Samina feels guilty, worthless, and may give up on her diet entirely, thinking she has “failed.”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D9C48-09EB-BFEE-ACCA-DF056D77F4AE}"/>
              </a:ext>
            </a:extLst>
          </p:cNvPr>
          <p:cNvSpPr txBox="1"/>
          <p:nvPr/>
        </p:nvSpPr>
        <p:spPr>
          <a:xfrm>
            <a:off x="108121" y="6211668"/>
            <a:ext cx="8269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Explanation</a:t>
            </a:r>
            <a:r>
              <a:rPr lang="en-GB" dirty="0"/>
              <a:t>: Her belief that anything short of perfection is unacceptable leads to self-criticism and possibly giving up. </a:t>
            </a:r>
          </a:p>
        </p:txBody>
      </p:sp>
    </p:spTree>
    <p:extLst>
      <p:ext uri="{BB962C8B-B14F-4D97-AF65-F5344CB8AC3E}">
        <p14:creationId xmlns:p14="http://schemas.microsoft.com/office/powerpoint/2010/main" val="1536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9C09-6EDC-F69D-AD74-D64A2E4D8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475D-5EF8-173F-C901-FE65A457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Lewis fails to save a shot in a penalty shootout, having saved the previous four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60868-4D95-9EB8-7422-E30541E1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– Activating event: Lewis fails to save one penalty.</a:t>
            </a:r>
          </a:p>
          <a:p>
            <a:r>
              <a:rPr lang="en-US" b="1" dirty="0">
                <a:solidFill>
                  <a:srgbClr val="0070C0"/>
                </a:solidFill>
              </a:rPr>
              <a:t>B – Belief: “I must always achieve perfection.” or “I must be competent, adequate and achieving to be considered worthwhile.”</a:t>
            </a:r>
          </a:p>
          <a:p>
            <a:r>
              <a:rPr lang="en-US" b="1" dirty="0">
                <a:solidFill>
                  <a:srgbClr val="0070C0"/>
                </a:solidFill>
              </a:rPr>
              <a:t>C – Consequence: Lewis feels like a failure, ignores his earlier success, and may lose confidence or blame himself excessively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0FD23-54E6-1001-B688-95309842B5F9}"/>
              </a:ext>
            </a:extLst>
          </p:cNvPr>
          <p:cNvSpPr txBox="1"/>
          <p:nvPr/>
        </p:nvSpPr>
        <p:spPr>
          <a:xfrm>
            <a:off x="0" y="6192932"/>
            <a:ext cx="8674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Explanation</a:t>
            </a:r>
            <a:r>
              <a:rPr lang="en-GB" dirty="0"/>
              <a:t>: The irrational belief that he must </a:t>
            </a:r>
            <a:r>
              <a:rPr lang="en-GB" i="1" dirty="0"/>
              <a:t>always</a:t>
            </a:r>
            <a:r>
              <a:rPr lang="en-GB" dirty="0"/>
              <a:t> succeed makes a single miss feel like a personal failure, despite previous good performance. </a:t>
            </a:r>
          </a:p>
        </p:txBody>
      </p:sp>
    </p:spTree>
    <p:extLst>
      <p:ext uri="{BB962C8B-B14F-4D97-AF65-F5344CB8AC3E}">
        <p14:creationId xmlns:p14="http://schemas.microsoft.com/office/powerpoint/2010/main" val="26097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32661-A598-19E2-CC96-252A2657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9E71-0DE4-698C-12AC-3FD5F285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861F2-325D-8682-13D2-88C91A34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Both explanations have led to successful therapies</a:t>
            </a:r>
          </a:p>
          <a:p>
            <a:r>
              <a:rPr lang="en-US" dirty="0"/>
              <a:t> Both explanations have research support for their ideas</a:t>
            </a:r>
          </a:p>
          <a:p>
            <a:r>
              <a:rPr lang="en-US" b="1" dirty="0">
                <a:solidFill>
                  <a:srgbClr val="0070C0"/>
                </a:solidFill>
              </a:rPr>
              <a:t> Both explanations are incomplete:</a:t>
            </a:r>
          </a:p>
          <a:p>
            <a:r>
              <a:rPr lang="en-US" dirty="0"/>
              <a:t> Depression can include extreme anger, hallucinations, delusions </a:t>
            </a:r>
            <a:r>
              <a:rPr lang="en-US" dirty="0">
                <a:sym typeface="Wingdings" pitchFamily="2" charset="2"/>
              </a:rPr>
              <a:t> not explained by cognitive distortions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 Depression isn’t just reactive (to life events) but can be ‘endogenous’ (due to internal factors: biological, genetic)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80861-09C7-A7C2-68BA-B16DAB71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4BDE-648B-DC95-2CEE-908A0C81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A01 and A03 notes</a:t>
            </a:r>
            <a:br>
              <a:rPr lang="en-US" dirty="0"/>
            </a:br>
            <a:r>
              <a:rPr lang="en-US" dirty="0"/>
              <a:t>Textbook/Digital Book + PDF on </a:t>
            </a:r>
            <a:r>
              <a:rPr lang="en-US" dirty="0" err="1"/>
              <a:t>SatchelOne</a:t>
            </a:r>
            <a:r>
              <a:rPr lang="en-US" dirty="0"/>
              <a:t>/VLE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0765A-DFA3-497D-863F-49E7C08A1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A01: Beck and Ellis.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Key terms, Lifelines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Use the headings to help you structure your notes</a:t>
            </a:r>
          </a:p>
          <a:p>
            <a:r>
              <a:rPr lang="en-US" dirty="0"/>
              <a:t>A03: Evaluation</a:t>
            </a:r>
          </a:p>
          <a:p>
            <a:pPr lvl="1"/>
            <a:r>
              <a:rPr lang="en-US" dirty="0"/>
              <a:t>Separate A03 for Beck and Ellis</a:t>
            </a:r>
          </a:p>
          <a:p>
            <a:pPr lvl="1"/>
            <a:r>
              <a:rPr lang="en-US" dirty="0"/>
              <a:t>Have at least 2 strengths + 2 weaknesses for each </a:t>
            </a:r>
          </a:p>
          <a:p>
            <a:r>
              <a:rPr lang="en-US" b="1" dirty="0">
                <a:solidFill>
                  <a:srgbClr val="0070C0"/>
                </a:solidFill>
              </a:rPr>
              <a:t>Quiz and Apply It Questions 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people assess the same situation varies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5316" y="1628800"/>
            <a:ext cx="6741368" cy="44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08DC-1F4D-E453-DFDE-BD0137F9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terminology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8E6C32-F0FB-7D95-8A74-78414D335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Aaron Beck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7587B-DAF3-F690-4EF4-1F7C43015E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Depression is a result of cognitive ‘vulnerability’</a:t>
            </a:r>
          </a:p>
          <a:p>
            <a:r>
              <a:rPr lang="en-GB" dirty="0"/>
              <a:t>Faulty information processing</a:t>
            </a:r>
          </a:p>
          <a:p>
            <a:r>
              <a:rPr lang="en-GB" b="1" dirty="0">
                <a:solidFill>
                  <a:srgbClr val="0070C0"/>
                </a:solidFill>
              </a:rPr>
              <a:t>Negative self-schema</a:t>
            </a:r>
          </a:p>
          <a:p>
            <a:r>
              <a:rPr lang="en-GB" dirty="0"/>
              <a:t>Negative triad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79D537-3FFC-3D56-5BA0-52DA99B10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81163"/>
            <a:ext cx="5183188" cy="823912"/>
          </a:xfrm>
        </p:spPr>
        <p:txBody>
          <a:bodyPr/>
          <a:lstStyle/>
          <a:p>
            <a:r>
              <a:rPr lang="en-GB" dirty="0"/>
              <a:t>Albert Ellis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57195D-F92A-FC74-E9C5-A770C2A20E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Depression is a result of irrational thoughts and beliefs</a:t>
            </a:r>
          </a:p>
          <a:p>
            <a:r>
              <a:rPr lang="en-GB" dirty="0"/>
              <a:t>Activating Event</a:t>
            </a:r>
          </a:p>
          <a:p>
            <a:r>
              <a:rPr lang="en-GB" b="1" dirty="0">
                <a:solidFill>
                  <a:srgbClr val="0070C0"/>
                </a:solidFill>
              </a:rPr>
              <a:t>Beliefs</a:t>
            </a:r>
          </a:p>
          <a:p>
            <a:r>
              <a:rPr lang="en-GB" dirty="0"/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5073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Aaron BECK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1600201"/>
            <a:ext cx="5883349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Depressed people feel as they do because their thinking is biased towards </a:t>
            </a:r>
            <a:r>
              <a:rPr lang="en-GB" b="1" dirty="0"/>
              <a:t>negative</a:t>
            </a:r>
            <a:r>
              <a:rPr lang="en-GB" dirty="0"/>
              <a:t> interpretations. </a:t>
            </a:r>
          </a:p>
          <a:p>
            <a:r>
              <a:rPr lang="en-GB" b="1" dirty="0">
                <a:solidFill>
                  <a:srgbClr val="0070C0"/>
                </a:solidFill>
              </a:rPr>
              <a:t>They have negative views about the self, the future, the world (society in general).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18906"/>
          <a:stretch/>
        </p:blipFill>
        <p:spPr bwMode="auto">
          <a:xfrm>
            <a:off x="7329378" y="2243002"/>
            <a:ext cx="432481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TRIAD</a:t>
            </a:r>
          </a:p>
        </p:txBody>
      </p:sp>
      <p:cxnSp>
        <p:nvCxnSpPr>
          <p:cNvPr id="2072" name="Straight Arrow Connector 2071"/>
          <p:cNvCxnSpPr/>
          <p:nvPr/>
        </p:nvCxnSpPr>
        <p:spPr>
          <a:xfrm flipH="1">
            <a:off x="4236233" y="3197746"/>
            <a:ext cx="990600" cy="855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Arrow Connector 2073"/>
          <p:cNvCxnSpPr/>
          <p:nvPr/>
        </p:nvCxnSpPr>
        <p:spPr>
          <a:xfrm>
            <a:off x="7107425" y="3198118"/>
            <a:ext cx="945232" cy="7917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Arrow Connector 2075"/>
          <p:cNvCxnSpPr/>
          <p:nvPr/>
        </p:nvCxnSpPr>
        <p:spPr>
          <a:xfrm>
            <a:off x="5278625" y="4434498"/>
            <a:ext cx="1981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5455EBB-DF46-4099-9D0E-382CC097F5BC}"/>
              </a:ext>
            </a:extLst>
          </p:cNvPr>
          <p:cNvSpPr/>
          <p:nvPr/>
        </p:nvSpPr>
        <p:spPr>
          <a:xfrm>
            <a:off x="4963953" y="1700809"/>
            <a:ext cx="2448272" cy="1717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Negative view of the self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FC5CB3-8F72-42D8-A9D6-AAEA0A76E148}"/>
              </a:ext>
            </a:extLst>
          </p:cNvPr>
          <p:cNvSpPr/>
          <p:nvPr/>
        </p:nvSpPr>
        <p:spPr>
          <a:xfrm>
            <a:off x="7378554" y="4111768"/>
            <a:ext cx="2448272" cy="1717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Negative view of the future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02B99D-1F54-437B-A8AA-780D9A5AA3E6}"/>
              </a:ext>
            </a:extLst>
          </p:cNvPr>
          <p:cNvSpPr/>
          <p:nvPr/>
        </p:nvSpPr>
        <p:spPr>
          <a:xfrm>
            <a:off x="2711624" y="4130159"/>
            <a:ext cx="2448272" cy="1717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Negative view of the world</a:t>
            </a:r>
          </a:p>
        </p:txBody>
      </p:sp>
    </p:spTree>
    <p:extLst>
      <p:ext uri="{BB962C8B-B14F-4D97-AF65-F5344CB8AC3E}">
        <p14:creationId xmlns:p14="http://schemas.microsoft.com/office/powerpoint/2010/main" val="12194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NEGATIVE SELF-SCHEMA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56184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Acquired in childhood and adolescence.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Suggest possible causes of this.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017035" y="3625453"/>
            <a:ext cx="177998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No one likes me</a:t>
            </a:r>
          </a:p>
        </p:txBody>
      </p:sp>
      <p:sp>
        <p:nvSpPr>
          <p:cNvPr id="5" name="Oval 4"/>
          <p:cNvSpPr/>
          <p:nvPr/>
        </p:nvSpPr>
        <p:spPr>
          <a:xfrm>
            <a:off x="3614473" y="2276872"/>
            <a:ext cx="177998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Life sucks</a:t>
            </a:r>
          </a:p>
        </p:txBody>
      </p:sp>
      <p:sp>
        <p:nvSpPr>
          <p:cNvPr id="7" name="Oval 6"/>
          <p:cNvSpPr/>
          <p:nvPr/>
        </p:nvSpPr>
        <p:spPr>
          <a:xfrm>
            <a:off x="5002187" y="3654435"/>
            <a:ext cx="266997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There’s nothing to look forward to</a:t>
            </a:r>
            <a:endParaRPr lang="en-GB" sz="4000" dirty="0"/>
          </a:p>
        </p:txBody>
      </p:sp>
      <p:sp>
        <p:nvSpPr>
          <p:cNvPr id="8" name="Oval 7"/>
          <p:cNvSpPr/>
          <p:nvPr/>
        </p:nvSpPr>
        <p:spPr>
          <a:xfrm>
            <a:off x="7279893" y="2276872"/>
            <a:ext cx="177998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 hate myself</a:t>
            </a:r>
          </a:p>
        </p:txBody>
      </p:sp>
      <p:sp>
        <p:nvSpPr>
          <p:cNvPr id="9" name="Oval 8"/>
          <p:cNvSpPr/>
          <p:nvPr/>
        </p:nvSpPr>
        <p:spPr>
          <a:xfrm>
            <a:off x="8302516" y="3968353"/>
            <a:ext cx="177998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Things are so unfair</a:t>
            </a:r>
          </a:p>
        </p:txBody>
      </p:sp>
    </p:spTree>
    <p:extLst>
      <p:ext uri="{BB962C8B-B14F-4D97-AF65-F5344CB8AC3E}">
        <p14:creationId xmlns:p14="http://schemas.microsoft.com/office/powerpoint/2010/main" val="27983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Childhood events may lead to negative self-schema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1" y="1573934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Loss of a parent (ties in with attachment theory)</a:t>
            </a:r>
          </a:p>
          <a:p>
            <a:r>
              <a:rPr lang="en-GB" sz="2800" dirty="0"/>
              <a:t>Rejection by peers   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Criticism by parents</a:t>
            </a:r>
          </a:p>
          <a:p>
            <a:r>
              <a:rPr lang="en-GB" sz="2800" dirty="0"/>
              <a:t>Criticism by teachers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Physical abuse</a:t>
            </a:r>
          </a:p>
          <a:p>
            <a:r>
              <a:rPr lang="en-GB" sz="2800" dirty="0"/>
              <a:t>Emotional abuse</a:t>
            </a:r>
          </a:p>
          <a:p>
            <a:pPr marL="0" indent="0">
              <a:buNone/>
            </a:pPr>
            <a:endParaRPr lang="en-GB" sz="2800" dirty="0">
              <a:latin typeface="SimHei"/>
              <a:ea typeface="SimHei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+mn-lt"/>
                <a:ea typeface="SimHei"/>
              </a:rPr>
              <a:t>→</a:t>
            </a:r>
            <a:r>
              <a:rPr lang="en-GB" sz="2800" b="1" dirty="0">
                <a:solidFill>
                  <a:srgbClr val="0070C0"/>
                </a:solidFill>
                <a:latin typeface="+mn-lt"/>
                <a:ea typeface="SimHei"/>
                <a:cs typeface="Times New Roman" panose="02020603050405020304" pitchFamily="18" charset="0"/>
              </a:rPr>
              <a:t>Negative self-schema</a:t>
            </a:r>
            <a:endParaRPr lang="en-GB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5937" y="4033264"/>
            <a:ext cx="2808312" cy="18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2330" y="1712691"/>
            <a:ext cx="3480859" cy="23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9"/>
          <a:stretch/>
        </p:blipFill>
        <p:spPr bwMode="auto">
          <a:xfrm>
            <a:off x="6994217" y="3490473"/>
            <a:ext cx="2448272" cy="20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Healthy interpretation of negative events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Chris gets dumped by his girlfriend (non-depressive)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Plenty more fish in the sea.</a:t>
            </a:r>
          </a:p>
          <a:p>
            <a:r>
              <a:rPr lang="en-GB" sz="2800" dirty="0"/>
              <a:t>We weren’t that well-suited anyway.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No more nagging – I can go out with my mates whenever I like.</a:t>
            </a:r>
          </a:p>
          <a:p>
            <a:r>
              <a:rPr lang="en-GB" sz="2800" dirty="0"/>
              <a:t>Basically, I’m sad but I’ll get over it.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Life can be difficult at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5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allingford Trust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D1E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" id="{1F5A48F2-067F-E64B-81E9-545D9188E1FD}" vid="{5FE0E4AB-C73B-C841-8BA7-B3CAFFD3DC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7" ma:contentTypeDescription="Create a new document." ma:contentTypeScope="" ma:versionID="7f84b52c365f969b9900d191970dd785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274510aaa2cbc702d7d92c40fcba3b82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3C91C-6B60-468D-8AE2-EC4856D9A2C5}"/>
</file>

<file path=customXml/itemProps2.xml><?xml version="1.0" encoding="utf-8"?>
<ds:datastoreItem xmlns:ds="http://schemas.openxmlformats.org/officeDocument/2006/customXml" ds:itemID="{F8B915B7-7113-480F-8E5E-ABD570CB814B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506e4013-1c0c-4111-9426-d4a345a2e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d89ce95-d1b6-4d5e-b677-7cca411aa0d9"/>
  </ds:schemaRefs>
</ds:datastoreItem>
</file>

<file path=customXml/itemProps3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Wallingford Trust Theme</Template>
  <TotalTime>45</TotalTime>
  <Words>1262</Words>
  <Application>Microsoft Macintosh PowerPoint</Application>
  <PresentationFormat>Widescreen</PresentationFormat>
  <Paragraphs>151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SimHei</vt:lpstr>
      <vt:lpstr>Arial</vt:lpstr>
      <vt:lpstr>Calibri</vt:lpstr>
      <vt:lpstr>Comic Sans MS</vt:lpstr>
      <vt:lpstr>Wingdings</vt:lpstr>
      <vt:lpstr>Wallingford Trust Theme</vt:lpstr>
      <vt:lpstr>The Cognitive Route to Depression</vt:lpstr>
      <vt:lpstr>The main principle</vt:lpstr>
      <vt:lpstr>How people assess the same situation varies</vt:lpstr>
      <vt:lpstr>Core terminology</vt:lpstr>
      <vt:lpstr>Aaron BECK</vt:lpstr>
      <vt:lpstr>NEGATIVE TRIAD</vt:lpstr>
      <vt:lpstr>NEGATIVE SELF-SCHEMA</vt:lpstr>
      <vt:lpstr>Childhood events may lead to negative self-schema</vt:lpstr>
      <vt:lpstr>Healthy interpretation of negative events  Chris gets dumped by his girlfriend (non-depressive)</vt:lpstr>
      <vt:lpstr>Depressed person’s interpretation Chris gets dumped (depressive version)</vt:lpstr>
      <vt:lpstr>PowerPoint Presentation</vt:lpstr>
      <vt:lpstr>Sam (Average mark in a maths test)</vt:lpstr>
      <vt:lpstr>Louis (Lost the house he wanted to buy)</vt:lpstr>
      <vt:lpstr>Rick (Computer keeps crashing while writing an essay)</vt:lpstr>
      <vt:lpstr>Albert ELLIS – depression = irrational thinking The ABC Model</vt:lpstr>
      <vt:lpstr>The irrational belief triggers depression – not the event Example</vt:lpstr>
      <vt:lpstr>Examples of irrational beliefs</vt:lpstr>
      <vt:lpstr>PowerPoint Presentation</vt:lpstr>
      <vt:lpstr>Eliot has a minor car crash which was not his fault</vt:lpstr>
      <vt:lpstr>Samina is on a diet but eats a small piece of cake</vt:lpstr>
      <vt:lpstr>Lewis fails to save a shot in a penalty shootout, having saved the previous four</vt:lpstr>
      <vt:lpstr>Evaluation</vt:lpstr>
      <vt:lpstr>A01 and A03 notes Textbook/Digital Book + PDF on SatchelOne/VLE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Vernon LEIGH</dc:creator>
  <cp:lastModifiedBy>Vernon LEIGH</cp:lastModifiedBy>
  <cp:revision>1</cp:revision>
  <dcterms:created xsi:type="dcterms:W3CDTF">2025-05-05T10:20:21Z</dcterms:created>
  <dcterms:modified xsi:type="dcterms:W3CDTF">2025-05-05T11:05:50Z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