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313" r:id="rId6"/>
    <p:sldId id="315" r:id="rId7"/>
    <p:sldId id="321" r:id="rId8"/>
    <p:sldId id="316" r:id="rId9"/>
    <p:sldId id="317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556631-BAE7-4165-B80F-235F5992E2C3}">
          <p14:sldIdLst>
            <p14:sldId id="256"/>
            <p14:sldId id="313"/>
            <p14:sldId id="315"/>
            <p14:sldId id="321"/>
            <p14:sldId id="316"/>
            <p14:sldId id="317"/>
            <p14:sldId id="318"/>
            <p14:sldId id="319"/>
            <p14:sldId id="3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CF77FC-D1B1-044A-8D63-F89BC80060FC}" v="76" dt="2024-09-25T10:58:42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Improvement (%):</a:t>
            </a:r>
            <a:r>
              <a:rPr lang="en-US" sz="2800" baseline="0" dirty="0"/>
              <a:t> 327 depressed adolescents, 36 weeks of CBT (March </a:t>
            </a:r>
            <a:r>
              <a:rPr lang="en-US" sz="2800" i="1" baseline="0" dirty="0"/>
              <a:t>et al.</a:t>
            </a:r>
            <a:r>
              <a:rPr lang="en-US" sz="2800" baseline="0" dirty="0"/>
              <a:t>, 2007)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Improvement Rate (%)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CBT only</c:v>
                </c:pt>
                <c:pt idx="1">
                  <c:v>Antidepressants only</c:v>
                </c:pt>
                <c:pt idx="2">
                  <c:v>CBT + Antidepressants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</c:v>
                </c:pt>
                <c:pt idx="1">
                  <c:v>81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4-C94E-B7B2-A7634548C7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14234064"/>
        <c:axId val="1113804992"/>
      </c:barChart>
      <c:catAx>
        <c:axId val="111423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3804992"/>
        <c:crosses val="autoZero"/>
        <c:auto val="1"/>
        <c:lblAlgn val="ctr"/>
        <c:lblOffset val="100"/>
        <c:noMultiLvlLbl val="0"/>
      </c:catAx>
      <c:valAx>
        <c:axId val="11138049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1423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Relapse</a:t>
            </a:r>
            <a:r>
              <a:rPr lang="en-US" sz="2800" baseline="0" dirty="0"/>
              <a:t> % back into depression</a:t>
            </a:r>
            <a:r>
              <a:rPr lang="en-US" sz="2800" dirty="0"/>
              <a:t>:</a:t>
            </a:r>
            <a:r>
              <a:rPr lang="en-US" sz="2800" baseline="0" dirty="0"/>
              <a:t> 439 clients (Ali </a:t>
            </a:r>
            <a:r>
              <a:rPr lang="en-US" sz="2800" i="1" baseline="0" dirty="0"/>
              <a:t>et al.</a:t>
            </a:r>
            <a:r>
              <a:rPr lang="en-US" sz="2800" baseline="0" dirty="0"/>
              <a:t>, 2017)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Relapse Rate (%)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Within 6 months</c:v>
                </c:pt>
                <c:pt idx="1">
                  <c:v>Within 12 months (1 year)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4-C94E-B7B2-A7634548C7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14234064"/>
        <c:axId val="1113804992"/>
      </c:barChart>
      <c:catAx>
        <c:axId val="111423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3804992"/>
        <c:crosses val="autoZero"/>
        <c:auto val="1"/>
        <c:lblAlgn val="ctr"/>
        <c:lblOffset val="100"/>
        <c:noMultiLvlLbl val="0"/>
      </c:catAx>
      <c:valAx>
        <c:axId val="11138049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1423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0.04896</cdr:x>
      <cdr:y>0.32365</cdr:y>
    </cdr:from>
    <cdr:to>
      <cdr:x>0.5</cdr:x>
      <cdr:y>0.5</cdr:y>
    </cdr:to>
    <cdr:sp macro="" textlink="">
      <cdr:nvSpPr>
        <cdr:cNvPr id="2" name="Rounded Rectangle 1">
          <a:extLst xmlns:a="http://schemas.openxmlformats.org/drawingml/2006/main">
            <a:ext uri="{FF2B5EF4-FFF2-40B4-BE49-F238E27FC236}">
              <a16:creationId xmlns:a16="http://schemas.microsoft.com/office/drawing/2014/main" id="{E04F2C32-118B-58F0-76AD-21B2C0DEAF41}"/>
            </a:ext>
          </a:extLst>
        </cdr:cNvPr>
        <cdr:cNvSpPr/>
      </cdr:nvSpPr>
      <cdr:spPr>
        <a:xfrm xmlns:a="http://schemas.openxmlformats.org/drawingml/2006/main">
          <a:off x="596900" y="1981200"/>
          <a:ext cx="5499100" cy="107950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GB" sz="2400" kern="1200" dirty="0"/>
            <a:t>What conclusions can you draw from this graph?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0.03438</cdr:x>
      <cdr:y>0.12033</cdr:y>
    </cdr:from>
    <cdr:to>
      <cdr:x>0.48542</cdr:x>
      <cdr:y>0.29668</cdr:y>
    </cdr:to>
    <cdr:sp macro="" textlink="">
      <cdr:nvSpPr>
        <cdr:cNvPr id="2" name="Rounded Rectangle 1">
          <a:extLst xmlns:a="http://schemas.openxmlformats.org/drawingml/2006/main">
            <a:ext uri="{FF2B5EF4-FFF2-40B4-BE49-F238E27FC236}">
              <a16:creationId xmlns:a16="http://schemas.microsoft.com/office/drawing/2014/main" id="{E04F2C32-118B-58F0-76AD-21B2C0DEAF41}"/>
            </a:ext>
          </a:extLst>
        </cdr:cNvPr>
        <cdr:cNvSpPr/>
      </cdr:nvSpPr>
      <cdr:spPr>
        <a:xfrm xmlns:a="http://schemas.openxmlformats.org/drawingml/2006/main">
          <a:off x="419120" y="736600"/>
          <a:ext cx="5499080" cy="1079509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GB" sz="2400" kern="1200" dirty="0"/>
            <a:t>What conclusions can you draw from this graph?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5910-7042-44B9-AC4A-19A370CC117D}" type="datetimeFigureOut">
              <a:t>5/13/2025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D7AD-9075-4D10-B96D-403127EEB7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CBT may/may not be appropriate for clients with severe depression or with learning difficulties</a:t>
            </a:r>
          </a:p>
          <a:p>
            <a:r>
              <a:rPr lang="en-GB" dirty="0"/>
              <a:t>Relapse rate: the client might get better short term (e.g. over 6 weeks of CBT) but what happens after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27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CBT and antidepressants are both effective on their own, but together are more effective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297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7A6BE-8B42-2C16-A97E-E7F39FDBA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1FB3D3-F16F-7D29-378E-AF38CBDB31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D762DC-6261-64D8-8739-CED0B20593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½ clients are becoming depressed again after 1 year – so LT effectiveness may be an issue for CBT. Often a ‘booster’ course of CBT is used (like a vaccine shot every year)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E5CE7-88EB-0644-F943-03AE7E1C7B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92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Cognitive Approach to treating depression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E3E53-4CAC-496D-AF83-934D8D6DE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Beck’s cognitive therapy</a:t>
            </a:r>
          </a:p>
          <a:p>
            <a:r>
              <a:rPr lang="en-US" dirty="0"/>
              <a:t>Ellis’s Rational Emotive </a:t>
            </a:r>
            <a:r>
              <a:rPr lang="en-US" dirty="0" err="1"/>
              <a:t>Behavioural</a:t>
            </a:r>
            <a:r>
              <a:rPr lang="en-US" dirty="0"/>
              <a:t> Therapy</a:t>
            </a:r>
          </a:p>
          <a:p>
            <a:r>
              <a:rPr lang="en-US" dirty="0" err="1"/>
              <a:t>Behavioural</a:t>
            </a:r>
            <a:r>
              <a:rPr lang="en-US" dirty="0"/>
              <a:t> Activation</a:t>
            </a:r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67FD-BB5A-08EA-5C2D-E80596FA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</a:t>
            </a:r>
            <a:r>
              <a:rPr lang="en-US" dirty="0" err="1"/>
              <a:t>Behavioural</a:t>
            </a:r>
            <a:r>
              <a:rPr lang="en-US" dirty="0"/>
              <a:t> Therapy -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181D1-EAB6-D64D-D7D6-2FB661FA4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Most common form of therapy for depression – but has also been used for e.g. schizophrenia and phobias </a:t>
            </a:r>
          </a:p>
          <a:p>
            <a:r>
              <a:rPr lang="en-US" dirty="0"/>
              <a:t>Cognitive </a:t>
            </a:r>
            <a:r>
              <a:rPr lang="en-US" dirty="0">
                <a:sym typeface="Wingdings" pitchFamily="2" charset="2"/>
              </a:rPr>
              <a:t> identify negative or irrational thoughts</a:t>
            </a:r>
            <a:endParaRPr lang="en-US" dirty="0"/>
          </a:p>
          <a:p>
            <a:r>
              <a:rPr lang="en-US" b="1" dirty="0" err="1">
                <a:solidFill>
                  <a:srgbClr val="0070C0"/>
                </a:solidFill>
              </a:rPr>
              <a:t>Behavioural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 challenge / change negative or irrational thoughts through practical exercises and everyday application (‘homework’)</a:t>
            </a:r>
          </a:p>
          <a:p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Therapists and clients work together in a therapeutic alliance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2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053E-4EEA-79D6-35D5-24A56BFE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Aaron Beck – Cognitive Therapy</a:t>
            </a:r>
            <a:br>
              <a:rPr lang="en-GB" dirty="0"/>
            </a:br>
            <a:r>
              <a:rPr lang="en-GB" i="1" dirty="0"/>
              <a:t>Client (patient) as scientist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647E3-F96D-50A9-4F0C-5092C94C3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Identify negative thoughts (self, future, world) using the negative triad</a:t>
            </a:r>
          </a:p>
          <a:p>
            <a:r>
              <a:rPr lang="en-GB" dirty="0"/>
              <a:t>Challenge and test the reality of these thoughts/beliefs</a:t>
            </a:r>
          </a:p>
          <a:p>
            <a:r>
              <a:rPr lang="en-GB" b="1" dirty="0">
                <a:solidFill>
                  <a:srgbClr val="0070C0"/>
                </a:solidFill>
              </a:rPr>
              <a:t>Homework – recording thoughts and behaviours, testing out new thoughts and behaviours</a:t>
            </a:r>
          </a:p>
          <a:p>
            <a:r>
              <a:rPr lang="en-GB" dirty="0"/>
              <a:t>The client is challenged about their beliefs using evidence</a:t>
            </a:r>
          </a:p>
        </p:txBody>
      </p:sp>
    </p:spTree>
    <p:extLst>
      <p:ext uri="{BB962C8B-B14F-4D97-AF65-F5344CB8AC3E}">
        <p14:creationId xmlns:p14="http://schemas.microsoft.com/office/powerpoint/2010/main" val="19514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Distortions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AB00AD-8D6E-D925-6C16-F5FC0E069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9C40B-7338-D0ED-E73F-DBCDD8CA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Albert Ellis - Rational Emotive Therapy</a:t>
            </a:r>
            <a:br>
              <a:rPr lang="en-GB" dirty="0"/>
            </a:br>
            <a:r>
              <a:rPr lang="en-GB" dirty="0"/>
              <a:t>ABC </a:t>
            </a:r>
            <a:r>
              <a:rPr lang="en-GB" dirty="0">
                <a:sym typeface="Wingdings" pitchFamily="2" charset="2"/>
              </a:rPr>
              <a:t> ABC</a:t>
            </a:r>
            <a:r>
              <a:rPr lang="en-GB" i="1" dirty="0">
                <a:sym typeface="Wingdings" pitchFamily="2" charset="2"/>
              </a:rPr>
              <a:t>DE!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5C290-AB3F-C4B2-76B6-9670CDA2D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D = dispute, E = effect</a:t>
            </a:r>
          </a:p>
          <a:p>
            <a:r>
              <a:rPr lang="en-GB" dirty="0"/>
              <a:t>Identify and challenge irrational thoughts (the Belief of ABC)</a:t>
            </a:r>
          </a:p>
          <a:p>
            <a:r>
              <a:rPr lang="en-GB" b="1" i="1" dirty="0">
                <a:solidFill>
                  <a:srgbClr val="0070C0"/>
                </a:solidFill>
              </a:rPr>
              <a:t>Vigorous </a:t>
            </a:r>
            <a:r>
              <a:rPr lang="en-GB" b="1" dirty="0">
                <a:solidFill>
                  <a:srgbClr val="0070C0"/>
                </a:solidFill>
              </a:rPr>
              <a:t>Argument – showing how the client is being irrational and breaking link between A (activating) Events and depression</a:t>
            </a:r>
          </a:p>
          <a:p>
            <a:r>
              <a:rPr lang="en-GB" dirty="0"/>
              <a:t>Empirical argument – is there really evidence for irrational belief?</a:t>
            </a:r>
          </a:p>
          <a:p>
            <a:r>
              <a:rPr lang="en-GB" b="1" dirty="0">
                <a:solidFill>
                  <a:srgbClr val="0070C0"/>
                </a:solidFill>
              </a:rPr>
              <a:t>Logical argument – does the irrational thought follow from the facts?</a:t>
            </a:r>
          </a:p>
        </p:txBody>
      </p:sp>
    </p:spTree>
    <p:extLst>
      <p:ext uri="{BB962C8B-B14F-4D97-AF65-F5344CB8AC3E}">
        <p14:creationId xmlns:p14="http://schemas.microsoft.com/office/powerpoint/2010/main" val="82933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1BE21-CCED-DB8C-F8EC-3681C2AB3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79C9-8C4A-51FF-D36C-89C00194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Behavioural activation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03FE-5A26-63E8-7A1A-4238A1DE9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Depression </a:t>
            </a:r>
            <a:r>
              <a:rPr lang="en-GB" b="1" dirty="0">
                <a:solidFill>
                  <a:srgbClr val="0070C0"/>
                </a:solidFill>
                <a:sym typeface="Wingdings" pitchFamily="2" charset="2"/>
              </a:rPr>
              <a:t> isolation and avoidance of difficult situations</a:t>
            </a:r>
          </a:p>
          <a:p>
            <a:r>
              <a:rPr lang="en-GB" dirty="0"/>
              <a:t>Behavioural activation </a:t>
            </a:r>
            <a:r>
              <a:rPr lang="en-GB" dirty="0">
                <a:sym typeface="Wingdings" pitchFamily="2" charset="2"/>
              </a:rPr>
              <a:t> increase mood ‘lifting’ activities</a:t>
            </a:r>
          </a:p>
          <a:p>
            <a:r>
              <a:rPr lang="en-GB" b="1" dirty="0">
                <a:solidFill>
                  <a:srgbClr val="0070C0"/>
                </a:solidFill>
              </a:rPr>
              <a:t>Examples: exercise, social activities</a:t>
            </a:r>
          </a:p>
          <a:p>
            <a:r>
              <a:rPr lang="en-GB" dirty="0"/>
              <a:t>These activities </a:t>
            </a:r>
            <a:r>
              <a:rPr lang="en-GB" dirty="0">
                <a:sym typeface="Wingdings" pitchFamily="2" charset="2"/>
              </a:rPr>
              <a:t> reduce isolation / avoidance behaviours</a:t>
            </a:r>
          </a:p>
        </p:txBody>
      </p:sp>
    </p:spTree>
    <p:extLst>
      <p:ext uri="{BB962C8B-B14F-4D97-AF65-F5344CB8AC3E}">
        <p14:creationId xmlns:p14="http://schemas.microsoft.com/office/powerpoint/2010/main" val="10583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8703B-6FBE-8E4A-26AB-09421FBA4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7946-6EC4-9DC3-0D75-03B16E2F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Evaluation of CBT (in general) for depression</a:t>
            </a:r>
            <a:br>
              <a:rPr lang="en-GB" dirty="0"/>
            </a:br>
            <a:r>
              <a:rPr lang="en-GB" i="1" dirty="0"/>
              <a:t>[Have at least 2-3 s, 2-3 w in PRC format]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D292B-B36B-A3FE-9E75-45F007FFA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Is CBT effective? </a:t>
            </a:r>
            <a:r>
              <a:rPr lang="en-GB" b="1" i="1" dirty="0">
                <a:solidFill>
                  <a:srgbClr val="0070C0"/>
                </a:solidFill>
              </a:rPr>
              <a:t>Is it effective long term? </a:t>
            </a:r>
            <a:endParaRPr lang="en-GB" b="1" i="1" dirty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GB" dirty="0"/>
              <a:t>Can we use CBT with clients with severe depression or with learning difficulties? </a:t>
            </a:r>
            <a:r>
              <a:rPr lang="en-GB" dirty="0">
                <a:sym typeface="Wingdings" pitchFamily="2" charset="2"/>
              </a:rPr>
              <a:t> competing evidence here!</a:t>
            </a:r>
          </a:p>
          <a:p>
            <a:r>
              <a:rPr lang="en-GB" b="1" dirty="0">
                <a:solidFill>
                  <a:srgbClr val="0070C0"/>
                </a:solidFill>
              </a:rPr>
              <a:t>What are the relapse rates?</a:t>
            </a:r>
          </a:p>
          <a:p>
            <a:r>
              <a:rPr lang="en-GB" dirty="0"/>
              <a:t>Is CBT appropriate for everyone? CBT isn’t really focused on the deep origins of an illness but more the thoughts / behaviours of the here and now. What do clients actually want?</a:t>
            </a:r>
            <a:endParaRPr lang="en-GB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44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40F7BB0-E9AE-6DC4-3A7E-88A2C903FBE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7799363"/>
              </p:ext>
            </p:extLst>
          </p:nvPr>
        </p:nvGraphicFramePr>
        <p:xfrm>
          <a:off x="0" y="0"/>
          <a:ext cx="12192000" cy="612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9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98F4C-EB3F-A57F-371A-5F1C8C743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0DA6D7-E311-14F7-4B4C-71DF7DCD5FE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16616922"/>
              </p:ext>
            </p:extLst>
          </p:nvPr>
        </p:nvGraphicFramePr>
        <p:xfrm>
          <a:off x="0" y="0"/>
          <a:ext cx="12192000" cy="612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85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llingford Trust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D1E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ingford School" id="{1F5A48F2-067F-E64B-81E9-545D9188E1FD}" vid="{5FE0E4AB-C73B-C841-8BA7-B3CAFFD3DC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7" ma:contentTypeDescription="Create a new document." ma:contentTypeScope="" ma:versionID="7f84b52c365f969b9900d191970dd785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274510aaa2cbc702d7d92c40fcba3b82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2106B7-2E18-4458-AE22-A1BB2F5129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B915B7-7113-480F-8E5E-ABD570CB814B}">
  <ds:schemaRefs>
    <ds:schemaRef ds:uri="506e4013-1c0c-4111-9426-d4a345a2e8ca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d89ce95-d1b6-4d5e-b677-7cca411aa0d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3057</TotalTime>
  <Words>449</Words>
  <Application>Microsoft Office PowerPoint</Application>
  <PresentationFormat>Widescreen</PresentationFormat>
  <Paragraphs>42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Wallingford Trust Theme</vt:lpstr>
      <vt:lpstr>Cognitive Approach to treating depression</vt:lpstr>
      <vt:lpstr>Cognitive Behavioural Therapy - Basics</vt:lpstr>
      <vt:lpstr>Aaron Beck – Cognitive Therapy Client (patient) as scientist</vt:lpstr>
      <vt:lpstr>Cognitive Distortions</vt:lpstr>
      <vt:lpstr>Albert Ellis - Rational Emotive Therapy ABC  ABCDE!</vt:lpstr>
      <vt:lpstr>Behavioural activation</vt:lpstr>
      <vt:lpstr>Evaluation of CBT (in general) for depression [Have at least 2-3 s, 2-3 w in PRC format]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Approach to treating depression</dc:title>
  <dc:creator>Vernon LEIGH</dc:creator>
  <cp:lastModifiedBy>Vernon LEIGH</cp:lastModifiedBy>
  <cp:revision>3</cp:revision>
  <dcterms:created xsi:type="dcterms:W3CDTF">2025-05-09T08:42:55Z</dcterms:created>
  <dcterms:modified xsi:type="dcterms:W3CDTF">2025-05-13T11:38:37Z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