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313" r:id="rId6"/>
    <p:sldId id="315" r:id="rId7"/>
    <p:sldId id="321" r:id="rId8"/>
    <p:sldId id="316" r:id="rId9"/>
    <p:sldId id="317" r:id="rId10"/>
    <p:sldId id="318" r:id="rId11"/>
    <p:sldId id="319" r:id="rId12"/>
    <p:sldId id="32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A556631-BAE7-4165-B80F-235F5992E2C3}">
          <p14:sldIdLst>
            <p14:sldId id="256"/>
            <p14:sldId id="313"/>
            <p14:sldId id="315"/>
            <p14:sldId id="321"/>
            <p14:sldId id="316"/>
            <p14:sldId id="317"/>
            <p14:sldId id="318"/>
            <p14:sldId id="319"/>
            <p14:sldId id="32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3FF"/>
    <a:srgbClr val="E6EEFF"/>
    <a:srgbClr val="282E3C"/>
    <a:srgbClr val="3D465A"/>
    <a:srgbClr val="FEE9A4"/>
    <a:srgbClr val="B9C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CF77FC-D1B1-044A-8D63-F89BC80060FC}" v="76" dt="2024-09-25T10:58:42.4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8"/>
  </p:normalViewPr>
  <p:slideViewPr>
    <p:cSldViewPr snapToGrid="0">
      <p:cViewPr varScale="1">
        <p:scale>
          <a:sx n="109" d="100"/>
          <a:sy n="109" d="100"/>
        </p:scale>
        <p:origin x="63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/>
              <a:t>Improvement (%):</a:t>
            </a:r>
            <a:r>
              <a:rPr lang="en-US" sz="2800" baseline="0" dirty="0"/>
              <a:t> 327 depressed adolescents, 36 weeks of CBT (March </a:t>
            </a:r>
            <a:r>
              <a:rPr lang="en-US" sz="2800" i="1" baseline="0" dirty="0"/>
              <a:t>et al.</a:t>
            </a:r>
            <a:r>
              <a:rPr lang="en-US" sz="2800" baseline="0" dirty="0"/>
              <a:t>, 2007)</a:t>
            </a:r>
            <a:endParaRPr lang="en-US" sz="28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Improvement Rate (%)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CBT only</c:v>
                </c:pt>
                <c:pt idx="1">
                  <c:v>Antidepressants only</c:v>
                </c:pt>
                <c:pt idx="2">
                  <c:v>CBT + Antidepressants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81</c:v>
                </c:pt>
                <c:pt idx="1">
                  <c:v>81</c:v>
                </c:pt>
                <c:pt idx="2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04-C94E-B7B2-A7634548C7A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114234064"/>
        <c:axId val="1113804992"/>
      </c:barChart>
      <c:catAx>
        <c:axId val="1114234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3804992"/>
        <c:crosses val="autoZero"/>
        <c:auto val="1"/>
        <c:lblAlgn val="ctr"/>
        <c:lblOffset val="100"/>
        <c:noMultiLvlLbl val="0"/>
      </c:catAx>
      <c:valAx>
        <c:axId val="111380499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14234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/>
              <a:t>Relapse</a:t>
            </a:r>
            <a:r>
              <a:rPr lang="en-US" sz="2800" baseline="0" dirty="0"/>
              <a:t> % back into depression</a:t>
            </a:r>
            <a:r>
              <a:rPr lang="en-US" sz="2800" dirty="0"/>
              <a:t>:</a:t>
            </a:r>
            <a:r>
              <a:rPr lang="en-US" sz="2800" baseline="0" dirty="0"/>
              <a:t> 439 clients (Ali </a:t>
            </a:r>
            <a:r>
              <a:rPr lang="en-US" sz="2800" i="1" baseline="0" dirty="0"/>
              <a:t>et al.</a:t>
            </a:r>
            <a:r>
              <a:rPr lang="en-US" sz="2800" baseline="0" dirty="0"/>
              <a:t>, 2017)</a:t>
            </a:r>
            <a:endParaRPr lang="en-US" sz="28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Relapse Rate (%)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Within 6 months</c:v>
                </c:pt>
                <c:pt idx="1">
                  <c:v>Within 12 months (1 year)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42</c:v>
                </c:pt>
                <c:pt idx="1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04-C94E-B7B2-A7634548C7A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114234064"/>
        <c:axId val="1113804992"/>
      </c:barChart>
      <c:catAx>
        <c:axId val="1114234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3804992"/>
        <c:crosses val="autoZero"/>
        <c:auto val="1"/>
        <c:lblAlgn val="ctr"/>
        <c:lblOffset val="100"/>
        <c:noMultiLvlLbl val="0"/>
      </c:catAx>
      <c:valAx>
        <c:axId val="111380499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14234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0.04896</cdr:x>
      <cdr:y>0.32365</cdr:y>
    </cdr:from>
    <cdr:to>
      <cdr:x>0.5</cdr:x>
      <cdr:y>0.5</cdr:y>
    </cdr:to>
    <cdr:sp macro="" textlink="">
      <cdr:nvSpPr>
        <cdr:cNvPr id="2" name="Rounded Rectangle 1">
          <a:extLst xmlns:a="http://schemas.openxmlformats.org/drawingml/2006/main">
            <a:ext uri="{FF2B5EF4-FFF2-40B4-BE49-F238E27FC236}">
              <a16:creationId xmlns:a16="http://schemas.microsoft.com/office/drawing/2014/main" id="{E04F2C32-118B-58F0-76AD-21B2C0DEAF41}"/>
            </a:ext>
          </a:extLst>
        </cdr:cNvPr>
        <cdr:cNvSpPr/>
      </cdr:nvSpPr>
      <cdr:spPr>
        <a:xfrm xmlns:a="http://schemas.openxmlformats.org/drawingml/2006/main">
          <a:off x="596900" y="1981200"/>
          <a:ext cx="5499100" cy="1079500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accent2"/>
        </a:solidFill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GB" sz="2400" kern="1200" dirty="0"/>
            <a:t>What conclusions can you draw from this graph?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0.03438</cdr:x>
      <cdr:y>0.12033</cdr:y>
    </cdr:from>
    <cdr:to>
      <cdr:x>0.48542</cdr:x>
      <cdr:y>0.29668</cdr:y>
    </cdr:to>
    <cdr:sp macro="" textlink="">
      <cdr:nvSpPr>
        <cdr:cNvPr id="2" name="Rounded Rectangle 1">
          <a:extLst xmlns:a="http://schemas.openxmlformats.org/drawingml/2006/main">
            <a:ext uri="{FF2B5EF4-FFF2-40B4-BE49-F238E27FC236}">
              <a16:creationId xmlns:a16="http://schemas.microsoft.com/office/drawing/2014/main" id="{E04F2C32-118B-58F0-76AD-21B2C0DEAF41}"/>
            </a:ext>
          </a:extLst>
        </cdr:cNvPr>
        <cdr:cNvSpPr/>
      </cdr:nvSpPr>
      <cdr:spPr>
        <a:xfrm xmlns:a="http://schemas.openxmlformats.org/drawingml/2006/main">
          <a:off x="419120" y="736600"/>
          <a:ext cx="5499080" cy="1079509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accent2"/>
        </a:solidFill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GB" sz="2400" kern="1200" dirty="0"/>
            <a:t>What conclusions can you draw from this graph?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5910-7042-44B9-AC4A-19A370CC117D}" type="datetimeFigureOut">
              <a:t>5/13/2025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0D7AD-9075-4D10-B96D-403127EEB7A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261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CBT may/may not be appropriate for clients with severe depression or with learning difficulties</a:t>
            </a:r>
          </a:p>
          <a:p>
            <a:r>
              <a:rPr lang="en-GB" dirty="0"/>
              <a:t>Relapse rate: the client might get better short term (e.g. over 6 weeks of CBT) but what happens after that?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0D7AD-9075-4D10-B96D-403127EEB7A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276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CBT and antidepressants are both effective on their own, but together are more effective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0D7AD-9075-4D10-B96D-403127EEB7A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297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87A6BE-8B42-2C16-A97E-E7F39FDBAD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91FB3D3-F16F-7D29-378E-AF38CBDB313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0D762DC-6261-64D8-8739-CED0B20593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½ clients are becoming depressed again after 1 year – so LT effectiveness may be an issue for CBT. Often a ‘booster’ course of CBT is used (like a vaccine shot every year)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1E5CE7-88EB-0644-F943-03AE7E1C7B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0D7AD-9075-4D10-B96D-403127EEB7A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926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100141"/>
            <a:ext cx="10515600" cy="2852737"/>
          </a:xfrm>
        </p:spPr>
        <p:txBody>
          <a:bodyPr anchor="ctr" anchorCtr="0"/>
          <a:lstStyle>
            <a:lvl1pPr marL="0" indent="0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95341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3D465A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97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5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54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70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 anchorCtr="0"/>
          <a:lstStyle>
            <a:lvl1pPr marL="0" indent="0" algn="l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1331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1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6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47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76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tabLst/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16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164490"/>
            <a:ext cx="12192000" cy="714375"/>
          </a:xfrm>
          <a:prstGeom prst="rect">
            <a:avLst/>
          </a:prstGeom>
          <a:solidFill>
            <a:srgbClr val="3D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  <a:prstGeom prst="rect">
            <a:avLst/>
          </a:prstGeom>
          <a:solidFill>
            <a:srgbClr val="FEE9A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4881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357" y="6220268"/>
            <a:ext cx="2143849" cy="578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899" y="6244282"/>
            <a:ext cx="744440" cy="55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66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1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marL="541338" indent="0" algn="l" defTabSz="914377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3D4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lang="en-US" sz="3200" b="0" i="0" u="none" strike="noStrike" kern="1200" cap="none" dirty="0" smtClean="0">
          <a:solidFill>
            <a:srgbClr val="282E3C"/>
          </a:solidFill>
          <a:latin typeface="Calibri"/>
          <a:ea typeface="+mn-ea"/>
          <a:cs typeface="Calibri"/>
          <a:sym typeface="Calibri"/>
        </a:defRPr>
      </a:lvl1pPr>
      <a:lvl2pPr marL="685783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Cognitive Approach to treating depression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8E3E53-4CAC-496D-AF83-934D8D6DE0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Beck’s cognitive therapy</a:t>
            </a:r>
          </a:p>
          <a:p>
            <a:r>
              <a:rPr lang="en-US" dirty="0"/>
              <a:t>Ellis’s Rational Emotive </a:t>
            </a:r>
            <a:r>
              <a:rPr lang="en-US" dirty="0" err="1"/>
              <a:t>Behavioural</a:t>
            </a:r>
            <a:r>
              <a:rPr lang="en-US" dirty="0"/>
              <a:t> Therapy</a:t>
            </a:r>
          </a:p>
          <a:p>
            <a:r>
              <a:rPr lang="en-US" dirty="0" err="1"/>
              <a:t>Behavioural</a:t>
            </a:r>
            <a:r>
              <a:rPr lang="en-US" dirty="0"/>
              <a:t> Activation</a:t>
            </a:r>
          </a:p>
        </p:txBody>
      </p:sp>
    </p:spTree>
    <p:extLst>
      <p:ext uri="{BB962C8B-B14F-4D97-AF65-F5344CB8AC3E}">
        <p14:creationId xmlns:p14="http://schemas.microsoft.com/office/powerpoint/2010/main" val="336858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C67FD-BB5A-08EA-5C2D-E80596FA6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Cognitive </a:t>
            </a:r>
            <a:r>
              <a:rPr lang="en-US" dirty="0" err="1"/>
              <a:t>Behavioural</a:t>
            </a:r>
            <a:r>
              <a:rPr lang="en-US" dirty="0"/>
              <a:t> Therapy -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181D1-EAB6-D64D-D7D6-2FB661FA4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Most common form of therapy for depression – but has also been used for e.g. schizophrenia and phobias </a:t>
            </a:r>
          </a:p>
          <a:p>
            <a:r>
              <a:rPr lang="en-US" dirty="0"/>
              <a:t>Cognitive </a:t>
            </a:r>
            <a:r>
              <a:rPr lang="en-US" dirty="0">
                <a:sym typeface="Wingdings" pitchFamily="2" charset="2"/>
              </a:rPr>
              <a:t> identify negative or irrational thoughts</a:t>
            </a:r>
            <a:endParaRPr lang="en-US" dirty="0"/>
          </a:p>
          <a:p>
            <a:r>
              <a:rPr lang="en-US" b="1" dirty="0" err="1">
                <a:solidFill>
                  <a:srgbClr val="0070C0"/>
                </a:solidFill>
              </a:rPr>
              <a:t>Behavioural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  <a:sym typeface="Wingdings" pitchFamily="2" charset="2"/>
              </a:rPr>
              <a:t> challenge / change negative or irrational thoughts through practical exercises and everyday application (‘homework’)</a:t>
            </a:r>
          </a:p>
          <a:p>
            <a:r>
              <a:rPr lang="en-US" dirty="0">
                <a:solidFill>
                  <a:schemeClr val="bg1"/>
                </a:solidFill>
                <a:sym typeface="Wingdings" pitchFamily="2" charset="2"/>
              </a:rPr>
              <a:t>Therapists and clients work together in a therapeutic alliance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32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A053E-4EEA-79D6-35D5-24A56BFEA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Aaron Beck – Cognitive Therapy</a:t>
            </a:r>
            <a:br>
              <a:rPr lang="en-GB" dirty="0"/>
            </a:br>
            <a:r>
              <a:rPr lang="en-GB" i="1" dirty="0"/>
              <a:t>Client (patient) as scientist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647E3-F96D-50A9-4F0C-5092C94C3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Identify negative thoughts (self, future, world) using the negative triad</a:t>
            </a:r>
          </a:p>
          <a:p>
            <a:r>
              <a:rPr lang="en-GB" dirty="0"/>
              <a:t>Challenge and test the reality of these thoughts/beliefs</a:t>
            </a:r>
          </a:p>
          <a:p>
            <a:r>
              <a:rPr lang="en-GB" b="1" dirty="0">
                <a:solidFill>
                  <a:srgbClr val="0070C0"/>
                </a:solidFill>
              </a:rPr>
              <a:t>Homework – recording thoughts and behaviours, testing out new thoughts and behaviours</a:t>
            </a:r>
          </a:p>
          <a:p>
            <a:r>
              <a:rPr lang="en-GB" dirty="0"/>
              <a:t>The client is challenged about their beliefs using evidence</a:t>
            </a:r>
          </a:p>
        </p:txBody>
      </p:sp>
    </p:spTree>
    <p:extLst>
      <p:ext uri="{BB962C8B-B14F-4D97-AF65-F5344CB8AC3E}">
        <p14:creationId xmlns:p14="http://schemas.microsoft.com/office/powerpoint/2010/main" val="1951429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Cognitive Distortions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38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AB00AD-8D6E-D925-6C16-F5FC0E0697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9C40B-7338-D0ED-E73F-DBCDD8CAF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Albert Ellis - Rational Emotive Therapy</a:t>
            </a:r>
            <a:br>
              <a:rPr lang="en-GB" dirty="0"/>
            </a:br>
            <a:r>
              <a:rPr lang="en-GB" dirty="0"/>
              <a:t>ABC </a:t>
            </a:r>
            <a:r>
              <a:rPr lang="en-GB" dirty="0">
                <a:sym typeface="Wingdings" pitchFamily="2" charset="2"/>
              </a:rPr>
              <a:t> ABC</a:t>
            </a:r>
            <a:r>
              <a:rPr lang="en-GB" i="1" dirty="0">
                <a:sym typeface="Wingdings" pitchFamily="2" charset="2"/>
              </a:rPr>
              <a:t>DE!</a:t>
            </a:r>
            <a:endParaRPr lang="en-GB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5C290-AB3F-C4B2-76B6-9670CDA2D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D = dispute, E = effect</a:t>
            </a:r>
          </a:p>
          <a:p>
            <a:r>
              <a:rPr lang="en-GB" dirty="0"/>
              <a:t>Identify and challenge irrational thoughts (the Belief of ABC)</a:t>
            </a:r>
          </a:p>
          <a:p>
            <a:r>
              <a:rPr lang="en-GB" b="1" i="1" dirty="0">
                <a:solidFill>
                  <a:srgbClr val="0070C0"/>
                </a:solidFill>
              </a:rPr>
              <a:t>Vigorous </a:t>
            </a:r>
            <a:r>
              <a:rPr lang="en-GB" b="1" dirty="0">
                <a:solidFill>
                  <a:srgbClr val="0070C0"/>
                </a:solidFill>
              </a:rPr>
              <a:t>Argument – showing how the client is being irrational and breaking link between A (activating) Events and depression</a:t>
            </a:r>
          </a:p>
          <a:p>
            <a:r>
              <a:rPr lang="en-GB" dirty="0"/>
              <a:t>Empirical argument – is there really evidence for irrational belief?</a:t>
            </a:r>
          </a:p>
          <a:p>
            <a:r>
              <a:rPr lang="en-GB" b="1" dirty="0">
                <a:solidFill>
                  <a:srgbClr val="0070C0"/>
                </a:solidFill>
              </a:rPr>
              <a:t>Logical argument – does the irrational thought follow from the facts?</a:t>
            </a:r>
          </a:p>
        </p:txBody>
      </p:sp>
    </p:spTree>
    <p:extLst>
      <p:ext uri="{BB962C8B-B14F-4D97-AF65-F5344CB8AC3E}">
        <p14:creationId xmlns:p14="http://schemas.microsoft.com/office/powerpoint/2010/main" val="82933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11BE21-CCED-DB8C-F8EC-3681C2AB31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579C9-8C4A-51FF-D36C-89C001948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Behavioural activation</a:t>
            </a:r>
            <a:endParaRPr lang="en-GB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603FE-5A26-63E8-7A1A-4238A1DE9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Depression </a:t>
            </a:r>
            <a:r>
              <a:rPr lang="en-GB" b="1" dirty="0">
                <a:solidFill>
                  <a:srgbClr val="0070C0"/>
                </a:solidFill>
                <a:sym typeface="Wingdings" pitchFamily="2" charset="2"/>
              </a:rPr>
              <a:t> isolation and avoidance of difficult situations</a:t>
            </a:r>
          </a:p>
          <a:p>
            <a:r>
              <a:rPr lang="en-GB" dirty="0"/>
              <a:t>Behavioural activation </a:t>
            </a:r>
            <a:r>
              <a:rPr lang="en-GB" dirty="0">
                <a:sym typeface="Wingdings" pitchFamily="2" charset="2"/>
              </a:rPr>
              <a:t> increase mood ‘lifting’ activities</a:t>
            </a:r>
          </a:p>
          <a:p>
            <a:r>
              <a:rPr lang="en-GB" b="1" dirty="0">
                <a:solidFill>
                  <a:srgbClr val="0070C0"/>
                </a:solidFill>
              </a:rPr>
              <a:t>Examples: exercise, social activities</a:t>
            </a:r>
          </a:p>
          <a:p>
            <a:r>
              <a:rPr lang="en-GB" dirty="0"/>
              <a:t>These activities </a:t>
            </a:r>
            <a:r>
              <a:rPr lang="en-GB" dirty="0">
                <a:sym typeface="Wingdings" pitchFamily="2" charset="2"/>
              </a:rPr>
              <a:t> reduce isolation / avoidance behaviours</a:t>
            </a:r>
          </a:p>
        </p:txBody>
      </p:sp>
    </p:spTree>
    <p:extLst>
      <p:ext uri="{BB962C8B-B14F-4D97-AF65-F5344CB8AC3E}">
        <p14:creationId xmlns:p14="http://schemas.microsoft.com/office/powerpoint/2010/main" val="105838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B8703B-6FBE-8E4A-26AB-09421FBA4E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47946-6EC4-9DC3-0D75-03B16E2F5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Evaluation of CBT (in general) for depression</a:t>
            </a:r>
            <a:br>
              <a:rPr lang="en-GB" dirty="0"/>
            </a:br>
            <a:r>
              <a:rPr lang="en-GB" i="1" dirty="0"/>
              <a:t>[Have at least 2-3 s, 2-3 w in PRC format]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D292B-B36B-A3FE-9E75-45F007FFA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Is CBT effective? </a:t>
            </a:r>
            <a:r>
              <a:rPr lang="en-GB" b="1" i="1" dirty="0">
                <a:solidFill>
                  <a:srgbClr val="0070C0"/>
                </a:solidFill>
              </a:rPr>
              <a:t>Is it effective long term? </a:t>
            </a:r>
            <a:endParaRPr lang="en-GB" b="1" i="1" dirty="0">
              <a:solidFill>
                <a:srgbClr val="0070C0"/>
              </a:solidFill>
              <a:sym typeface="Wingdings" pitchFamily="2" charset="2"/>
            </a:endParaRPr>
          </a:p>
          <a:p>
            <a:r>
              <a:rPr lang="en-GB" dirty="0"/>
              <a:t>Can we use CBT with clients with severe depression or with learning difficulties? </a:t>
            </a:r>
            <a:r>
              <a:rPr lang="en-GB" dirty="0">
                <a:sym typeface="Wingdings" pitchFamily="2" charset="2"/>
              </a:rPr>
              <a:t> competing evidence here!</a:t>
            </a:r>
          </a:p>
          <a:p>
            <a:r>
              <a:rPr lang="en-GB" b="1" dirty="0">
                <a:solidFill>
                  <a:srgbClr val="0070C0"/>
                </a:solidFill>
              </a:rPr>
              <a:t>What are the relapse rates?</a:t>
            </a:r>
          </a:p>
          <a:p>
            <a:r>
              <a:rPr lang="en-GB" dirty="0"/>
              <a:t>Is CBT appropriate for everyone? CBT isn’t really focused on the deep origins of an illness but more the thoughts / behaviours of the here and now. What do clients actually want?</a:t>
            </a:r>
            <a:endParaRPr lang="en-GB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84477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40F7BB0-E9AE-6DC4-3A7E-88A2C903FBE2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27799363"/>
              </p:ext>
            </p:extLst>
          </p:nvPr>
        </p:nvGraphicFramePr>
        <p:xfrm>
          <a:off x="0" y="0"/>
          <a:ext cx="12192000" cy="612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198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F98F4C-EB3F-A57F-371A-5F1C8C7431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00DA6D7-E311-14F7-4B4C-71DF7DCD5FE8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16616922"/>
              </p:ext>
            </p:extLst>
          </p:nvPr>
        </p:nvGraphicFramePr>
        <p:xfrm>
          <a:off x="0" y="0"/>
          <a:ext cx="12192000" cy="612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585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llingford Trust Theme">
  <a:themeElements>
    <a:clrScheme name="Custom 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2D1EFF"/>
      </a:hlink>
      <a:folHlink>
        <a:srgbClr val="A5A5A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allingford School" id="{1F5A48F2-067F-E64B-81E9-545D9188E1FD}" vid="{5FE0E4AB-C73B-C841-8BA7-B3CAFFD3DC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3A59EB86685459DDDBAE59B64CC04" ma:contentTypeVersion="17" ma:contentTypeDescription="Create a new document." ma:contentTypeScope="" ma:versionID="7f84b52c365f969b9900d191970dd785">
  <xsd:schema xmlns:xsd="http://www.w3.org/2001/XMLSchema" xmlns:xs="http://www.w3.org/2001/XMLSchema" xmlns:p="http://schemas.microsoft.com/office/2006/metadata/properties" xmlns:ns2="ad89ce95-d1b6-4d5e-b677-7cca411aa0d9" xmlns:ns3="506e4013-1c0c-4111-9426-d4a345a2e8ca" targetNamespace="http://schemas.microsoft.com/office/2006/metadata/properties" ma:root="true" ma:fieldsID="274510aaa2cbc702d7d92c40fcba3b82" ns2:_="" ns3:_="">
    <xsd:import namespace="ad89ce95-d1b6-4d5e-b677-7cca411aa0d9"/>
    <xsd:import namespace="506e4013-1c0c-4111-9426-d4a345a2e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9ce95-d1b6-4d5e-b677-7cca411aa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ad0ac55-8370-45de-8d35-391d2d0534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4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e4013-1c0c-4111-9426-d4a345a2e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c15fa1e-c926-42ca-bfe6-b20ae44258bd}" ma:internalName="TaxCatchAll" ma:showField="CatchAllData" ma:web="506e4013-1c0c-4111-9426-d4a345a2e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6e4013-1c0c-4111-9426-d4a345a2e8ca" xsi:nil="true"/>
    <lcf76f155ced4ddcb4097134ff3c332f xmlns="ad89ce95-d1b6-4d5e-b677-7cca411aa0d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D2106B7-2E18-4458-AE22-A1BB2F5129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89ce95-d1b6-4d5e-b677-7cca411aa0d9"/>
    <ds:schemaRef ds:uri="506e4013-1c0c-4111-9426-d4a345a2e8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8B915B7-7113-480F-8E5E-ABD570CB814B}">
  <ds:schemaRefs>
    <ds:schemaRef ds:uri="506e4013-1c0c-4111-9426-d4a345a2e8ca"/>
    <ds:schemaRef ds:uri="http://purl.org/dc/dcmitype/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ad89ce95-d1b6-4d5e-b677-7cca411aa0d9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F3CA279-5655-44E2-A66F-1A4D5E8BE6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Wallingford Trust Theme</Template>
  <TotalTime>3057</TotalTime>
  <Words>449</Words>
  <Application>Microsoft Office PowerPoint</Application>
  <PresentationFormat>Widescreen</PresentationFormat>
  <Paragraphs>42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Wallingford Trust Theme</vt:lpstr>
      <vt:lpstr>Cognitive Approach to treating depression</vt:lpstr>
      <vt:lpstr>Cognitive Behavioural Therapy - Basics</vt:lpstr>
      <vt:lpstr>Aaron Beck – Cognitive Therapy Client (patient) as scientist</vt:lpstr>
      <vt:lpstr>Cognitive Distortions</vt:lpstr>
      <vt:lpstr>Albert Ellis - Rational Emotive Therapy ABC  ABCDE!</vt:lpstr>
      <vt:lpstr>Behavioural activation</vt:lpstr>
      <vt:lpstr>Evaluation of CBT (in general) for depression [Have at least 2-3 s, 2-3 w in PRC format]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Cognitive Approach to treating depression</dc:title>
  <dc:creator>Vernon LEIGH</dc:creator>
  <cp:lastModifiedBy>Vernon LEIGH</cp:lastModifiedBy>
  <cp:revision>3</cp:revision>
  <dcterms:created xsi:type="dcterms:W3CDTF">2025-05-09T08:42:55Z</dcterms:created>
  <dcterms:modified xsi:type="dcterms:W3CDTF">2025-05-13T11:38:37Z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0x010100EC13A59EB86685459DDDBAE59B64CC04</vt:lpwstr>
  </property>
  <property fmtid="{D5CDD505-2E9C-101B-9397-08002B2CF9AE}" pid="3" name="MediaServiceImageTags">
    <vt:lpwstr/>
  </property>
</Properties>
</file>