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25" r:id="rId13"/>
    <p:sldId id="25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58" r:id="rId24"/>
    <p:sldId id="279" r:id="rId25"/>
    <p:sldId id="280" r:id="rId26"/>
    <p:sldId id="281" r:id="rId27"/>
    <p:sldId id="282" r:id="rId28"/>
    <p:sldId id="284" r:id="rId29"/>
    <p:sldId id="283" r:id="rId30"/>
    <p:sldId id="2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56631-BAE7-4165-B80F-235F5992E2C3}">
          <p14:sldIdLst>
            <p14:sldId id="256"/>
            <p14:sldId id="326"/>
            <p14:sldId id="327"/>
            <p14:sldId id="328"/>
            <p14:sldId id="329"/>
            <p14:sldId id="330"/>
            <p14:sldId id="331"/>
            <p14:sldId id="332"/>
            <p14:sldId id="325"/>
            <p14:sldId id="257"/>
            <p14:sldId id="268"/>
            <p14:sldId id="269"/>
            <p14:sldId id="270"/>
            <p14:sldId id="272"/>
            <p14:sldId id="274"/>
            <p14:sldId id="275"/>
            <p14:sldId id="276"/>
            <p14:sldId id="277"/>
            <p14:sldId id="278"/>
            <p14:sldId id="258"/>
            <p14:sldId id="279"/>
            <p14:sldId id="280"/>
            <p14:sldId id="281"/>
            <p14:sldId id="282"/>
            <p14:sldId id="284"/>
            <p14:sldId id="28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75719-6884-2B4A-9F09-98E66E72432C}" v="3" dt="2025-05-13T13:34:47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5910-7042-44B9-AC4A-19A370CC117D}" type="datetimeFigureOut">
              <a:t>5/15/2025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D7AD-9075-4D10-B96D-403127EEB7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d03983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d039831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Synaptic transmission video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1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8NtmDrb_qo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howH0kb7n0?feature=oembed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xon-brain-cell-dendrites-nerve-129402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s://moodle.beverleyhigh.net/mod/resource/view.php?id=6126" TargetMode="Externa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Three bits of biopsychology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3E53-4CAC-496D-AF83-934D8D6DE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stuff for understanding OCD (and any other disorder!)</a:t>
            </a:r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Brain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many neurons are in your brain?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100 000 000 000 +/- a couple of billion</a:t>
            </a:r>
          </a:p>
          <a:p>
            <a:r>
              <a:rPr lang="en-GB" dirty="0"/>
              <a:t>What percentage of your brain do you use?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Pretty much all of it – otherwise what is it there for? </a:t>
            </a:r>
          </a:p>
          <a:p>
            <a:r>
              <a:rPr lang="en-GB" dirty="0">
                <a:solidFill>
                  <a:schemeClr val="bg1"/>
                </a:solidFill>
              </a:rPr>
              <a:t>A 2013 survey found that 65% of Americans thought we only used 10% of our brains (a common myth)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D08C-00EC-7D5C-29EA-289873C1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CNS and Synaptic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44BA-3930-0053-98FD-22EF8109A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central nervous system is made up of the b________ and the s_______ c_______. </a:t>
            </a:r>
          </a:p>
          <a:p>
            <a:pPr>
              <a:lnSpc>
                <a:spcPct val="200000"/>
              </a:lnSpc>
            </a:pPr>
            <a:r>
              <a:rPr lang="en-GB" dirty="0"/>
              <a:t>N___________ in our body send information via the spinal cord to the brain.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brain then p_______________ this information and sends a m____________ to the body through the spinal cord.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DB645-B04E-F1F3-2AAC-24F865BE8004}"/>
              </a:ext>
            </a:extLst>
          </p:cNvPr>
          <p:cNvSpPr txBox="1"/>
          <p:nvPr/>
        </p:nvSpPr>
        <p:spPr>
          <a:xfrm>
            <a:off x="7565538" y="1561439"/>
            <a:ext cx="67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5FA8B-8AFB-FCC1-68A4-C227A16655D7}"/>
              </a:ext>
            </a:extLst>
          </p:cNvPr>
          <p:cNvSpPr txBox="1"/>
          <p:nvPr/>
        </p:nvSpPr>
        <p:spPr>
          <a:xfrm>
            <a:off x="10187208" y="156143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pinal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5BD0B-85DF-46ED-FE70-97B9FADD9CE4}"/>
              </a:ext>
            </a:extLst>
          </p:cNvPr>
          <p:cNvSpPr txBox="1"/>
          <p:nvPr/>
        </p:nvSpPr>
        <p:spPr>
          <a:xfrm>
            <a:off x="1582478" y="2204953"/>
            <a:ext cx="62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>
                <a:solidFill>
                  <a:srgbClr val="FF0000"/>
                </a:solidFill>
              </a:rPr>
              <a:t>ord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8A7EA-729F-C513-1978-9B7ADAE4B97F}"/>
              </a:ext>
            </a:extLst>
          </p:cNvPr>
          <p:cNvSpPr txBox="1"/>
          <p:nvPr/>
        </p:nvSpPr>
        <p:spPr>
          <a:xfrm>
            <a:off x="1670515" y="2967335"/>
            <a:ext cx="106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eurons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17E35-7FDE-961F-CF20-0E1E606AAE0B}"/>
              </a:ext>
            </a:extLst>
          </p:cNvPr>
          <p:cNvSpPr txBox="1"/>
          <p:nvPr/>
        </p:nvSpPr>
        <p:spPr>
          <a:xfrm>
            <a:off x="3541403" y="3766301"/>
            <a:ext cx="126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>
                <a:solidFill>
                  <a:srgbClr val="FF0000"/>
                </a:solidFill>
              </a:rPr>
              <a:t>rocesses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D3712-4CE1-7104-9A72-4B1D261D0B06}"/>
              </a:ext>
            </a:extLst>
          </p:cNvPr>
          <p:cNvSpPr txBox="1"/>
          <p:nvPr/>
        </p:nvSpPr>
        <p:spPr>
          <a:xfrm>
            <a:off x="1892880" y="4338800"/>
            <a:ext cx="103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>
                <a:solidFill>
                  <a:srgbClr val="FF0000"/>
                </a:solidFill>
              </a:rPr>
              <a:t>essage</a:t>
            </a:r>
            <a:endParaRPr lang="en-GB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20B-02D5-461D-768D-D2DACDDA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CNS and Synaptic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BA1D-3866-33E3-D190-06D4C774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Different areas of the brain are responsible for different f____________, e.g., the </a:t>
            </a:r>
            <a:r>
              <a:rPr lang="en-GB" sz="2400" dirty="0" err="1"/>
              <a:t>h______c</a:t>
            </a:r>
            <a:r>
              <a:rPr lang="en-GB" sz="2400" dirty="0"/>
              <a:t>_________ is important for memory.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Neurons in the brain pass messages along through electrical impulses and the release of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n______t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__________________. </a:t>
            </a:r>
          </a:p>
          <a:p>
            <a:r>
              <a:rPr lang="en-GB" sz="2400" dirty="0"/>
              <a:t>When neurotransmitters are released they cross the synaptic gap (a physical gap between two neurons) to be picked up by r____________ sites.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E9C9D-4E46-4985-A4F2-F6C5A1BB6DE0}"/>
              </a:ext>
            </a:extLst>
          </p:cNvPr>
          <p:cNvSpPr txBox="1"/>
          <p:nvPr/>
        </p:nvSpPr>
        <p:spPr>
          <a:xfrm>
            <a:off x="8546381" y="1507044"/>
            <a:ext cx="1186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FF0000"/>
                </a:solidFill>
              </a:rPr>
              <a:t>unctions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E84D4-16FD-E131-ECC0-8A35997430D1}"/>
              </a:ext>
            </a:extLst>
          </p:cNvPr>
          <p:cNvSpPr txBox="1"/>
          <p:nvPr/>
        </p:nvSpPr>
        <p:spPr>
          <a:xfrm>
            <a:off x="1387016" y="2159035"/>
            <a:ext cx="707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err="1">
                <a:solidFill>
                  <a:srgbClr val="FF0000"/>
                </a:solidFill>
              </a:rPr>
              <a:t>ippo</a:t>
            </a:r>
            <a:endParaRPr lang="en-GB" sz="22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A9FD9-D13A-A474-FCC3-C66DF21826ED}"/>
              </a:ext>
            </a:extLst>
          </p:cNvPr>
          <p:cNvSpPr txBox="1"/>
          <p:nvPr/>
        </p:nvSpPr>
        <p:spPr>
          <a:xfrm>
            <a:off x="2415716" y="2159034"/>
            <a:ext cx="966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FF0000"/>
                </a:solidFill>
              </a:rPr>
              <a:t>ampus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61EBA-1529-439A-1864-67B51DCB8BC3}"/>
              </a:ext>
            </a:extLst>
          </p:cNvPr>
          <p:cNvSpPr txBox="1"/>
          <p:nvPr/>
        </p:nvSpPr>
        <p:spPr>
          <a:xfrm>
            <a:off x="2753196" y="3289610"/>
            <a:ext cx="727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euro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12505-66D3-7D60-62D2-E4AAE5351E02}"/>
              </a:ext>
            </a:extLst>
          </p:cNvPr>
          <p:cNvSpPr txBox="1"/>
          <p:nvPr/>
        </p:nvSpPr>
        <p:spPr>
          <a:xfrm>
            <a:off x="3874898" y="3213556"/>
            <a:ext cx="1521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FF0000"/>
                </a:solidFill>
              </a:rPr>
              <a:t>ransmitters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F3128-C125-5D39-3BEB-1312AEA431FF}"/>
              </a:ext>
            </a:extLst>
          </p:cNvPr>
          <p:cNvSpPr txBox="1"/>
          <p:nvPr/>
        </p:nvSpPr>
        <p:spPr>
          <a:xfrm>
            <a:off x="6561463" y="4313161"/>
            <a:ext cx="1086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err="1">
                <a:solidFill>
                  <a:srgbClr val="FF0000"/>
                </a:solidFill>
              </a:rPr>
              <a:t>eceptor</a:t>
            </a:r>
            <a:endParaRPr lang="en-GB" sz="2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Central Nervous System: Crash Course Anatomy &amp; Physiology #11">
            <a:hlinkClick r:id="" action="ppaction://media"/>
            <a:extLst>
              <a:ext uri="{FF2B5EF4-FFF2-40B4-BE49-F238E27FC236}">
                <a16:creationId xmlns:a16="http://schemas.microsoft.com/office/drawing/2014/main" id="{F18C3118-B84B-30A5-7066-0E217BD0B3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- synapse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2615360" y="2354264"/>
            <a:ext cx="6961279" cy="830997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bg1"/>
                </a:solidFill>
              </a:rPr>
              <a:t>Synapse (axon terminal) – sends electrical impulses to </a:t>
            </a:r>
            <a:r>
              <a:rPr lang="en-US" sz="2400" err="1">
                <a:solidFill>
                  <a:schemeClr val="bg1"/>
                </a:solidFill>
              </a:rPr>
              <a:t>neighbouring</a:t>
            </a:r>
            <a:r>
              <a:rPr lang="en-US" sz="2400">
                <a:solidFill>
                  <a:schemeClr val="bg1"/>
                </a:solidFill>
              </a:rPr>
              <a:t> neurons</a:t>
            </a:r>
          </a:p>
        </p:txBody>
      </p:sp>
    </p:spTree>
    <p:extLst>
      <p:ext uri="{BB962C8B-B14F-4D97-AF65-F5344CB8AC3E}">
        <p14:creationId xmlns:p14="http://schemas.microsoft.com/office/powerpoint/2010/main" val="21919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– Myelin sheath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2446918" y="3870243"/>
            <a:ext cx="6961279" cy="830997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>
                <a:solidFill>
                  <a:schemeClr val="bg1"/>
                </a:solidFill>
              </a:rPr>
              <a:t>Myelin sheath – works like insulation to speed up the electrical impulse</a:t>
            </a:r>
          </a:p>
        </p:txBody>
      </p:sp>
    </p:spTree>
    <p:extLst>
      <p:ext uri="{BB962C8B-B14F-4D97-AF65-F5344CB8AC3E}">
        <p14:creationId xmlns:p14="http://schemas.microsoft.com/office/powerpoint/2010/main" val="18485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– Axon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2615360" y="3652197"/>
            <a:ext cx="6961279" cy="830997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>
                <a:solidFill>
                  <a:schemeClr val="bg1"/>
                </a:solidFill>
              </a:rPr>
              <a:t>Axon – transfers electrical impulses from the cell body to the synapse</a:t>
            </a:r>
          </a:p>
        </p:txBody>
      </p:sp>
    </p:spTree>
    <p:extLst>
      <p:ext uri="{BB962C8B-B14F-4D97-AF65-F5344CB8AC3E}">
        <p14:creationId xmlns:p14="http://schemas.microsoft.com/office/powerpoint/2010/main" val="30409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– Soma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7147753" y="3198168"/>
            <a:ext cx="2822417" cy="461665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>
                <a:solidFill>
                  <a:schemeClr val="bg1"/>
                </a:solidFill>
              </a:rPr>
              <a:t>Soma - cell body</a:t>
            </a:r>
          </a:p>
        </p:txBody>
      </p:sp>
    </p:spTree>
    <p:extLst>
      <p:ext uri="{BB962C8B-B14F-4D97-AF65-F5344CB8AC3E}">
        <p14:creationId xmlns:p14="http://schemas.microsoft.com/office/powerpoint/2010/main" val="4055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– Soma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6329607" y="4208820"/>
            <a:ext cx="4121825" cy="461665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>
                <a:solidFill>
                  <a:schemeClr val="bg1"/>
                </a:solidFill>
              </a:rPr>
              <a:t>Nucleus – contains cell DNA</a:t>
            </a:r>
          </a:p>
        </p:txBody>
      </p:sp>
    </p:spTree>
    <p:extLst>
      <p:ext uri="{BB962C8B-B14F-4D97-AF65-F5344CB8AC3E}">
        <p14:creationId xmlns:p14="http://schemas.microsoft.com/office/powerpoint/2010/main" val="41077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Neuron – Dendrite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7214-C068-3840-2EAB-8649FADD7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86511"/>
            <a:ext cx="9143999" cy="393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0CE3-F56E-79EB-DF0C-90A6A49F08FE}"/>
              </a:ext>
            </a:extLst>
          </p:cNvPr>
          <p:cNvSpPr txBox="1"/>
          <p:nvPr/>
        </p:nvSpPr>
        <p:spPr>
          <a:xfrm>
            <a:off x="5343017" y="3052032"/>
            <a:ext cx="5084352" cy="1200329"/>
          </a:xfrm>
          <a:prstGeom prst="rect">
            <a:avLst/>
          </a:prstGeom>
          <a:solidFill>
            <a:srgbClr val="E6EE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>
                <a:solidFill>
                  <a:schemeClr val="bg1"/>
                </a:solidFill>
              </a:rPr>
              <a:t>Dendrite – receives electrical impulses from </a:t>
            </a:r>
            <a:r>
              <a:rPr lang="en-US" sz="2400" err="1">
                <a:solidFill>
                  <a:schemeClr val="bg1"/>
                </a:solidFill>
              </a:rPr>
              <a:t>neighbouring</a:t>
            </a:r>
            <a:r>
              <a:rPr lang="en-US" sz="2400">
                <a:solidFill>
                  <a:schemeClr val="bg1"/>
                </a:solidFill>
              </a:rPr>
              <a:t> neurons</a:t>
            </a:r>
          </a:p>
        </p:txBody>
      </p:sp>
    </p:spTree>
    <p:extLst>
      <p:ext uri="{BB962C8B-B14F-4D97-AF65-F5344CB8AC3E}">
        <p14:creationId xmlns:p14="http://schemas.microsoft.com/office/powerpoint/2010/main" val="13604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15B0-4463-EABD-5E33-3F268010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bits of Biopsychology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5BD07-FD18-5893-3331-8535E09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Genes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Brain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Neurons, neurotransmitters, neurotransmission</a:t>
            </a:r>
          </a:p>
        </p:txBody>
      </p:sp>
    </p:spTree>
    <p:extLst>
      <p:ext uri="{BB962C8B-B14F-4D97-AF65-F5344CB8AC3E}">
        <p14:creationId xmlns:p14="http://schemas.microsoft.com/office/powerpoint/2010/main" val="42349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synaptic gap</a:t>
            </a:r>
          </a:p>
        </p:txBody>
      </p:sp>
      <p:pic>
        <p:nvPicPr>
          <p:cNvPr id="4" name="Google Shape;108;p22">
            <a:extLst>
              <a:ext uri="{FF2B5EF4-FFF2-40B4-BE49-F238E27FC236}">
                <a16:creationId xmlns:a16="http://schemas.microsoft.com/office/drawing/2014/main" id="{0E8765AB-CF51-2194-B610-E2B4609CD6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5" y="2380023"/>
            <a:ext cx="5398099" cy="289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9;p22">
            <a:extLst>
              <a:ext uri="{FF2B5EF4-FFF2-40B4-BE49-F238E27FC236}">
                <a16:creationId xmlns:a16="http://schemas.microsoft.com/office/drawing/2014/main" id="{9EE5192C-5261-9FB0-AD75-956B26143E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93904" y="2380026"/>
            <a:ext cx="5398096" cy="2894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0;p22">
            <a:extLst>
              <a:ext uri="{FF2B5EF4-FFF2-40B4-BE49-F238E27FC236}">
                <a16:creationId xmlns:a16="http://schemas.microsoft.com/office/drawing/2014/main" id="{889712E0-CBA1-6208-F3C6-771C848D49E3}"/>
              </a:ext>
            </a:extLst>
          </p:cNvPr>
          <p:cNvSpPr/>
          <p:nvPr/>
        </p:nvSpPr>
        <p:spPr>
          <a:xfrm>
            <a:off x="5229225" y="2898423"/>
            <a:ext cx="1564607" cy="10556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Synaptic Gap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3E8DB2-6948-241B-7976-08556328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Complete these 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50E6-1973-2BE6-C288-91DE5611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Synapse</a:t>
            </a:r>
          </a:p>
          <a:p>
            <a:r>
              <a:rPr lang="en-GB"/>
              <a:t>Synaptic gap</a:t>
            </a:r>
          </a:p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Dendrite</a:t>
            </a:r>
          </a:p>
          <a:p>
            <a:r>
              <a:rPr lang="en-GB"/>
              <a:t>Axon</a:t>
            </a:r>
          </a:p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Nodes of Ranvier</a:t>
            </a:r>
          </a:p>
          <a:p>
            <a:r>
              <a:rPr lang="en-GB">
                <a:solidFill>
                  <a:schemeClr val="bg1"/>
                </a:solidFill>
              </a:rPr>
              <a:t>Myelin sheath</a:t>
            </a:r>
          </a:p>
        </p:txBody>
      </p:sp>
    </p:spTree>
    <p:extLst>
      <p:ext uri="{BB962C8B-B14F-4D97-AF65-F5344CB8AC3E}">
        <p14:creationId xmlns:p14="http://schemas.microsoft.com/office/powerpoint/2010/main" val="34084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EA2B-FE33-8F0F-1CEE-657C58C8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Complete the labels on your whiteboards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A67C6-00A4-0752-2B47-DD0C1740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09" y="1548811"/>
            <a:ext cx="60645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5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EA2B-FE33-8F0F-1CEE-657C58C8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/>
              <a:t>Complete the labels on your whiteboards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2A384F-D20E-0171-8AB6-B6DB32C44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t="20667" r="26780" b="18749"/>
          <a:stretch/>
        </p:blipFill>
        <p:spPr>
          <a:xfrm>
            <a:off x="3076074" y="1540043"/>
            <a:ext cx="6039853" cy="4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B1EE-9971-8FB4-2115-4D278B27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Basics of neural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93C4-9F48-19C4-8F6C-0257506F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GB" dirty="0"/>
              <a:t>Two neurons do not make direct contact. Where they meet, there is a very small gap called a s___________. </a:t>
            </a:r>
          </a:p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signal needs to cross this gap to continue on its journey to, or from, the C ___ ___. </a:t>
            </a:r>
          </a:p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GB" dirty="0"/>
              <a:t>This is done by means of chemicals which d_________ across the gap between the two neurons.</a:t>
            </a:r>
          </a:p>
          <a:p>
            <a:pPr marL="0" indent="0">
              <a:spcAft>
                <a:spcPts val="1600"/>
              </a:spcAft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8463A-97B5-71A6-273A-54CE5A4E8DE2}"/>
              </a:ext>
            </a:extLst>
          </p:cNvPr>
          <p:cNvSpPr txBox="1"/>
          <p:nvPr/>
        </p:nvSpPr>
        <p:spPr>
          <a:xfrm>
            <a:off x="3595407" y="2454210"/>
            <a:ext cx="1525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FF0000"/>
                </a:solidFill>
              </a:rPr>
              <a:t>ynaptic</a:t>
            </a:r>
            <a:r>
              <a:rPr lang="en-GB" sz="2200" b="1" dirty="0">
                <a:solidFill>
                  <a:srgbClr val="FF0000"/>
                </a:solidFill>
              </a:rPr>
              <a:t>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E5284-C717-827D-4012-D29E61120E87}"/>
              </a:ext>
            </a:extLst>
          </p:cNvPr>
          <p:cNvSpPr txBox="1"/>
          <p:nvPr/>
        </p:nvSpPr>
        <p:spPr>
          <a:xfrm>
            <a:off x="1472540" y="3771982"/>
            <a:ext cx="9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N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CD01B-622E-9965-59DE-BF0196FEF9E2}"/>
              </a:ext>
            </a:extLst>
          </p:cNvPr>
          <p:cNvSpPr txBox="1"/>
          <p:nvPr/>
        </p:nvSpPr>
        <p:spPr>
          <a:xfrm>
            <a:off x="6924237" y="4454084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FF0000"/>
                </a:solidFill>
              </a:rPr>
              <a:t>iffuse</a:t>
            </a:r>
            <a:endParaRPr lang="en-GB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B1EE-9971-8FB4-2115-4D278B27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Steps in neural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9F9C-DFA3-0F54-4B00-B487448D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An </a:t>
            </a:r>
            <a:r>
              <a:rPr lang="en-GB" b="1" dirty="0">
                <a:solidFill>
                  <a:srgbClr val="FF0000"/>
                </a:solidFill>
              </a:rPr>
              <a:t>electrical</a:t>
            </a:r>
            <a:r>
              <a:rPr lang="en-GB" dirty="0"/>
              <a:t> impulse travels along an </a:t>
            </a:r>
            <a:r>
              <a:rPr lang="en-GB" b="1" dirty="0">
                <a:solidFill>
                  <a:srgbClr val="FF0000"/>
                </a:solidFill>
              </a:rPr>
              <a:t>axon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This triggers the nerve-ending of a neuron to release </a:t>
            </a:r>
            <a:r>
              <a:rPr lang="en-GB" b="1" dirty="0">
                <a:solidFill>
                  <a:srgbClr val="FF0000"/>
                </a:solidFill>
              </a:rPr>
              <a:t>chemical</a:t>
            </a:r>
            <a:r>
              <a:rPr lang="en-GB" dirty="0"/>
              <a:t> messengers called </a:t>
            </a:r>
            <a:r>
              <a:rPr lang="en-GB" b="1" dirty="0">
                <a:solidFill>
                  <a:srgbClr val="FF0000"/>
                </a:solidFill>
              </a:rPr>
              <a:t>neurotransmitters</a:t>
            </a:r>
            <a:r>
              <a:rPr lang="en-GB" dirty="0"/>
              <a:t>. These are held in synaptic vesicles.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These chemicals </a:t>
            </a:r>
            <a:r>
              <a:rPr lang="en-GB" b="1" dirty="0">
                <a:solidFill>
                  <a:srgbClr val="FF0000"/>
                </a:solidFill>
              </a:rPr>
              <a:t>diffuse</a:t>
            </a:r>
            <a:r>
              <a:rPr lang="en-GB" dirty="0"/>
              <a:t> across the </a:t>
            </a:r>
            <a:r>
              <a:rPr lang="en-GB" b="1" dirty="0">
                <a:solidFill>
                  <a:srgbClr val="FF0000"/>
                </a:solidFill>
              </a:rPr>
              <a:t>synapse</a:t>
            </a:r>
            <a:r>
              <a:rPr lang="en-GB" dirty="0"/>
              <a:t> (the gap) and bind with particular </a:t>
            </a:r>
            <a:r>
              <a:rPr lang="en-GB" b="1" dirty="0">
                <a:solidFill>
                  <a:srgbClr val="FF0000"/>
                </a:solidFill>
              </a:rPr>
              <a:t>receptor</a:t>
            </a:r>
            <a:r>
              <a:rPr lang="en-GB" dirty="0"/>
              <a:t> molecules on the </a:t>
            </a:r>
            <a:r>
              <a:rPr lang="en-GB" b="1" dirty="0">
                <a:solidFill>
                  <a:srgbClr val="FF0000"/>
                </a:solidFill>
              </a:rPr>
              <a:t>dendrite</a:t>
            </a:r>
            <a:r>
              <a:rPr lang="en-GB" dirty="0"/>
              <a:t> of the next neuron.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B1EE-9971-8FB4-2115-4D278B27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Steps in neural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4D51-93E6-223F-7626-8CF3A601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The receptor molecules on the second neuron bind only to </a:t>
            </a:r>
            <a:r>
              <a:rPr lang="en-GB" b="1" dirty="0">
                <a:solidFill>
                  <a:srgbClr val="FF0000"/>
                </a:solidFill>
              </a:rPr>
              <a:t>specific</a:t>
            </a:r>
            <a:r>
              <a:rPr lang="en-GB" dirty="0"/>
              <a:t> chemicals released from the first neuron. This stimulates the second neuron to send an electrical impulse.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/>
              <a:t>Any neurotransmitter not used by the receptors is absorbed by the sending neuron to be used again. This is called </a:t>
            </a:r>
            <a:r>
              <a:rPr lang="en-GB" b="1" dirty="0">
                <a:solidFill>
                  <a:srgbClr val="FF0000"/>
                </a:solidFill>
              </a:rPr>
              <a:t>reuptake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en-GB" dirty="0"/>
          </a:p>
          <a:p>
            <a:pPr marL="514350" indent="-514350">
              <a:buFont typeface="+mj-lt"/>
              <a:buAutoNum type="arabicPeriod" startAt="4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2-Minute Neuroscience: Synaptic Transmission">
            <a:hlinkClick r:id="" action="ppaction://media"/>
            <a:extLst>
              <a:ext uri="{FF2B5EF4-FFF2-40B4-BE49-F238E27FC236}">
                <a16:creationId xmlns:a16="http://schemas.microsoft.com/office/drawing/2014/main" id="{DB85C8B2-87D5-4AC9-7F3F-17E4733681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F82-E2D4-E0C1-5476-9759B31B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DFE6-49ED-425D-4D3B-548331E0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 unit of heredity</a:t>
            </a:r>
          </a:p>
          <a:p>
            <a:r>
              <a:rPr lang="en-GB" dirty="0"/>
              <a:t>You inherit genes from your biological parents</a:t>
            </a:r>
          </a:p>
          <a:p>
            <a:r>
              <a:rPr lang="en-GB" b="1" dirty="0">
                <a:solidFill>
                  <a:srgbClr val="0070C0"/>
                </a:solidFill>
              </a:rPr>
              <a:t>Humans have about 20-25 0000 genes</a:t>
            </a:r>
          </a:p>
          <a:p>
            <a:r>
              <a:rPr lang="en-GB" dirty="0"/>
              <a:t>COMT </a:t>
            </a:r>
            <a:r>
              <a:rPr lang="en-GB" dirty="0">
                <a:sym typeface="Wingdings" pitchFamily="2" charset="2"/>
              </a:rPr>
              <a:t> linked to schizophrenia, anxiety and OCD</a:t>
            </a:r>
          </a:p>
          <a:p>
            <a:r>
              <a:rPr lang="en-GB" b="1" dirty="0">
                <a:solidFill>
                  <a:srgbClr val="0070C0"/>
                </a:solidFill>
              </a:rPr>
              <a:t>MAOA (Warrior gene)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aggression, antisocial behaviour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7D03-6CBC-8075-57FB-823B2A87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8ADB-99B2-AB08-4FC3-9957620B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 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0DA1B-1513-1C42-C666-D84888CA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 unit of h…….</a:t>
            </a:r>
          </a:p>
          <a:p>
            <a:r>
              <a:rPr lang="en-GB" dirty="0"/>
              <a:t>You ……….. genes from ……</a:t>
            </a:r>
          </a:p>
          <a:p>
            <a:r>
              <a:rPr lang="en-GB" b="1" dirty="0">
                <a:solidFill>
                  <a:srgbClr val="0070C0"/>
                </a:solidFill>
              </a:rPr>
              <a:t>Humans have about ……. genes</a:t>
            </a:r>
          </a:p>
          <a:p>
            <a:r>
              <a:rPr lang="en-GB" dirty="0"/>
              <a:t>……….. </a:t>
            </a:r>
            <a:r>
              <a:rPr lang="en-GB" dirty="0">
                <a:sym typeface="Wingdings" pitchFamily="2" charset="2"/>
              </a:rPr>
              <a:t> linked to schizophrenia, anxiety and ……</a:t>
            </a:r>
          </a:p>
          <a:p>
            <a:r>
              <a:rPr lang="en-GB" b="1" dirty="0">
                <a:solidFill>
                  <a:srgbClr val="0070C0"/>
                </a:solidFill>
              </a:rPr>
              <a:t>MAOA (……… gene)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………….., antisocial behaviour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D2686FDB-D1CA-C129-27E6-EF86F5D4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 dirty="0"/>
              <a:t>The Brain – Main Lobes</a:t>
            </a:r>
          </a:p>
        </p:txBody>
      </p:sp>
      <p:pic>
        <p:nvPicPr>
          <p:cNvPr id="1026" name="Picture 2" descr="brain sections">
            <a:extLst>
              <a:ext uri="{FF2B5EF4-FFF2-40B4-BE49-F238E27FC236}">
                <a16:creationId xmlns:a16="http://schemas.microsoft.com/office/drawing/2014/main" id="{2E53ABFE-FA8D-A452-FA4A-42DC786A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1297"/>
            <a:ext cx="12192000" cy="5616703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542AD0-8ED3-4DCF-9B08-F209EFFD032F}"/>
              </a:ext>
            </a:extLst>
          </p:cNvPr>
          <p:cNvSpPr/>
          <p:nvPr/>
        </p:nvSpPr>
        <p:spPr>
          <a:xfrm>
            <a:off x="78059" y="1325564"/>
            <a:ext cx="3646448" cy="1573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865345-918F-DAD0-CD80-69B4D105089A}"/>
              </a:ext>
            </a:extLst>
          </p:cNvPr>
          <p:cNvSpPr/>
          <p:nvPr/>
        </p:nvSpPr>
        <p:spPr>
          <a:xfrm>
            <a:off x="0" y="3868739"/>
            <a:ext cx="3646448" cy="17479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4EF49E-C3B1-D692-E4FA-1E7649F98C38}"/>
              </a:ext>
            </a:extLst>
          </p:cNvPr>
          <p:cNvSpPr/>
          <p:nvPr/>
        </p:nvSpPr>
        <p:spPr>
          <a:xfrm>
            <a:off x="8545552" y="1325564"/>
            <a:ext cx="2989223" cy="1655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5878B8-2207-0D25-5D70-A8C370AB61DB}"/>
              </a:ext>
            </a:extLst>
          </p:cNvPr>
          <p:cNvSpPr/>
          <p:nvPr/>
        </p:nvSpPr>
        <p:spPr>
          <a:xfrm>
            <a:off x="3356055" y="5962650"/>
            <a:ext cx="2549446" cy="7920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C04C82-1815-DC74-0420-53AFA2EDF81D}"/>
              </a:ext>
            </a:extLst>
          </p:cNvPr>
          <p:cNvSpPr/>
          <p:nvPr/>
        </p:nvSpPr>
        <p:spPr>
          <a:xfrm>
            <a:off x="9642554" y="3480659"/>
            <a:ext cx="2549446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6A5090-200D-D18C-05D3-11F3AD92848A}"/>
              </a:ext>
            </a:extLst>
          </p:cNvPr>
          <p:cNvSpPr/>
          <p:nvPr/>
        </p:nvSpPr>
        <p:spPr>
          <a:xfrm>
            <a:off x="8985329" y="5429250"/>
            <a:ext cx="1930321" cy="10327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83AA-6F4D-432B-D3DC-D8547EC5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A9EDACDF-9684-8C9F-1E13-7A35A7E9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 dirty="0"/>
              <a:t>The Brain – Main Lobes</a:t>
            </a:r>
          </a:p>
        </p:txBody>
      </p:sp>
      <p:pic>
        <p:nvPicPr>
          <p:cNvPr id="1026" name="Picture 2" descr="brain sections">
            <a:extLst>
              <a:ext uri="{FF2B5EF4-FFF2-40B4-BE49-F238E27FC236}">
                <a16:creationId xmlns:a16="http://schemas.microsoft.com/office/drawing/2014/main" id="{F4AE094A-33DE-DC86-FD6B-FB3AF4EA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1297"/>
            <a:ext cx="12192000" cy="56167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445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D8C6-018E-70CC-E305-A2D2C32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Limbic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40046-C011-AA99-1AB2-A825DEA7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96" y="1325564"/>
            <a:ext cx="12221296" cy="49990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7C808B-8193-7483-071A-DB313DC9C1C4}"/>
              </a:ext>
            </a:extLst>
          </p:cNvPr>
          <p:cNvSpPr/>
          <p:nvPr/>
        </p:nvSpPr>
        <p:spPr>
          <a:xfrm>
            <a:off x="0" y="2555877"/>
            <a:ext cx="2826577" cy="1343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642D31-F22D-76D0-9787-D8F829EB50BD}"/>
              </a:ext>
            </a:extLst>
          </p:cNvPr>
          <p:cNvSpPr/>
          <p:nvPr/>
        </p:nvSpPr>
        <p:spPr>
          <a:xfrm>
            <a:off x="457200" y="4130405"/>
            <a:ext cx="2826577" cy="13435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BB0824-7089-3B44-E1B5-FD401A03C627}"/>
              </a:ext>
            </a:extLst>
          </p:cNvPr>
          <p:cNvSpPr/>
          <p:nvPr/>
        </p:nvSpPr>
        <p:spPr>
          <a:xfrm>
            <a:off x="3448050" y="5188220"/>
            <a:ext cx="2007427" cy="1123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0E44-D736-08A0-4CDD-B696E0D0C0C7}"/>
              </a:ext>
            </a:extLst>
          </p:cNvPr>
          <p:cNvSpPr/>
          <p:nvPr/>
        </p:nvSpPr>
        <p:spPr>
          <a:xfrm>
            <a:off x="8620125" y="2139157"/>
            <a:ext cx="3057525" cy="1123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E526FB-FE55-0853-9F23-0BA5A54B0053}"/>
              </a:ext>
            </a:extLst>
          </p:cNvPr>
          <p:cNvSpPr/>
          <p:nvPr/>
        </p:nvSpPr>
        <p:spPr>
          <a:xfrm>
            <a:off x="8677275" y="3524250"/>
            <a:ext cx="3057525" cy="1123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D4C5-44C5-0A80-FB6F-81C87257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EAC8-3A0C-12A3-EB68-5A52A14F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Limbic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B36EE-3653-3C22-2272-D6E9C520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96" y="1325564"/>
            <a:ext cx="12221296" cy="49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38B3-A12C-32E0-B667-193D919D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Neurons, Brain, Central Nervous System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DF9CD4-3CAD-74FA-7930-BFF0E9307A53}"/>
              </a:ext>
            </a:extLst>
          </p:cNvPr>
          <p:cNvGrpSpPr/>
          <p:nvPr/>
        </p:nvGrpSpPr>
        <p:grpSpPr>
          <a:xfrm>
            <a:off x="201881" y="1484416"/>
            <a:ext cx="3022035" cy="4571999"/>
            <a:chOff x="201881" y="1484416"/>
            <a:chExt cx="3022035" cy="4571999"/>
          </a:xfrm>
        </p:grpSpPr>
        <p:pic>
          <p:nvPicPr>
            <p:cNvPr id="7" name="Picture 6" descr="A white and orange neuron&#10;&#10;AI-generated content may be incorrect.">
              <a:extLst>
                <a:ext uri="{FF2B5EF4-FFF2-40B4-BE49-F238E27FC236}">
                  <a16:creationId xmlns:a16="http://schemas.microsoft.com/office/drawing/2014/main" id="{67BFF0F4-727A-3E94-3CAE-C57A0402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671121" y="1484416"/>
              <a:ext cx="2552795" cy="3618135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2858A40-8F41-711C-E437-A1BF736BC53F}"/>
                </a:ext>
              </a:extLst>
            </p:cNvPr>
            <p:cNvSpPr/>
            <p:nvPr/>
          </p:nvSpPr>
          <p:spPr>
            <a:xfrm>
              <a:off x="201881" y="5544272"/>
              <a:ext cx="2802576" cy="5121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Brain cell - Neuron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05EC73-D758-E040-163F-F69B8F2C1316}"/>
              </a:ext>
            </a:extLst>
          </p:cNvPr>
          <p:cNvGrpSpPr/>
          <p:nvPr/>
        </p:nvGrpSpPr>
        <p:grpSpPr>
          <a:xfrm>
            <a:off x="4735588" y="1649176"/>
            <a:ext cx="3707284" cy="4439027"/>
            <a:chOff x="4735588" y="1649176"/>
            <a:chExt cx="3707284" cy="4439027"/>
          </a:xfrm>
        </p:grpSpPr>
        <p:pic>
          <p:nvPicPr>
            <p:cNvPr id="10" name="Picture 9" descr="A diagram of the human brain&#10;&#10;AI-generated content may be incorrect.">
              <a:extLst>
                <a:ext uri="{FF2B5EF4-FFF2-40B4-BE49-F238E27FC236}">
                  <a16:creationId xmlns:a16="http://schemas.microsoft.com/office/drawing/2014/main" id="{77EFAFA1-883A-DBBF-3175-67E64F18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4735588" y="1649176"/>
              <a:ext cx="3707284" cy="2950998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2769CA9-7E3F-FBFA-D1DB-B7131392DF7D}"/>
                </a:ext>
              </a:extLst>
            </p:cNvPr>
            <p:cNvSpPr/>
            <p:nvPr/>
          </p:nvSpPr>
          <p:spPr>
            <a:xfrm>
              <a:off x="5141773" y="5576059"/>
              <a:ext cx="1662546" cy="51214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Brain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65C409-7404-2CCD-2D31-EC2BA86A7FD0}"/>
              </a:ext>
            </a:extLst>
          </p:cNvPr>
          <p:cNvGrpSpPr/>
          <p:nvPr/>
        </p:nvGrpSpPr>
        <p:grpSpPr>
          <a:xfrm>
            <a:off x="3503221" y="2268187"/>
            <a:ext cx="1306285" cy="1789453"/>
            <a:chOff x="3503221" y="2268187"/>
            <a:chExt cx="1306285" cy="178945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B989492-3F49-E5D9-4A2F-8003079181E2}"/>
                </a:ext>
              </a:extLst>
            </p:cNvPr>
            <p:cNvCxnSpPr/>
            <p:nvPr/>
          </p:nvCxnSpPr>
          <p:spPr>
            <a:xfrm>
              <a:off x="3503221" y="2268187"/>
              <a:ext cx="1306285" cy="950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C9C354-F146-55D4-009A-EBC11D0B3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3018" y="3124675"/>
              <a:ext cx="942109" cy="3043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1C8E4B-9BD4-29DF-C729-FCF5A88C5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221" y="3618253"/>
              <a:ext cx="1292265" cy="4393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7977411-D8B5-1955-3932-6B02E21E51A2}"/>
                </a:ext>
              </a:extLst>
            </p:cNvPr>
            <p:cNvCxnSpPr>
              <a:cxnSpLocks/>
            </p:cNvCxnSpPr>
            <p:nvPr/>
          </p:nvCxnSpPr>
          <p:spPr>
            <a:xfrm>
              <a:off x="3637190" y="2700132"/>
              <a:ext cx="93085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6CA787-BB40-A628-302C-BE5DB417109F}"/>
              </a:ext>
            </a:extLst>
          </p:cNvPr>
          <p:cNvGrpSpPr/>
          <p:nvPr/>
        </p:nvGrpSpPr>
        <p:grpSpPr>
          <a:xfrm>
            <a:off x="8787506" y="1451758"/>
            <a:ext cx="3267942" cy="4681846"/>
            <a:chOff x="8787506" y="1451758"/>
            <a:chExt cx="3267942" cy="4681846"/>
          </a:xfrm>
        </p:grpSpPr>
        <p:pic>
          <p:nvPicPr>
            <p:cNvPr id="1026" name="Picture 2" descr="Nervous System: What It Is, Parts, Function &amp; Disorders">
              <a:extLst>
                <a:ext uri="{FF2B5EF4-FFF2-40B4-BE49-F238E27FC236}">
                  <a16:creationId xmlns:a16="http://schemas.microsoft.com/office/drawing/2014/main" id="{31ECED60-D776-7CB9-527D-00BE07BFD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506" y="1451758"/>
              <a:ext cx="3267942" cy="395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1FC9CAC-270C-0BEF-EF42-2481C9490D26}"/>
                </a:ext>
              </a:extLst>
            </p:cNvPr>
            <p:cNvSpPr/>
            <p:nvPr/>
          </p:nvSpPr>
          <p:spPr>
            <a:xfrm>
              <a:off x="9590204" y="5532436"/>
              <a:ext cx="1662546" cy="60116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CNS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llingford Trust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D1E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" id="{1F5A48F2-067F-E64B-81E9-545D9188E1FD}" vid="{5FE0E4AB-C73B-C841-8BA7-B3CAFFD3DC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7" ma:contentTypeDescription="Create a new document." ma:contentTypeScope="" ma:versionID="7f84b52c365f969b9900d191970dd785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274510aaa2cbc702d7d92c40fcba3b82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B915B7-7113-480F-8E5E-ABD570CB814B}">
  <ds:schemaRefs>
    <ds:schemaRef ds:uri="ad89ce95-d1b6-4d5e-b677-7cca411aa0d9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06e4013-1c0c-4111-9426-d4a345a2e8ca"/>
  </ds:schemaRefs>
</ds:datastoreItem>
</file>

<file path=customXml/itemProps2.xml><?xml version="1.0" encoding="utf-8"?>
<ds:datastoreItem xmlns:ds="http://schemas.openxmlformats.org/officeDocument/2006/customXml" ds:itemID="{BBD46DBF-9B39-493F-876E-89ACC807F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9ce95-d1b6-4d5e-b677-7cca411aa0d9"/>
    <ds:schemaRef ds:uri="506e4013-1c0c-4111-9426-d4a345a2e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Wallingford Trust Theme</Template>
  <TotalTime>66</TotalTime>
  <Words>627</Words>
  <Application>Microsoft Office PowerPoint</Application>
  <PresentationFormat>Widescreen</PresentationFormat>
  <Paragraphs>90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Wallingford Trust Theme</vt:lpstr>
      <vt:lpstr>Three bits of biopsychology</vt:lpstr>
      <vt:lpstr>Three bits of Biopsychology</vt:lpstr>
      <vt:lpstr>Genes</vt:lpstr>
      <vt:lpstr>Genes - review</vt:lpstr>
      <vt:lpstr>The Brain – Main Lobes</vt:lpstr>
      <vt:lpstr>The Brain – Main Lobes</vt:lpstr>
      <vt:lpstr>The Limbic System</vt:lpstr>
      <vt:lpstr>The Limbic System</vt:lpstr>
      <vt:lpstr>Neurons, Brain, Central Nervous System</vt:lpstr>
      <vt:lpstr>Brain questions</vt:lpstr>
      <vt:lpstr>The CNS and Synaptic Transmission</vt:lpstr>
      <vt:lpstr>The CNS and Synaptic Transmission</vt:lpstr>
      <vt:lpstr>PowerPoint Presentation</vt:lpstr>
      <vt:lpstr>The Neuron - synapse</vt:lpstr>
      <vt:lpstr>The Neuron – Myelin sheath</vt:lpstr>
      <vt:lpstr>The Neuron – Axon</vt:lpstr>
      <vt:lpstr>The Neuron – Soma</vt:lpstr>
      <vt:lpstr>The Neuron – Soma</vt:lpstr>
      <vt:lpstr>The Neuron – Dendrite</vt:lpstr>
      <vt:lpstr>The synaptic gap</vt:lpstr>
      <vt:lpstr>Complete these definitions</vt:lpstr>
      <vt:lpstr>Complete the labels on your whiteboards</vt:lpstr>
      <vt:lpstr>Complete the labels on your whiteboards</vt:lpstr>
      <vt:lpstr>Basics of neural communication</vt:lpstr>
      <vt:lpstr>Steps in neural transmission</vt:lpstr>
      <vt:lpstr>Steps in neural transmission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bits of biopsychology</dc:title>
  <dc:creator>Vernon LEIGH</dc:creator>
  <cp:lastModifiedBy>Vernon LEIGH</cp:lastModifiedBy>
  <cp:revision>3</cp:revision>
  <dcterms:created xsi:type="dcterms:W3CDTF">2025-05-13T13:32:32Z</dcterms:created>
  <dcterms:modified xsi:type="dcterms:W3CDTF">2025-05-15T08:40:11Z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