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77" d="100"/>
          <a:sy n="77" d="100"/>
        </p:scale>
        <p:origin x="1536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372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637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71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79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3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18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92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52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13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02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D6DD-6948-4128-8696-7D1E2817F7AA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29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AD6DD-6948-4128-8696-7D1E2817F7AA}" type="datetimeFigureOut">
              <a:rPr lang="en-GB" smtClean="0"/>
              <a:t>11/06/2025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18E7A-2023-40B9-8E6F-2BF854063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82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arrent@wallingfordschool.com" TargetMode="External"/><Relationship Id="rId2" Type="http://schemas.openxmlformats.org/officeDocument/2006/relationships/hyperlink" Target="https://www.bbc.co.uk/news/science_and_environ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078263"/>
              </p:ext>
            </p:extLst>
          </p:nvPr>
        </p:nvGraphicFramePr>
        <p:xfrm>
          <a:off x="138100" y="1259632"/>
          <a:ext cx="6531260" cy="7343521"/>
        </p:xfrm>
        <a:graphic>
          <a:graphicData uri="http://schemas.openxmlformats.org/drawingml/2006/table">
            <a:tbl>
              <a:tblPr firstRow="1" firstCol="1" bandRow="1"/>
              <a:tblGrid>
                <a:gridCol w="6531260">
                  <a:extLst>
                    <a:ext uri="{9D8B030D-6E8A-4147-A177-3AD203B41FA5}">
                      <a16:colId xmlns:a16="http://schemas.microsoft.com/office/drawing/2014/main" val="36829873"/>
                    </a:ext>
                  </a:extLst>
                </a:gridCol>
              </a:tblGrid>
              <a:tr h="169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Level Biology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236813"/>
                  </a:ext>
                </a:extLst>
              </a:tr>
              <a:tr h="169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</a:t>
                      </a: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858718"/>
                  </a:ext>
                </a:extLst>
              </a:tr>
              <a:tr h="339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Books you will be provided with: </a:t>
                      </a:r>
                      <a:endParaRPr lang="en-GB" sz="13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Biology 2</a:t>
                      </a:r>
                      <a:r>
                        <a:rPr lang="en-GB" sz="1300" b="0" baseline="30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GB" sz="13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Edition by Glenn and Susan </a:t>
                      </a:r>
                      <a:r>
                        <a:rPr lang="en-GB" sz="13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Toole</a:t>
                      </a:r>
                      <a:endParaRPr lang="en-GB" sz="13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4589202"/>
                  </a:ext>
                </a:extLst>
              </a:tr>
              <a:tr h="5088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Resources you may choose to buy/look at (although these are entirely optional):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None, really.  It’s worth keeping an eye on the news for advances in medicine and biological research. There are other good revision guides available – CGP do one but there are others too. </a:t>
                      </a: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550912"/>
                  </a:ext>
                </a:extLst>
              </a:tr>
              <a:tr h="1440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 to be completed </a:t>
                      </a:r>
                      <a:r>
                        <a:rPr lang="en-GB" sz="13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GB" sz="13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GB" sz="1300" b="1" baseline="30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13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</a:t>
                      </a:r>
                      <a:r>
                        <a:rPr lang="en-GB" sz="13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2025: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Complete </a:t>
                      </a: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introduction to AS Biology booklet including the graph.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Read </a:t>
                      </a: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article in the news about advances in biology: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3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https://www.bbc.co.uk/news/science_and_environment</a:t>
                      </a: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 a good place to start. 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758497"/>
                  </a:ext>
                </a:extLst>
              </a:tr>
              <a:tr h="22322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 to be completed by 4</a:t>
                      </a:r>
                      <a:r>
                        <a:rPr lang="en-GB" sz="1300" b="1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September </a:t>
                      </a:r>
                      <a:r>
                        <a:rPr lang="en-GB" sz="13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2025: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Complete the A3 organelles table if you haven’t done so already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the information on the table to produce a revision card for each organelle. On each card you should include the 2D diagram, a description of the structure and the function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b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Complete the organelle questions sheet. Try to answer all questions. You might need to look some of them up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b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Produce a table summarising for each of the microscopes that you looked at during taster 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day</a:t>
                      </a:r>
                      <a:r>
                        <a:rPr lang="en-GB" sz="13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advantages</a:t>
                      </a:r>
                      <a:r>
                        <a:rPr lang="en-GB" sz="13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disadvantages.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0612560"/>
                  </a:ext>
                </a:extLst>
              </a:tr>
              <a:tr h="8480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to bring with you to the first lesson in September: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lever arch folder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summer work.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353333"/>
                  </a:ext>
                </a:extLst>
              </a:tr>
              <a:tr h="339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questions</a:t>
                      </a: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  Please email </a:t>
                      </a:r>
                      <a:r>
                        <a:rPr lang="en-GB" sz="1300" u="sng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whitek@wallingfordschool.com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before 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18th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022520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38100" y="-108520"/>
            <a:ext cx="6531260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0374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85084" y="1223630"/>
            <a:ext cx="17821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52738" y="6550536"/>
            <a:ext cx="4782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52738" y="3437874"/>
            <a:ext cx="4782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38492" y="4498394"/>
            <a:ext cx="4782875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53"/>
          <a:stretch/>
        </p:blipFill>
        <p:spPr bwMode="auto">
          <a:xfrm>
            <a:off x="467641" y="497417"/>
            <a:ext cx="3596596" cy="2523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0" t="73526" r="240" b="13155"/>
          <a:stretch/>
        </p:blipFill>
        <p:spPr bwMode="auto">
          <a:xfrm>
            <a:off x="1874459" y="4124910"/>
            <a:ext cx="4679089" cy="618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6" t="87735" r="976" b="-1514"/>
          <a:stretch/>
        </p:blipFill>
        <p:spPr bwMode="auto">
          <a:xfrm>
            <a:off x="1052738" y="5989222"/>
            <a:ext cx="5349206" cy="730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Content Placeholder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810" y="4156444"/>
            <a:ext cx="461577" cy="46157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711452" y="179512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sz="160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September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714501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63627"/>
          <a:stretch/>
        </p:blipFill>
        <p:spPr>
          <a:xfrm>
            <a:off x="583837" y="1061640"/>
            <a:ext cx="5305782" cy="6040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85" t="33460" r="-385" b="30167"/>
          <a:stretch/>
        </p:blipFill>
        <p:spPr>
          <a:xfrm>
            <a:off x="1076419" y="2830512"/>
            <a:ext cx="4679156" cy="5326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920" t="64561" r="-920" b="-934"/>
          <a:stretch/>
        </p:blipFill>
        <p:spPr>
          <a:xfrm>
            <a:off x="976476" y="5252239"/>
            <a:ext cx="4679156" cy="5326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7669" y="5750161"/>
            <a:ext cx="4782875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10708" y="3290163"/>
            <a:ext cx="4782875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6744" y="1763690"/>
            <a:ext cx="4782875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88" y="2802193"/>
            <a:ext cx="461577" cy="461577"/>
          </a:xfrm>
        </p:spPr>
      </p:pic>
      <p:sp>
        <p:nvSpPr>
          <p:cNvPr id="10" name="Rectangle 9"/>
          <p:cNvSpPr/>
          <p:nvPr/>
        </p:nvSpPr>
        <p:spPr>
          <a:xfrm>
            <a:off x="4711452" y="179512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sz="160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September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00155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840" y="1547664"/>
            <a:ext cx="6421815" cy="1080119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latin typeface="Maiandra GD" pitchFamily="34" charset="0"/>
              </a:rPr>
              <a:t>Introduction to AS Biology</a:t>
            </a:r>
            <a:endParaRPr lang="en-GB" sz="4000" b="1" dirty="0">
              <a:latin typeface="Maiandra G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940" y="5868144"/>
            <a:ext cx="6552728" cy="194421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1800" dirty="0" smtClean="0">
                <a:solidFill>
                  <a:schemeClr val="tx1"/>
                </a:solidFill>
                <a:latin typeface="Maiandra GD" pitchFamily="34" charset="0"/>
              </a:rPr>
              <a:t>Aims of this booklet: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1800" dirty="0" smtClean="0">
                <a:solidFill>
                  <a:schemeClr val="tx1"/>
                </a:solidFill>
                <a:latin typeface="Maiandra GD" pitchFamily="34" charset="0"/>
              </a:rPr>
              <a:t>To introduce some of the key skills that you will need to succeed in AS Biology.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1800" dirty="0" smtClean="0">
                <a:solidFill>
                  <a:schemeClr val="tx1"/>
                </a:solidFill>
                <a:latin typeface="Maiandra GD" pitchFamily="34" charset="0"/>
              </a:rPr>
              <a:t>To recall some key information from GCSE Biology.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1800" dirty="0" smtClean="0">
                <a:solidFill>
                  <a:schemeClr val="tx1"/>
                </a:solidFill>
                <a:latin typeface="Maiandra GD" pitchFamily="34" charset="0"/>
              </a:rPr>
              <a:t>To help you to start to think about the </a:t>
            </a:r>
            <a:r>
              <a:rPr lang="en-GB" sz="1800" b="1" dirty="0" smtClean="0">
                <a:solidFill>
                  <a:schemeClr val="tx1"/>
                </a:solidFill>
                <a:latin typeface="Maiandra GD" pitchFamily="34" charset="0"/>
              </a:rPr>
              <a:t>command words </a:t>
            </a:r>
            <a:r>
              <a:rPr lang="en-GB" sz="1800" dirty="0" smtClean="0">
                <a:solidFill>
                  <a:schemeClr val="tx1"/>
                </a:solidFill>
                <a:latin typeface="Maiandra GD" pitchFamily="34" charset="0"/>
              </a:rPr>
              <a:t>used in different questions. </a:t>
            </a:r>
            <a:endParaRPr lang="en-GB" sz="1800" dirty="0">
              <a:solidFill>
                <a:schemeClr val="tx1"/>
              </a:solidFill>
              <a:latin typeface="Maiandra GD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179512"/>
            <a:ext cx="6531260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0940" y="8028384"/>
            <a:ext cx="658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Maiandra GD" pitchFamily="34" charset="0"/>
              </a:rPr>
              <a:t>This booklet </a:t>
            </a:r>
            <a:r>
              <a:rPr lang="en-GB" b="1" dirty="0" smtClean="0">
                <a:latin typeface="Maiandra GD" pitchFamily="34" charset="0"/>
              </a:rPr>
              <a:t>must</a:t>
            </a:r>
            <a:r>
              <a:rPr lang="en-GB" dirty="0" smtClean="0">
                <a:latin typeface="Maiandra GD" pitchFamily="34" charset="0"/>
              </a:rPr>
              <a:t> be handed in during your first year 12 Biology lesson. No excuses. Don’t come to the lesson without it. 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957" y="2771800"/>
            <a:ext cx="5969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Maiandra GD" pitchFamily="34" charset="0"/>
              </a:rPr>
              <a:t>Name _______________  Form _____</a:t>
            </a:r>
            <a:endParaRPr lang="en-GB" sz="2800" dirty="0">
              <a:latin typeface="Maiandra G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90442" y="4567644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en-GB" sz="160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408006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8824"/>
            <a:ext cx="6531260" cy="103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635" y="971600"/>
            <a:ext cx="37866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Maiandra GD" pitchFamily="34" charset="0"/>
              </a:rPr>
              <a:t>Section 1: Converting between units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635" y="1475656"/>
            <a:ext cx="6626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 AS Biology you will need to be able to convert measurements into different units. Biologists don’t measure in millimetres and not centimetres.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484784" y="2015708"/>
            <a:ext cx="3453189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Maiandra GD" pitchFamily="34" charset="0"/>
              </a:rPr>
              <a:t>1mm = 1000µm = 1000,000nm</a:t>
            </a:r>
          </a:p>
          <a:p>
            <a:r>
              <a:rPr lang="en-GB" dirty="0">
                <a:latin typeface="Maiandra GD" pitchFamily="34" charset="0"/>
              </a:rPr>
              <a:t>n</a:t>
            </a:r>
            <a:r>
              <a:rPr lang="en-GB" dirty="0" smtClean="0">
                <a:latin typeface="Maiandra GD" pitchFamily="34" charset="0"/>
              </a:rPr>
              <a:t>m = nanometres</a:t>
            </a:r>
          </a:p>
          <a:p>
            <a:r>
              <a:rPr lang="en-GB" dirty="0" smtClean="0">
                <a:latin typeface="Maiandra GD" pitchFamily="34" charset="0"/>
              </a:rPr>
              <a:t>µm = micrometres 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647" y="3059832"/>
            <a:ext cx="634980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Maiandra GD" pitchFamily="34" charset="0"/>
              </a:rPr>
              <a:t>1. Convert the following measurements into µm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5mm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71mm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150nm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1250nm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0.3mm</a:t>
            </a:r>
          </a:p>
          <a:p>
            <a:pPr marL="342900" indent="-342900">
              <a:buAutoNum type="alphaLcParenR"/>
            </a:pPr>
            <a:endParaRPr lang="en-GB" sz="1400" dirty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2. Convert the following measurements into mm</a:t>
            </a:r>
          </a:p>
          <a:p>
            <a:r>
              <a:rPr lang="en-GB" sz="1400" dirty="0" smtClean="0">
                <a:latin typeface="Maiandra GD" pitchFamily="34" charset="0"/>
              </a:rPr>
              <a:t>a) 12µm</a:t>
            </a:r>
          </a:p>
          <a:p>
            <a:r>
              <a:rPr lang="en-GB" sz="1400" dirty="0" smtClean="0">
                <a:latin typeface="Maiandra GD" pitchFamily="34" charset="0"/>
              </a:rPr>
              <a:t>b) 150µm</a:t>
            </a:r>
          </a:p>
          <a:p>
            <a:r>
              <a:rPr lang="en-GB" sz="1400" dirty="0" smtClean="0">
                <a:latin typeface="Maiandra GD" pitchFamily="34" charset="0"/>
              </a:rPr>
              <a:t>c) 0.3µm</a:t>
            </a:r>
          </a:p>
          <a:p>
            <a:r>
              <a:rPr lang="en-GB" sz="1400" dirty="0" smtClean="0">
                <a:latin typeface="Maiandra GD" pitchFamily="34" charset="0"/>
              </a:rPr>
              <a:t>d) 112nm</a:t>
            </a:r>
          </a:p>
          <a:p>
            <a:r>
              <a:rPr lang="en-GB" sz="1400" dirty="0" smtClean="0">
                <a:latin typeface="Maiandra GD" pitchFamily="34" charset="0"/>
              </a:rPr>
              <a:t>e) 5nm</a:t>
            </a:r>
          </a:p>
          <a:p>
            <a:endParaRPr lang="en-GB" sz="1400" dirty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3. Convert the following measurements into nm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15mm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0.1mm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0.02mm</a:t>
            </a:r>
          </a:p>
          <a:p>
            <a:pPr marL="342900" indent="-342900">
              <a:buFontTx/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130µm</a:t>
            </a:r>
            <a:endParaRPr lang="en-GB" sz="1400" dirty="0">
              <a:latin typeface="Maiandra GD" pitchFamily="34" charset="0"/>
            </a:endParaRPr>
          </a:p>
          <a:p>
            <a:pPr marL="342900" indent="-342900">
              <a:buFontTx/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2500µm</a:t>
            </a:r>
          </a:p>
          <a:p>
            <a:pPr marL="342900" indent="-342900">
              <a:buFontTx/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0.6µm</a:t>
            </a:r>
          </a:p>
          <a:p>
            <a:endParaRPr lang="en-GB" sz="1400" dirty="0" smtClean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4. Put the following into size order, from smallest to largest.</a:t>
            </a:r>
          </a:p>
          <a:p>
            <a:endParaRPr lang="en-GB" sz="1400" dirty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0.1mm	15mm	1200µm	30µm</a:t>
            </a:r>
            <a:r>
              <a:rPr lang="en-GB" sz="1400" dirty="0">
                <a:latin typeface="Maiandra GD" pitchFamily="34" charset="0"/>
              </a:rPr>
              <a:t>	</a:t>
            </a:r>
            <a:r>
              <a:rPr lang="en-GB" sz="1400" dirty="0" smtClean="0">
                <a:latin typeface="Maiandra GD" pitchFamily="34" charset="0"/>
              </a:rPr>
              <a:t>150nm	7nm	1200nm</a:t>
            </a:r>
          </a:p>
        </p:txBody>
      </p:sp>
      <p:sp>
        <p:nvSpPr>
          <p:cNvPr id="2" name="Rectangle 1"/>
          <p:cNvSpPr/>
          <p:nvPr/>
        </p:nvSpPr>
        <p:spPr>
          <a:xfrm>
            <a:off x="4594820" y="830484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en-GB" sz="160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09935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8824"/>
            <a:ext cx="6531260" cy="103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635" y="971600"/>
            <a:ext cx="361349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Maiandra GD" pitchFamily="34" charset="0"/>
              </a:rPr>
              <a:t>Section 2: rearranging equations 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4704" y="1469688"/>
            <a:ext cx="548900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Maiandra GD" pitchFamily="34" charset="0"/>
              </a:rPr>
              <a:t>i</a:t>
            </a:r>
            <a:r>
              <a:rPr lang="en-GB" sz="2400" dirty="0" smtClean="0">
                <a:latin typeface="Maiandra GD" pitchFamily="34" charset="0"/>
              </a:rPr>
              <a:t>mage size = actual size x magnification</a:t>
            </a:r>
            <a:endParaRPr lang="en-GB" sz="2400" dirty="0">
              <a:latin typeface="Maiandra G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635" y="2195736"/>
            <a:ext cx="649582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Rearrange the equation to show how you would calculate:</a:t>
            </a:r>
          </a:p>
          <a:p>
            <a:endParaRPr lang="en-GB" sz="1400" dirty="0" smtClean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a) magnification = </a:t>
            </a:r>
          </a:p>
          <a:p>
            <a:endParaRPr lang="en-GB" sz="1400" dirty="0" smtClean="0">
              <a:latin typeface="Maiandra GD" pitchFamily="34" charset="0"/>
            </a:endParaRPr>
          </a:p>
          <a:p>
            <a:endParaRPr lang="en-GB" sz="1400" dirty="0" smtClean="0">
              <a:latin typeface="Maiandra GD" pitchFamily="34" charset="0"/>
            </a:endParaRPr>
          </a:p>
          <a:p>
            <a:endParaRPr lang="en-GB" sz="1400" dirty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b) </a:t>
            </a:r>
            <a:r>
              <a:rPr lang="en-GB" sz="1400" dirty="0">
                <a:latin typeface="Maiandra GD" pitchFamily="34" charset="0"/>
              </a:rPr>
              <a:t>a</a:t>
            </a:r>
            <a:r>
              <a:rPr lang="en-GB" sz="1400" dirty="0" smtClean="0">
                <a:latin typeface="Maiandra GD" pitchFamily="34" charset="0"/>
              </a:rPr>
              <a:t>ctual size = </a:t>
            </a:r>
          </a:p>
          <a:p>
            <a:endParaRPr lang="en-GB" sz="1400" dirty="0" smtClean="0">
              <a:latin typeface="Maiandra GD" pitchFamily="34" charset="0"/>
            </a:endParaRPr>
          </a:p>
          <a:p>
            <a:endParaRPr lang="en-GB" sz="1400" dirty="0" smtClean="0">
              <a:latin typeface="Maiandra GD" pitchFamily="34" charset="0"/>
            </a:endParaRPr>
          </a:p>
          <a:p>
            <a:endParaRPr lang="en-GB" sz="1400" dirty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2. Complete the following calculations:</a:t>
            </a:r>
          </a:p>
          <a:p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An image of a water flea was 15mm long. The image had been magnified 3.8 X from the actual size of the flea. How big is the real flea?</a:t>
            </a:r>
          </a:p>
          <a:p>
            <a:pPr marL="342900" indent="-342900">
              <a:buAutoNum type="alphaLcParenR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The actual size of a bacterium is 40µm. A picture of a the bacterium includes an image that has been magnified 2500X. How big is the picture of the bacterium?</a:t>
            </a:r>
          </a:p>
          <a:p>
            <a:pPr marL="342900" indent="-342900">
              <a:buAutoNum type="alphaLcParenR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r>
              <a:rPr lang="en-GB" sz="1400" dirty="0" smtClean="0">
                <a:latin typeface="Maiandra GD" pitchFamily="34" charset="0"/>
              </a:rPr>
              <a:t>An image of a buttercup is 55mm wide. The actual flower is 23mm wide. By how much has the flower been magnified to make the image? </a:t>
            </a: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lphaLcParenR"/>
            </a:pPr>
            <a:endParaRPr lang="en-GB" dirty="0">
              <a:latin typeface="Maiandra G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94820" y="830484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en-GB" sz="160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26883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8824"/>
            <a:ext cx="6531260" cy="103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635" y="971600"/>
            <a:ext cx="511319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Maiandra GD" pitchFamily="34" charset="0"/>
              </a:rPr>
              <a:t>Section 3: Practising the use of command words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5" y="1547664"/>
            <a:ext cx="64958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Describe </a:t>
            </a:r>
            <a:r>
              <a:rPr lang="en-GB" sz="1400" dirty="0" smtClean="0">
                <a:latin typeface="Maiandra GD" pitchFamily="34" charset="0"/>
              </a:rPr>
              <a:t>the structure of a red blood cell.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Explain </a:t>
            </a:r>
            <a:r>
              <a:rPr lang="en-GB" sz="1400" dirty="0" smtClean="0">
                <a:latin typeface="Maiandra GD" pitchFamily="34" charset="0"/>
              </a:rPr>
              <a:t>why a plant grows towards the light. </a:t>
            </a: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State </a:t>
            </a:r>
            <a:r>
              <a:rPr lang="en-GB" sz="1400" dirty="0" smtClean="0">
                <a:latin typeface="Maiandra GD" pitchFamily="34" charset="0"/>
              </a:rPr>
              <a:t>the job of the heart.</a:t>
            </a: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Justify</a:t>
            </a:r>
            <a:r>
              <a:rPr lang="en-GB" sz="1400" dirty="0" smtClean="0">
                <a:latin typeface="Maiandra GD" pitchFamily="34" charset="0"/>
              </a:rPr>
              <a:t> the use of animals in the testing of new medicines.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Evaluate </a:t>
            </a:r>
            <a:r>
              <a:rPr lang="en-GB" sz="1400" dirty="0" smtClean="0">
                <a:latin typeface="Maiandra GD" pitchFamily="34" charset="0"/>
              </a:rPr>
              <a:t>both sides of the argument for the use of stem cells in medicine. </a:t>
            </a:r>
            <a:endParaRPr lang="en-GB" sz="1400" b="1" dirty="0">
              <a:latin typeface="Maiandra G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81128" y="1382172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en-GB" sz="160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27828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8824"/>
            <a:ext cx="6531260" cy="103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635" y="971600"/>
            <a:ext cx="498014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Maiandra GD" pitchFamily="34" charset="0"/>
              </a:rPr>
              <a:t>Section 3: Practising the use of command words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195" y="3851920"/>
            <a:ext cx="64958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Describe </a:t>
            </a:r>
            <a:r>
              <a:rPr lang="en-GB" sz="1400" dirty="0" smtClean="0">
                <a:latin typeface="Maiandra GD" pitchFamily="34" charset="0"/>
              </a:rPr>
              <a:t>the shape of the graph.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Explain </a:t>
            </a:r>
            <a:r>
              <a:rPr lang="en-GB" sz="1400" dirty="0" smtClean="0">
                <a:latin typeface="Maiandra GD" pitchFamily="34" charset="0"/>
              </a:rPr>
              <a:t>the shape of the graph. </a:t>
            </a: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State </a:t>
            </a:r>
            <a:r>
              <a:rPr lang="en-GB" sz="1400" dirty="0" smtClean="0">
                <a:latin typeface="Maiandra GD" pitchFamily="34" charset="0"/>
              </a:rPr>
              <a:t>what enzymes are made of.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b="1" dirty="0" smtClean="0">
                <a:latin typeface="Maiandra GD" pitchFamily="34" charset="0"/>
              </a:rPr>
              <a:t>Explain </a:t>
            </a:r>
            <a:r>
              <a:rPr lang="en-GB" sz="1400" dirty="0" smtClean="0">
                <a:latin typeface="Maiandra GD" pitchFamily="34" charset="0"/>
              </a:rPr>
              <a:t>why the body needs a different enzyme to digest a meal of chicken and potatoes. </a:t>
            </a: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b="1" dirty="0" smtClean="0">
              <a:latin typeface="Maiandra GD" pitchFamily="34" charset="0"/>
            </a:endParaRPr>
          </a:p>
        </p:txBody>
      </p:sp>
      <p:pic>
        <p:nvPicPr>
          <p:cNvPr id="1026" name="Picture 2" descr="http://www.bbc.co.uk/schools/gcsebitesize/science/images/gcsechem_18part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4" y="1445855"/>
            <a:ext cx="3267024" cy="229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581128" y="1421609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en-GB" sz="160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98723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8824"/>
            <a:ext cx="6531260" cy="103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635" y="971600"/>
            <a:ext cx="398538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Maiandra GD" pitchFamily="34" charset="0"/>
              </a:rPr>
              <a:t>Section 4: looking at practical Biology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195" y="1475656"/>
            <a:ext cx="64958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Maiandra GD" pitchFamily="34" charset="0"/>
              </a:rPr>
              <a:t>Ms </a:t>
            </a:r>
            <a:r>
              <a:rPr lang="en-GB" sz="1400" dirty="0" smtClean="0">
                <a:latin typeface="Maiandra GD" pitchFamily="34" charset="0"/>
              </a:rPr>
              <a:t>White spent her summer investigating the effect of temperature on enzyme activity. She collected the volume of oxygen made during an enzyme-controlled reaction. The greater the volume of oxygen, the more the enzyme was functioning. </a:t>
            </a:r>
          </a:p>
          <a:p>
            <a:endParaRPr lang="en-GB" sz="1400" dirty="0" smtClean="0">
              <a:latin typeface="Maiandra GD" pitchFamily="34" charset="0"/>
            </a:endParaRPr>
          </a:p>
          <a:p>
            <a:r>
              <a:rPr lang="en-GB" sz="1400" dirty="0" smtClean="0">
                <a:latin typeface="Maiandra GD" pitchFamily="34" charset="0"/>
              </a:rPr>
              <a:t>She collected the following data:</a:t>
            </a:r>
            <a:endParaRPr lang="en-GB" sz="1400" dirty="0">
              <a:latin typeface="Maiandra GD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872619"/>
              </p:ext>
            </p:extLst>
          </p:nvPr>
        </p:nvGraphicFramePr>
        <p:xfrm>
          <a:off x="114640" y="3059832"/>
          <a:ext cx="6495815" cy="3020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7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Temperature (°C)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Volume of oxygen (cm</a:t>
                      </a:r>
                      <a:r>
                        <a:rPr lang="en-GB" sz="1400" b="1" baseline="300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)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Volume of oxygen (cm</a:t>
                      </a:r>
                      <a:r>
                        <a:rPr lang="en-GB" sz="1400" b="1" baseline="300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)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Volume of oxygen (cm</a:t>
                      </a:r>
                      <a:r>
                        <a:rPr lang="en-GB" sz="1400" b="1" baseline="300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)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Mean vol. of oxygen (cm</a:t>
                      </a:r>
                      <a:r>
                        <a:rPr lang="en-GB" sz="1400" b="1" baseline="3000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)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57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12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9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10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57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16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21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17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57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25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25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26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23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957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38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36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36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957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45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18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9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Maiandra GD" pitchFamily="34" charset="0"/>
                        </a:rPr>
                        <a:t>15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Maiandra G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635" y="6516216"/>
            <a:ext cx="57791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Identify any outliers in </a:t>
            </a:r>
            <a:r>
              <a:rPr lang="en-GB" sz="1400" dirty="0" smtClean="0">
                <a:latin typeface="Maiandra GD" pitchFamily="34" charset="0"/>
              </a:rPr>
              <a:t>Ms </a:t>
            </a:r>
            <a:r>
              <a:rPr lang="en-GB" sz="1400" dirty="0" smtClean="0">
                <a:latin typeface="Maiandra GD" pitchFamily="34" charset="0"/>
              </a:rPr>
              <a:t>White’s data.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1400" dirty="0" smtClean="0">
                <a:latin typeface="Maiandra GD" pitchFamily="34" charset="0"/>
              </a:rPr>
              <a:t>Calculate the mean volume of oxygen </a:t>
            </a:r>
            <a:r>
              <a:rPr lang="en-GB" sz="1400" b="0" dirty="0" smtClean="0">
                <a:solidFill>
                  <a:schemeClr val="tx1"/>
                </a:solidFill>
                <a:latin typeface="Maiandra GD" pitchFamily="34" charset="0"/>
              </a:rPr>
              <a:t>(cm</a:t>
            </a:r>
            <a:r>
              <a:rPr lang="en-GB" sz="1400" b="0" baseline="30000" dirty="0" smtClean="0">
                <a:solidFill>
                  <a:schemeClr val="tx1"/>
                </a:solidFill>
                <a:latin typeface="Maiandra GD" pitchFamily="34" charset="0"/>
              </a:rPr>
              <a:t>3</a:t>
            </a:r>
            <a:r>
              <a:rPr lang="en-GB" sz="1400" b="0" baseline="0" dirty="0" smtClean="0">
                <a:solidFill>
                  <a:schemeClr val="tx1"/>
                </a:solidFill>
                <a:latin typeface="Maiandra GD" pitchFamily="34" charset="0"/>
              </a:rPr>
              <a:t>) for each temperature. </a:t>
            </a:r>
          </a:p>
          <a:p>
            <a:pPr marL="342900" indent="-342900">
              <a:buFontTx/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1400" b="0" dirty="0" smtClean="0">
                <a:solidFill>
                  <a:schemeClr val="tx1"/>
                </a:solidFill>
                <a:latin typeface="Maiandra GD" pitchFamily="34" charset="0"/>
              </a:rPr>
              <a:t>Use the grap</a:t>
            </a:r>
            <a:r>
              <a:rPr lang="en-GB" sz="1400" dirty="0" smtClean="0">
                <a:latin typeface="Maiandra GD" pitchFamily="34" charset="0"/>
              </a:rPr>
              <a:t>h paper to plot a full page graph with range bars. </a:t>
            </a:r>
            <a:endParaRPr lang="en-GB" sz="1400" b="0" dirty="0" smtClean="0">
              <a:solidFill>
                <a:schemeClr val="tx1"/>
              </a:solidFill>
              <a:latin typeface="Maiandra GD" pitchFamily="34" charset="0"/>
            </a:endParaRPr>
          </a:p>
          <a:p>
            <a:endParaRPr lang="en-GB" sz="1400" dirty="0">
              <a:latin typeface="Maiandra GD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94820" y="830484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en-GB" sz="160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51870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9195" y="8824"/>
            <a:ext cx="6531260" cy="103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635" y="971600"/>
            <a:ext cx="39226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u="sng" dirty="0" smtClean="0">
                <a:latin typeface="Maiandra GD" pitchFamily="34" charset="0"/>
              </a:rPr>
              <a:t>Section 5: Important facts from GCSE</a:t>
            </a:r>
            <a:endParaRPr lang="en-GB" dirty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35" y="1547664"/>
            <a:ext cx="649582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Write down the equations for respiration and photosynthesis.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Draw and label an animal and a plant cell.</a:t>
            </a: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Explain the link between chromosomes, DNA, genes and proteins. </a:t>
            </a: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b="1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Describe how a cell divides by mitosis. </a:t>
            </a: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Describe how particles move by diffusion.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Describe how water moves by osmosis. </a:t>
            </a: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 smtClean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endParaRPr lang="en-GB" sz="1400" dirty="0">
              <a:latin typeface="Maiandra GD" pitchFamily="34" charset="0"/>
            </a:endParaRPr>
          </a:p>
          <a:p>
            <a:pPr marL="342900" indent="-342900">
              <a:buAutoNum type="arabicPeriod"/>
            </a:pPr>
            <a:r>
              <a:rPr lang="en-GB" sz="1400" dirty="0" smtClean="0">
                <a:latin typeface="Maiandra GD" pitchFamily="34" charset="0"/>
              </a:rPr>
              <a:t>Describe how particles move by active transport.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499347" y="899883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en-GB" sz="160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049368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4664" y="764287"/>
            <a:ext cx="5832648" cy="7640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sz="1200" dirty="0">
                <a:latin typeface="Maiandra GD" panose="020E0502030308020204" pitchFamily="34" charset="0"/>
              </a:rPr>
              <a:t>Which of the following best describes the function of the rough endoplasmic reticulum? (1 mark)</a:t>
            </a:r>
            <a:endParaRPr lang="en-GB" sz="1200" dirty="0">
              <a:latin typeface="Maiandra GD" panose="020E0502030308020204" pitchFamily="34" charset="0"/>
            </a:endParaRPr>
          </a:p>
          <a:p>
            <a:pPr marL="600075" lvl="1" indent="-257175">
              <a:buFont typeface="+mj-lt"/>
              <a:buAutoNum type="alphaUcPeriod"/>
            </a:pPr>
            <a:r>
              <a:rPr lang="en-US" sz="1200" dirty="0">
                <a:latin typeface="Maiandra GD" panose="020E0502030308020204" pitchFamily="34" charset="0"/>
              </a:rPr>
              <a:t>It has ribosomes bound to the surface and is responsible for the synthesis and transport of proteins.</a:t>
            </a:r>
            <a:endParaRPr lang="en-GB" sz="1200" dirty="0">
              <a:latin typeface="Maiandra GD" panose="020E0502030308020204" pitchFamily="34" charset="0"/>
            </a:endParaRPr>
          </a:p>
          <a:p>
            <a:pPr marL="600075" lvl="1" indent="-257175">
              <a:buFont typeface="+mj-lt"/>
              <a:buAutoNum type="alphaUcPeriod"/>
            </a:pPr>
            <a:r>
              <a:rPr lang="en-US" sz="1200" dirty="0">
                <a:latin typeface="Maiandra GD" panose="020E0502030308020204" pitchFamily="34" charset="0"/>
              </a:rPr>
              <a:t>It is responsible for lipid and carbohydrate synthesis and storage.</a:t>
            </a:r>
            <a:endParaRPr lang="en-GB" sz="1200" dirty="0">
              <a:latin typeface="Maiandra GD" panose="020E0502030308020204" pitchFamily="34" charset="0"/>
            </a:endParaRPr>
          </a:p>
          <a:p>
            <a:pPr marL="600075" lvl="1" indent="-257175">
              <a:buFont typeface="+mj-lt"/>
              <a:buAutoNum type="alphaUcPeriod"/>
            </a:pPr>
            <a:r>
              <a:rPr lang="en-US" sz="1200" dirty="0">
                <a:latin typeface="Maiandra GD" panose="020E0502030308020204" pitchFamily="34" charset="0"/>
              </a:rPr>
              <a:t>It has ribosomes bound to the surface and is responsible for lipid synthesis and storage.</a:t>
            </a:r>
            <a:endParaRPr lang="en-GB" sz="1200" dirty="0">
              <a:latin typeface="Maiandra GD" panose="020E0502030308020204" pitchFamily="34" charset="0"/>
            </a:endParaRPr>
          </a:p>
          <a:p>
            <a:pPr marL="600075" lvl="1" indent="-257175">
              <a:buFont typeface="+mj-lt"/>
              <a:buAutoNum type="alphaUcPeriod"/>
            </a:pPr>
            <a:r>
              <a:rPr lang="en-US" sz="1200" dirty="0">
                <a:latin typeface="Maiandra GD" panose="020E0502030308020204" pitchFamily="34" charset="0"/>
              </a:rPr>
              <a:t>It is responsible for protein storage.</a:t>
            </a:r>
            <a:endParaRPr lang="en-GB" sz="1200" dirty="0">
              <a:latin typeface="Maiandra GD" panose="020E0502030308020204" pitchFamily="34" charset="0"/>
            </a:endParaRPr>
          </a:p>
          <a:p>
            <a:r>
              <a:rPr lang="en-US" sz="1200" dirty="0">
                <a:latin typeface="Maiandra GD" panose="020E0502030308020204" pitchFamily="34" charset="0"/>
              </a:rPr>
              <a:t>Your Answer ______  </a:t>
            </a:r>
          </a:p>
          <a:p>
            <a:endParaRPr lang="en-US" sz="1200" dirty="0">
              <a:latin typeface="Maiandra GD" panose="020E0502030308020204" pitchFamily="34" charset="0"/>
            </a:endParaRPr>
          </a:p>
          <a:p>
            <a:pPr marL="257175" indent="-257175">
              <a:buFont typeface="+mj-lt"/>
              <a:buAutoNum type="arabicPeriod" startAt="2"/>
            </a:pPr>
            <a:r>
              <a:rPr lang="en-US" sz="1200" dirty="0">
                <a:latin typeface="Maiandra GD" panose="020E0502030308020204" pitchFamily="34" charset="0"/>
              </a:rPr>
              <a:t>What is the function of the nucleolus? (2 marks)</a:t>
            </a:r>
            <a:endParaRPr lang="en-GB" sz="1200" dirty="0">
              <a:latin typeface="Maiandra GD" panose="020E0502030308020204" pitchFamily="34" charset="0"/>
            </a:endParaRPr>
          </a:p>
          <a:p>
            <a:r>
              <a:rPr lang="en-US" sz="1200" dirty="0">
                <a:latin typeface="Maiandra GD" panose="020E0502030308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GB" sz="1200" dirty="0">
              <a:latin typeface="Maiandra GD" panose="020E0502030308020204" pitchFamily="34" charset="0"/>
            </a:endParaRPr>
          </a:p>
          <a:p>
            <a:pPr marL="257175" indent="-257175">
              <a:buFont typeface="+mj-lt"/>
              <a:buAutoNum type="arabicPeriod" startAt="3"/>
            </a:pPr>
            <a:r>
              <a:rPr lang="en-US" sz="1200" dirty="0">
                <a:latin typeface="Maiandra GD" panose="020E0502030308020204" pitchFamily="34" charset="0"/>
              </a:rPr>
              <a:t>What is the function of the centrioles? (2 marks)</a:t>
            </a:r>
            <a:endParaRPr lang="en-GB" sz="1200" dirty="0">
              <a:latin typeface="Maiandra GD" panose="020E0502030308020204" pitchFamily="34" charset="0"/>
            </a:endParaRPr>
          </a:p>
          <a:p>
            <a:r>
              <a:rPr lang="en-US" sz="1200" dirty="0">
                <a:latin typeface="Maiandra GD" panose="020E0502030308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200" dirty="0">
              <a:latin typeface="Maiandra GD" panose="020E0502030308020204" pitchFamily="34" charset="0"/>
            </a:endParaRPr>
          </a:p>
          <a:p>
            <a:pPr marL="257175" indent="-257175">
              <a:buFont typeface="+mj-lt"/>
              <a:buAutoNum type="arabicPeriod" startAt="4"/>
            </a:pPr>
            <a:r>
              <a:rPr lang="en-GB" sz="1200" dirty="0">
                <a:latin typeface="Maiandra GD" panose="020E0502030308020204" pitchFamily="34" charset="0"/>
              </a:rPr>
              <a:t>Select the correct term for the</a:t>
            </a:r>
          </a:p>
          <a:p>
            <a:r>
              <a:rPr lang="en-GB" sz="1200" dirty="0">
                <a:latin typeface="Maiandra GD" panose="020E0502030308020204" pitchFamily="34" charset="0"/>
              </a:rPr>
              <a:t> organelle labelled C?</a:t>
            </a:r>
          </a:p>
          <a:p>
            <a:pPr marL="257175" indent="-257175">
              <a:buFont typeface="+mj-lt"/>
              <a:buAutoNum type="arabicPeriod" startAt="4"/>
            </a:pPr>
            <a:endParaRPr lang="en-GB" sz="1200" dirty="0">
              <a:latin typeface="Maiandra GD" panose="020E0502030308020204" pitchFamily="34" charset="0"/>
            </a:endParaRP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Smooth endoplasmic </a:t>
            </a:r>
          </a:p>
          <a:p>
            <a:pPr lvl="1"/>
            <a:r>
              <a:rPr lang="en-GB" sz="1200" dirty="0">
                <a:latin typeface="Maiandra GD" panose="020E0502030308020204" pitchFamily="34" charset="0"/>
              </a:rPr>
              <a:t>reticulum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Vesicle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Golgi Apparatus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Mitochondria</a:t>
            </a:r>
          </a:p>
          <a:p>
            <a:r>
              <a:rPr lang="en-GB" sz="1200" dirty="0">
                <a:latin typeface="Maiandra GD" panose="020E0502030308020204" pitchFamily="34" charset="0"/>
              </a:rPr>
              <a:t>Your Answer _______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/>
              <a:t> </a:t>
            </a:r>
          </a:p>
          <a:p>
            <a:endParaRPr lang="en-GB" sz="1200" dirty="0">
              <a:latin typeface="Maiandra GD" panose="020E0502030308020204" pitchFamily="34" charset="0"/>
            </a:endParaRPr>
          </a:p>
          <a:p>
            <a:pPr marL="257175" indent="-257175">
              <a:buFont typeface="+mj-lt"/>
              <a:buAutoNum type="arabicPeriod" startAt="5"/>
            </a:pPr>
            <a:r>
              <a:rPr lang="en-GB" sz="1200" dirty="0">
                <a:latin typeface="Maiandra GD" panose="020E0502030308020204" pitchFamily="34" charset="0"/>
              </a:rPr>
              <a:t>Which of the following best describes the function of the mitochondria?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The site of anaerobic respiration where ATP is produced.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The site of aerobic respiration where ATP is used.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The site of aerobic respiration where ATP is produced.</a:t>
            </a:r>
          </a:p>
          <a:p>
            <a:pPr marL="600075" lvl="1" indent="-257175">
              <a:buFont typeface="+mj-lt"/>
              <a:buAutoNum type="alphaUcPeriod"/>
            </a:pPr>
            <a:r>
              <a:rPr lang="en-GB" sz="1200" dirty="0">
                <a:latin typeface="Maiandra GD" panose="020E0502030308020204" pitchFamily="34" charset="0"/>
              </a:rPr>
              <a:t>The site of anaerobic respiration where ATP is used.</a:t>
            </a:r>
          </a:p>
          <a:p>
            <a:r>
              <a:rPr lang="en-GB" sz="1200" dirty="0">
                <a:latin typeface="Maiandra GD" panose="020E0502030308020204" pitchFamily="34" charset="0"/>
              </a:rPr>
              <a:t>Your Answer _______</a:t>
            </a:r>
          </a:p>
          <a:p>
            <a:endParaRPr lang="en-GB" sz="1050" dirty="0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3" t="14944" r="31799" b="44456"/>
          <a:stretch/>
        </p:blipFill>
        <p:spPr bwMode="auto">
          <a:xfrm>
            <a:off x="3215270" y="4427984"/>
            <a:ext cx="2806018" cy="23762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81168" y="166387"/>
            <a:ext cx="16738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50" b="1" u="sng" dirty="0">
                <a:latin typeface="Maiandra GD" panose="020E0502030308020204" pitchFamily="34" charset="0"/>
              </a:rPr>
              <a:t>Organelle questions</a:t>
            </a:r>
            <a:endParaRPr lang="en-GB" sz="135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4711452" y="179512"/>
            <a:ext cx="214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be completed by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sz="160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September 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827222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953</Words>
  <Application>Microsoft Office PowerPoint</Application>
  <PresentationFormat>On-screen Show (4:3)</PresentationFormat>
  <Paragraphs>251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Maiandra GD</vt:lpstr>
      <vt:lpstr>Times New Roman</vt:lpstr>
      <vt:lpstr>Office Theme</vt:lpstr>
      <vt:lpstr>PowerPoint Presentation</vt:lpstr>
      <vt:lpstr>Introduction to AS Biology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Wallingford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ICT Facilities</dc:creator>
  <cp:lastModifiedBy>Katharine WHITE</cp:lastModifiedBy>
  <cp:revision>16</cp:revision>
  <dcterms:created xsi:type="dcterms:W3CDTF">2013-07-01T13:26:51Z</dcterms:created>
  <dcterms:modified xsi:type="dcterms:W3CDTF">2025-06-11T13:45:13Z</dcterms:modified>
</cp:coreProperties>
</file>