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256" r:id="rId5"/>
    <p:sldId id="266" r:id="rId6"/>
    <p:sldId id="267" r:id="rId7"/>
    <p:sldId id="268" r:id="rId8"/>
    <p:sldId id="269" r:id="rId9"/>
    <p:sldId id="270" r:id="rId10"/>
    <p:sldId id="271" r:id="rId11"/>
    <p:sldId id="272" r:id="rId12"/>
    <p:sldId id="274" r:id="rId13"/>
    <p:sldId id="273" r:id="rId14"/>
    <p:sldId id="275" r:id="rId15"/>
    <p:sldId id="276" r:id="rId16"/>
    <p:sldId id="279" r:id="rId17"/>
    <p:sldId id="281" r:id="rId18"/>
    <p:sldId id="285" r:id="rId19"/>
    <p:sldId id="282" r:id="rId20"/>
    <p:sldId id="284" r:id="rId21"/>
    <p:sldId id="283" r:id="rId22"/>
    <p:sldId id="286" r:id="rId23"/>
    <p:sldId id="287" r:id="rId24"/>
    <p:sldId id="339" r:id="rId25"/>
    <p:sldId id="340" r:id="rId26"/>
    <p:sldId id="341" r:id="rId27"/>
    <p:sldId id="277" r:id="rId28"/>
    <p:sldId id="342" r:id="rId29"/>
    <p:sldId id="343" r:id="rId30"/>
    <p:sldId id="337" r:id="rId31"/>
    <p:sldId id="33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53C4C8-1024-494F-8F31-2949F1EFBF34}">
          <p14:sldIdLst>
            <p14:sldId id="256"/>
            <p14:sldId id="266"/>
            <p14:sldId id="267"/>
          </p14:sldIdLst>
        </p14:section>
        <p14:section name="Two stories" id="{F910DEC7-916D-4E48-A8F9-A389B7595BFD}">
          <p14:sldIdLst>
            <p14:sldId id="268"/>
            <p14:sldId id="269"/>
          </p14:sldIdLst>
        </p14:section>
        <p14:section name="Defining Psychology" id="{2AAF491A-3C40-410C-BD19-E3F08E61F00B}">
          <p14:sldIdLst>
            <p14:sldId id="270"/>
            <p14:sldId id="271"/>
            <p14:sldId id="272"/>
          </p14:sldIdLst>
        </p14:section>
        <p14:section name="Careers" id="{4CD24BEF-4302-42F5-8176-008551AD9592}">
          <p14:sldIdLst>
            <p14:sldId id="274"/>
            <p14:sldId id="273"/>
            <p14:sldId id="275"/>
          </p14:sldIdLst>
        </p14:section>
        <p14:section name="Course Structure" id="{C3098D21-8942-4C7E-B5C1-6E5235DDBF5D}">
          <p14:sldIdLst>
            <p14:sldId id="276"/>
            <p14:sldId id="279"/>
          </p14:sldIdLst>
        </p14:section>
        <p14:section name="Memory" id="{5BCEFFB8-04D4-1D44-B97E-95BF01BB84F4}">
          <p14:sldIdLst>
            <p14:sldId id="281"/>
            <p14:sldId id="285"/>
            <p14:sldId id="282"/>
            <p14:sldId id="284"/>
            <p14:sldId id="283"/>
            <p14:sldId id="286"/>
          </p14:sldIdLst>
        </p14:section>
        <p14:section name="Peterson and Peterson" id="{3ACB5935-2C6C-8144-8CD3-57F1C5A78A44}">
          <p14:sldIdLst>
            <p14:sldId id="287"/>
          </p14:sldIdLst>
        </p14:section>
        <p14:section name="Two stories again" id="{7B24E7DD-754A-2A49-9640-75FF6AD84D9B}">
          <p14:sldIdLst>
            <p14:sldId id="339"/>
            <p14:sldId id="340"/>
            <p14:sldId id="341"/>
            <p14:sldId id="277"/>
          </p14:sldIdLst>
        </p14:section>
        <p14:section name="Homework" id="{2FEC3F17-39E4-E84E-BF98-2835C1C58230}">
          <p14:sldIdLst>
            <p14:sldId id="342"/>
            <p14:sldId id="343"/>
          </p14:sldIdLst>
        </p14:section>
        <p14:section name="Case studies (IF TIME ONLY)" id="{E884C0A2-8ACB-1343-B582-CF07239A13AF}">
          <p14:sldIdLst>
            <p14:sldId id="337"/>
            <p14:sldId id="33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3FF"/>
    <a:srgbClr val="FEE9A4"/>
    <a:srgbClr val="E6EEFF"/>
    <a:srgbClr val="282E3C"/>
    <a:srgbClr val="3D465A"/>
    <a:srgbClr val="B9C0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DE438C-9569-1D4C-B146-3A78F5529A43}" v="7" dt="2025-06-24T12:27:41.9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36" autoAdjust="0"/>
    <p:restoredTop sz="81781" autoAdjust="0"/>
  </p:normalViewPr>
  <p:slideViewPr>
    <p:cSldViewPr snapToGrid="0">
      <p:cViewPr varScale="1">
        <p:scale>
          <a:sx n="94" d="100"/>
          <a:sy n="94" d="100"/>
        </p:scale>
        <p:origin x="142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non LEIGH" userId="918c6f39-c291-430c-ba7b-2773449ea29a" providerId="ADAL" clId="{15DE438C-9569-1D4C-B146-3A78F5529A43}"/>
    <pc:docChg chg="undo custSel modSld">
      <pc:chgData name="Vernon LEIGH" userId="918c6f39-c291-430c-ba7b-2773449ea29a" providerId="ADAL" clId="{15DE438C-9569-1D4C-B146-3A78F5529A43}" dt="2025-06-24T12:27:44.655" v="18" actId="1076"/>
      <pc:docMkLst>
        <pc:docMk/>
      </pc:docMkLst>
      <pc:sldChg chg="addSp delSp modSp mod delAnim">
        <pc:chgData name="Vernon LEIGH" userId="918c6f39-c291-430c-ba7b-2773449ea29a" providerId="ADAL" clId="{15DE438C-9569-1D4C-B146-3A78F5529A43}" dt="2025-06-24T12:27:44.655" v="18" actId="1076"/>
        <pc:sldMkLst>
          <pc:docMk/>
          <pc:sldMk cId="3462776847" sldId="284"/>
        </pc:sldMkLst>
        <pc:spChg chg="add mod">
          <ac:chgData name="Vernon LEIGH" userId="918c6f39-c291-430c-ba7b-2773449ea29a" providerId="ADAL" clId="{15DE438C-9569-1D4C-B146-3A78F5529A43}" dt="2025-06-24T12:27:05.843" v="16" actId="20577"/>
          <ac:spMkLst>
            <pc:docMk/>
            <pc:sldMk cId="3462776847" sldId="284"/>
            <ac:spMk id="5" creationId="{E0891BF4-A5AC-9417-1BC0-58A1BCC5EBAF}"/>
          </ac:spMkLst>
        </pc:spChg>
        <pc:picChg chg="add mod">
          <ac:chgData name="Vernon LEIGH" userId="918c6f39-c291-430c-ba7b-2773449ea29a" providerId="ADAL" clId="{15DE438C-9569-1D4C-B146-3A78F5529A43}" dt="2025-06-24T12:27:44.655" v="18" actId="1076"/>
          <ac:picMkLst>
            <pc:docMk/>
            <pc:sldMk cId="3462776847" sldId="284"/>
            <ac:picMk id="6" creationId="{0970E383-9215-A460-C142-DDB3CECB6A37}"/>
          </ac:picMkLst>
        </pc:picChg>
        <pc:picChg chg="del">
          <ac:chgData name="Vernon LEIGH" userId="918c6f39-c291-430c-ba7b-2773449ea29a" providerId="ADAL" clId="{15DE438C-9569-1D4C-B146-3A78F5529A43}" dt="2025-06-24T12:26:55.755" v="11" actId="478"/>
          <ac:picMkLst>
            <pc:docMk/>
            <pc:sldMk cId="3462776847" sldId="284"/>
            <ac:picMk id="7" creationId="{E8ACBA5E-DCD7-56F8-B70E-125BEC77CF37}"/>
          </ac:picMkLst>
        </pc:picChg>
      </pc:sldChg>
      <pc:sldChg chg="delSp mod delAnim">
        <pc:chgData name="Vernon LEIGH" userId="918c6f39-c291-430c-ba7b-2773449ea29a" providerId="ADAL" clId="{15DE438C-9569-1D4C-B146-3A78F5529A43}" dt="2025-06-24T12:25:28.409" v="3" actId="478"/>
        <pc:sldMkLst>
          <pc:docMk/>
          <pc:sldMk cId="3681532356" sldId="286"/>
        </pc:sldMkLst>
        <pc:spChg chg="del">
          <ac:chgData name="Vernon LEIGH" userId="918c6f39-c291-430c-ba7b-2773449ea29a" providerId="ADAL" clId="{15DE438C-9569-1D4C-B146-3A78F5529A43}" dt="2025-06-24T12:25:24.751" v="0" actId="478"/>
          <ac:spMkLst>
            <pc:docMk/>
            <pc:sldMk cId="3681532356" sldId="286"/>
            <ac:spMk id="16" creationId="{5E90595D-5923-7D15-38DB-65047888B170}"/>
          </ac:spMkLst>
        </pc:spChg>
        <pc:spChg chg="del">
          <ac:chgData name="Vernon LEIGH" userId="918c6f39-c291-430c-ba7b-2773449ea29a" providerId="ADAL" clId="{15DE438C-9569-1D4C-B146-3A78F5529A43}" dt="2025-06-24T12:25:25.907" v="1" actId="478"/>
          <ac:spMkLst>
            <pc:docMk/>
            <pc:sldMk cId="3681532356" sldId="286"/>
            <ac:spMk id="17" creationId="{84B86DF6-459E-019D-51CA-A957D85663B8}"/>
          </ac:spMkLst>
        </pc:spChg>
        <pc:spChg chg="del">
          <ac:chgData name="Vernon LEIGH" userId="918c6f39-c291-430c-ba7b-2773449ea29a" providerId="ADAL" clId="{15DE438C-9569-1D4C-B146-3A78F5529A43}" dt="2025-06-24T12:25:27.106" v="2" actId="478"/>
          <ac:spMkLst>
            <pc:docMk/>
            <pc:sldMk cId="3681532356" sldId="286"/>
            <ac:spMk id="18" creationId="{B9E5A8ED-FDD1-1FCE-646C-CCDD121579A5}"/>
          </ac:spMkLst>
        </pc:spChg>
        <pc:spChg chg="del">
          <ac:chgData name="Vernon LEIGH" userId="918c6f39-c291-430c-ba7b-2773449ea29a" providerId="ADAL" clId="{15DE438C-9569-1D4C-B146-3A78F5529A43}" dt="2025-06-24T12:25:28.409" v="3" actId="478"/>
          <ac:spMkLst>
            <pc:docMk/>
            <pc:sldMk cId="3681532356" sldId="286"/>
            <ac:spMk id="19" creationId="{A417B883-24C0-E6DD-4120-9E7993DC0C3A}"/>
          </ac:spMkLst>
        </pc:spChg>
      </pc:sldChg>
      <pc:sldChg chg="modSp mod">
        <pc:chgData name="Vernon LEIGH" userId="918c6f39-c291-430c-ba7b-2773449ea29a" providerId="ADAL" clId="{15DE438C-9569-1D4C-B146-3A78F5529A43}" dt="2025-06-24T12:25:54.396" v="10" actId="14100"/>
        <pc:sldMkLst>
          <pc:docMk/>
          <pc:sldMk cId="2087605453" sldId="343"/>
        </pc:sldMkLst>
        <pc:spChg chg="mod">
          <ac:chgData name="Vernon LEIGH" userId="918c6f39-c291-430c-ba7b-2773449ea29a" providerId="ADAL" clId="{15DE438C-9569-1D4C-B146-3A78F5529A43}" dt="2025-06-24T12:25:54.396" v="10" actId="14100"/>
          <ac:spMkLst>
            <pc:docMk/>
            <pc:sldMk cId="2087605453" sldId="343"/>
            <ac:spMk id="4" creationId="{5E99CB26-ABE7-158C-187E-C0385D40854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B9FAC1-6A83-4D94-ACFF-2E960C054789}" type="datetimeFigureOut">
              <a:rPr lang="en-GB" smtClean="0"/>
              <a:t>24/06/2025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56F129-3A3B-4074-86D4-F0D2036966D3}" type="slidenum">
              <a:rPr lang="en-GB" smtClean="0"/>
              <a:t>‹#›</a:t>
            </a:fld>
            <a:endParaRPr lang="en-GB"/>
          </a:p>
        </p:txBody>
      </p:sp>
    </p:spTree>
    <p:extLst>
      <p:ext uri="{BB962C8B-B14F-4D97-AF65-F5344CB8AC3E}">
        <p14:creationId xmlns:p14="http://schemas.microsoft.com/office/powerpoint/2010/main" val="169248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tinyurl.com/serialposexp"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Teacher</a:t>
            </a:r>
            <a:r>
              <a:rPr lang="en-GB" baseline="0" dirty="0"/>
              <a:t> reference only – but can be shown if needed</a:t>
            </a:r>
            <a:endParaRPr lang="en-GB" dirty="0"/>
          </a:p>
        </p:txBody>
      </p:sp>
      <p:sp>
        <p:nvSpPr>
          <p:cNvPr id="4" name="Slide Number Placeholder 3"/>
          <p:cNvSpPr>
            <a:spLocks noGrp="1"/>
          </p:cNvSpPr>
          <p:nvPr>
            <p:ph type="sldNum" sz="quarter" idx="10"/>
          </p:nvPr>
        </p:nvSpPr>
        <p:spPr/>
        <p:txBody>
          <a:bodyPr/>
          <a:lstStyle/>
          <a:p>
            <a:fld id="{3B56F129-3A3B-4074-86D4-F0D2036966D3}" type="slidenum">
              <a:rPr lang="en-GB" smtClean="0"/>
              <a:t>3</a:t>
            </a:fld>
            <a:endParaRPr lang="en-GB"/>
          </a:p>
        </p:txBody>
      </p:sp>
    </p:spTree>
    <p:extLst>
      <p:ext uri="{BB962C8B-B14F-4D97-AF65-F5344CB8AC3E}">
        <p14:creationId xmlns:p14="http://schemas.microsoft.com/office/powerpoint/2010/main" val="702688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The diary entries are roughly between 1 and 12 minutes apart</a:t>
            </a:r>
          </a:p>
          <a:p>
            <a:r>
              <a:rPr lang="en-GB" dirty="0"/>
              <a:t>What is Clive Wearing trying to do?</a:t>
            </a:r>
          </a:p>
          <a:p>
            <a:r>
              <a:rPr lang="en-GB" dirty="0"/>
              <a:t>Why does he keep talking about being ‘awake’ for the 1</a:t>
            </a:r>
            <a:r>
              <a:rPr lang="en-GB" baseline="30000" dirty="0"/>
              <a:t>st</a:t>
            </a:r>
            <a:r>
              <a:rPr lang="en-GB" dirty="0"/>
              <a:t> time?</a:t>
            </a:r>
          </a:p>
          <a:p>
            <a:r>
              <a:rPr lang="en-GB" dirty="0"/>
              <a:t>Is he aware of his own illness even if he can’t remember it to understand it fully?</a:t>
            </a:r>
          </a:p>
        </p:txBody>
      </p:sp>
      <p:sp>
        <p:nvSpPr>
          <p:cNvPr id="4" name="Slide Number Placeholder 3"/>
          <p:cNvSpPr>
            <a:spLocks noGrp="1"/>
          </p:cNvSpPr>
          <p:nvPr>
            <p:ph type="sldNum" sz="quarter" idx="5"/>
          </p:nvPr>
        </p:nvSpPr>
        <p:spPr/>
        <p:txBody>
          <a:bodyPr/>
          <a:lstStyle/>
          <a:p>
            <a:fld id="{3B56F129-3A3B-4074-86D4-F0D2036966D3}" type="slidenum">
              <a:rPr lang="en-GB" smtClean="0"/>
              <a:t>18</a:t>
            </a:fld>
            <a:endParaRPr lang="en-GB"/>
          </a:p>
        </p:txBody>
      </p:sp>
    </p:spTree>
    <p:extLst>
      <p:ext uri="{BB962C8B-B14F-4D97-AF65-F5344CB8AC3E}">
        <p14:creationId xmlns:p14="http://schemas.microsoft.com/office/powerpoint/2010/main" val="2307226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Emphasise that they will be learning new vocabulary – and walk them through writing down the examples above</a:t>
            </a:r>
          </a:p>
          <a:p>
            <a:r>
              <a:rPr lang="en-GB" dirty="0"/>
              <a:t>Being able to define these terms and then use them is a huge part of becoming a Psychology student!</a:t>
            </a:r>
          </a:p>
        </p:txBody>
      </p:sp>
      <p:sp>
        <p:nvSpPr>
          <p:cNvPr id="4" name="Slide Number Placeholder 3"/>
          <p:cNvSpPr>
            <a:spLocks noGrp="1"/>
          </p:cNvSpPr>
          <p:nvPr>
            <p:ph type="sldNum" sz="quarter" idx="5"/>
          </p:nvPr>
        </p:nvSpPr>
        <p:spPr/>
        <p:txBody>
          <a:bodyPr/>
          <a:lstStyle/>
          <a:p>
            <a:fld id="{3B56F129-3A3B-4074-86D4-F0D2036966D3}" type="slidenum">
              <a:rPr lang="en-GB" smtClean="0"/>
              <a:t>19</a:t>
            </a:fld>
            <a:endParaRPr lang="en-GB"/>
          </a:p>
        </p:txBody>
      </p:sp>
    </p:spTree>
    <p:extLst>
      <p:ext uri="{BB962C8B-B14F-4D97-AF65-F5344CB8AC3E}">
        <p14:creationId xmlns:p14="http://schemas.microsoft.com/office/powerpoint/2010/main" val="2652919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Open</a:t>
            </a:r>
            <a:r>
              <a:rPr lang="en-GB" baseline="0" dirty="0"/>
              <a:t> the Peterson and Peterson PowerPoint</a:t>
            </a:r>
          </a:p>
          <a:p>
            <a:r>
              <a:rPr lang="en-GB" baseline="0" dirty="0"/>
              <a:t>Get students to turn to page 7 in their booklets</a:t>
            </a:r>
          </a:p>
          <a:p>
            <a:r>
              <a:rPr lang="en-GB" baseline="0" dirty="0"/>
              <a:t>After doing experiment – return here and go onto Two Stories Again</a:t>
            </a:r>
            <a:endParaRPr lang="en-GB" dirty="0"/>
          </a:p>
        </p:txBody>
      </p:sp>
      <p:sp>
        <p:nvSpPr>
          <p:cNvPr id="4" name="Slide Number Placeholder 3"/>
          <p:cNvSpPr>
            <a:spLocks noGrp="1"/>
          </p:cNvSpPr>
          <p:nvPr>
            <p:ph type="sldNum" sz="quarter" idx="10"/>
          </p:nvPr>
        </p:nvSpPr>
        <p:spPr/>
        <p:txBody>
          <a:bodyPr/>
          <a:lstStyle/>
          <a:p>
            <a:fld id="{3B56F129-3A3B-4074-86D4-F0D2036966D3}" type="slidenum">
              <a:rPr lang="en-GB" smtClean="0"/>
              <a:t>20</a:t>
            </a:fld>
            <a:endParaRPr lang="en-GB"/>
          </a:p>
        </p:txBody>
      </p:sp>
    </p:spTree>
    <p:extLst>
      <p:ext uri="{BB962C8B-B14F-4D97-AF65-F5344CB8AC3E}">
        <p14:creationId xmlns:p14="http://schemas.microsoft.com/office/powerpoint/2010/main" val="1987021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85800" y="4690269"/>
            <a:ext cx="5486400" cy="4443413"/>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dirty="0"/>
              <a:t>Bartlett (1932) got Ps to read the original story and then try to recall it after: hours, days, months, years</a:t>
            </a:r>
          </a:p>
          <a:p>
            <a:pPr marL="0" lvl="0" indent="0">
              <a:spcBef>
                <a:spcPts val="0"/>
              </a:spcBef>
              <a:spcAft>
                <a:spcPts val="0"/>
              </a:spcAft>
              <a:buNone/>
            </a:pPr>
            <a:r>
              <a:rPr lang="en-US" dirty="0"/>
              <a:t>Point out how the language changes – becomes simplified making more ‘modern’ sense</a:t>
            </a:r>
          </a:p>
          <a:p>
            <a:pPr marL="0" lvl="0" indent="0">
              <a:spcBef>
                <a:spcPts val="0"/>
              </a:spcBef>
              <a:spcAft>
                <a:spcPts val="0"/>
              </a:spcAft>
              <a:buNone/>
            </a:pPr>
            <a:r>
              <a:rPr lang="en-US" dirty="0"/>
              <a:t>Bartlett concluded that we impose our own experiences (schemas) onto new information – memories aren’t just straight recordings of what we see/hear, but are changed to fit our own beliefs and understanding</a:t>
            </a:r>
          </a:p>
          <a:p>
            <a:pPr marL="0" lvl="0" indent="0">
              <a:spcBef>
                <a:spcPts val="0"/>
              </a:spcBef>
              <a:spcAft>
                <a:spcPts val="0"/>
              </a:spcAft>
              <a:buNone/>
            </a:pPr>
            <a:r>
              <a:rPr lang="en-US" dirty="0"/>
              <a:t>This has massive implications for eye witness testimony – if we can’t rely on memory being accurate representations of events, then we can’t really rely on EWT in courts. A huge challenge in criminal psychology has been to find ways of improving EWT and the ways the police and legal authorities interview both suspects and witnesses.</a:t>
            </a:r>
          </a:p>
          <a:p>
            <a:pPr marL="0" lvl="0" indent="0">
              <a:spcBef>
                <a:spcPts val="0"/>
              </a:spcBef>
              <a:spcAft>
                <a:spcPts val="0"/>
              </a:spcAft>
              <a:buNone/>
            </a:pPr>
            <a:endParaRPr dirty="0"/>
          </a:p>
        </p:txBody>
      </p:sp>
      <p:sp>
        <p:nvSpPr>
          <p:cNvPr id="245" name="Shape 245"/>
          <p:cNvSpPr>
            <a:spLocks noGrp="1" noRot="1" noChangeAspect="1"/>
          </p:cNvSpPr>
          <p:nvPr>
            <p:ph type="sldImg" idx="2"/>
          </p:nvPr>
        </p:nvSpPr>
        <p:spPr>
          <a:xfrm>
            <a:off x="139700" y="741363"/>
            <a:ext cx="6578600" cy="37020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4690269"/>
            <a:ext cx="5486400" cy="4443413"/>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52" name="Shape 252"/>
          <p:cNvSpPr>
            <a:spLocks noGrp="1" noRot="1" noChangeAspect="1"/>
          </p:cNvSpPr>
          <p:nvPr>
            <p:ph type="sldImg" idx="2"/>
          </p:nvPr>
        </p:nvSpPr>
        <p:spPr>
          <a:xfrm>
            <a:off x="139700" y="741363"/>
            <a:ext cx="6578600" cy="37020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5800" y="4690269"/>
            <a:ext cx="5486400" cy="4443413"/>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GB" dirty="0"/>
              <a:t>Bartlett (1932) got Ps to read the original story and then try to recall it after: hours, days, months, years</a:t>
            </a:r>
          </a:p>
          <a:p>
            <a:pPr marL="0" lvl="0" indent="0">
              <a:spcBef>
                <a:spcPts val="0"/>
              </a:spcBef>
              <a:spcAft>
                <a:spcPts val="0"/>
              </a:spcAft>
              <a:buNone/>
            </a:pPr>
            <a:r>
              <a:rPr lang="en-GB" dirty="0"/>
              <a:t>Point out how the language changes – becomes simplified making more ‘modern’ sense</a:t>
            </a:r>
          </a:p>
          <a:p>
            <a:pPr marL="0" lvl="0" indent="0">
              <a:spcBef>
                <a:spcPts val="0"/>
              </a:spcBef>
              <a:spcAft>
                <a:spcPts val="0"/>
              </a:spcAft>
              <a:buNone/>
            </a:pPr>
            <a:r>
              <a:rPr lang="en-GB" dirty="0"/>
              <a:t>Bartlett concluded that we impose our own experiences (schemas) onto new information – memories aren’t just straight recordings of what we see/hear, but are changed to fit our own beliefs and understanding</a:t>
            </a:r>
          </a:p>
          <a:p>
            <a:pPr marL="0" lvl="0" indent="0">
              <a:spcBef>
                <a:spcPts val="0"/>
              </a:spcBef>
              <a:spcAft>
                <a:spcPts val="0"/>
              </a:spcAft>
              <a:buNone/>
            </a:pPr>
            <a:r>
              <a:rPr lang="en-GB" dirty="0"/>
              <a:t>This has massive implications for eye witness testimony – if we can’t rely on memory being accurate representations of events, then we can’t really rely on EWT in courts. A huge challenge in criminal psychology has been to find ways of improving EWT and the ways the police and legal authorities interview both suspects and witnesses.</a:t>
            </a:r>
            <a:endParaRPr dirty="0"/>
          </a:p>
        </p:txBody>
      </p:sp>
      <p:sp>
        <p:nvSpPr>
          <p:cNvPr id="259" name="Shape 259"/>
          <p:cNvSpPr>
            <a:spLocks noGrp="1" noRot="1" noChangeAspect="1"/>
          </p:cNvSpPr>
          <p:nvPr>
            <p:ph type="sldImg" idx="2"/>
          </p:nvPr>
        </p:nvSpPr>
        <p:spPr>
          <a:xfrm>
            <a:off x="139700" y="741363"/>
            <a:ext cx="6578600" cy="37020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It’s a good idea to demo using</a:t>
            </a:r>
            <a:r>
              <a:rPr lang="en-GB" baseline="0" dirty="0"/>
              <a:t> the spreadsheet at this point</a:t>
            </a:r>
          </a:p>
          <a:p>
            <a:r>
              <a:rPr lang="en-GB" baseline="0" dirty="0"/>
              <a:t>The link is: </a:t>
            </a:r>
            <a:r>
              <a:rPr lang="en-US" sz="1200" u="sng" kern="1200" dirty="0">
                <a:solidFill>
                  <a:schemeClr val="tx1"/>
                </a:solidFill>
                <a:effectLst/>
                <a:latin typeface="+mn-lt"/>
                <a:ea typeface="+mn-ea"/>
                <a:cs typeface="+mn-cs"/>
                <a:hlinkClick r:id="rId3"/>
              </a:rPr>
              <a:t>https://tinyurl.com/serialposexp</a:t>
            </a:r>
            <a:r>
              <a:rPr lang="en-US"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3B56F129-3A3B-4074-86D4-F0D2036966D3}" type="slidenum">
              <a:rPr lang="en-GB" smtClean="0"/>
              <a:t>25</a:t>
            </a:fld>
            <a:endParaRPr lang="en-GB"/>
          </a:p>
        </p:txBody>
      </p:sp>
    </p:spTree>
    <p:extLst>
      <p:ext uri="{BB962C8B-B14F-4D97-AF65-F5344CB8AC3E}">
        <p14:creationId xmlns:p14="http://schemas.microsoft.com/office/powerpoint/2010/main" val="343222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Note</a:t>
            </a:r>
            <a:r>
              <a:rPr lang="en-GB" baseline="0" dirty="0"/>
              <a:t> – numbers at top right refer to taster booklet pages</a:t>
            </a:r>
            <a:endParaRPr lang="en-GB" dirty="0"/>
          </a:p>
        </p:txBody>
      </p:sp>
      <p:sp>
        <p:nvSpPr>
          <p:cNvPr id="4" name="Slide Number Placeholder 3"/>
          <p:cNvSpPr>
            <a:spLocks noGrp="1"/>
          </p:cNvSpPr>
          <p:nvPr>
            <p:ph type="sldNum" sz="quarter" idx="10"/>
          </p:nvPr>
        </p:nvSpPr>
        <p:spPr/>
        <p:txBody>
          <a:bodyPr/>
          <a:lstStyle/>
          <a:p>
            <a:fld id="{3B56F129-3A3B-4074-86D4-F0D2036966D3}" type="slidenum">
              <a:rPr lang="en-GB" smtClean="0"/>
              <a:t>4</a:t>
            </a:fld>
            <a:endParaRPr lang="en-GB"/>
          </a:p>
        </p:txBody>
      </p:sp>
    </p:spTree>
    <p:extLst>
      <p:ext uri="{BB962C8B-B14F-4D97-AF65-F5344CB8AC3E}">
        <p14:creationId xmlns:p14="http://schemas.microsoft.com/office/powerpoint/2010/main" val="79295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Go round room randomly getting ideas</a:t>
            </a:r>
            <a:r>
              <a:rPr lang="en-GB" baseline="0" dirty="0"/>
              <a:t> – use register to pick on people – get about 3-4 ideas (e.g. brain, behaviour, emotions, mental health etc.)</a:t>
            </a:r>
          </a:p>
          <a:p>
            <a:r>
              <a:rPr lang="en-GB" baseline="0" dirty="0"/>
              <a:t>If they say ‘science of mind/brain and behaviour’ – 50 million </a:t>
            </a:r>
            <a:r>
              <a:rPr lang="en-GB" baseline="0" dirty="0" err="1"/>
              <a:t>housepoints</a:t>
            </a:r>
            <a:r>
              <a:rPr lang="en-GB" baseline="0"/>
              <a:t> right there!</a:t>
            </a:r>
            <a:endParaRPr lang="en-GB" dirty="0"/>
          </a:p>
        </p:txBody>
      </p:sp>
      <p:sp>
        <p:nvSpPr>
          <p:cNvPr id="4" name="Slide Number Placeholder 3"/>
          <p:cNvSpPr>
            <a:spLocks noGrp="1"/>
          </p:cNvSpPr>
          <p:nvPr>
            <p:ph type="sldNum" sz="quarter" idx="10"/>
          </p:nvPr>
        </p:nvSpPr>
        <p:spPr/>
        <p:txBody>
          <a:bodyPr/>
          <a:lstStyle/>
          <a:p>
            <a:fld id="{3B56F129-3A3B-4074-86D4-F0D2036966D3}" type="slidenum">
              <a:rPr lang="en-GB" smtClean="0"/>
              <a:t>6</a:t>
            </a:fld>
            <a:endParaRPr lang="en-GB"/>
          </a:p>
        </p:txBody>
      </p:sp>
    </p:spTree>
    <p:extLst>
      <p:ext uri="{BB962C8B-B14F-4D97-AF65-F5344CB8AC3E}">
        <p14:creationId xmlns:p14="http://schemas.microsoft.com/office/powerpoint/2010/main" val="1956470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56F129-3A3B-4074-86D4-F0D2036966D3}" type="slidenum">
              <a:rPr lang="en-GB" smtClean="0"/>
              <a:t>7</a:t>
            </a:fld>
            <a:endParaRPr lang="en-GB"/>
          </a:p>
        </p:txBody>
      </p:sp>
    </p:spTree>
    <p:extLst>
      <p:ext uri="{BB962C8B-B14F-4D97-AF65-F5344CB8AC3E}">
        <p14:creationId xmlns:p14="http://schemas.microsoft.com/office/powerpoint/2010/main" val="763940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Get</a:t>
            </a:r>
            <a:r>
              <a:rPr lang="en-GB" baseline="0" dirty="0"/>
              <a:t> students to pick 1 or 2 questions from the list above to write down</a:t>
            </a:r>
            <a:endParaRPr lang="en-GB" dirty="0"/>
          </a:p>
        </p:txBody>
      </p:sp>
      <p:sp>
        <p:nvSpPr>
          <p:cNvPr id="4" name="Slide Number Placeholder 3"/>
          <p:cNvSpPr>
            <a:spLocks noGrp="1"/>
          </p:cNvSpPr>
          <p:nvPr>
            <p:ph type="sldNum" sz="quarter" idx="10"/>
          </p:nvPr>
        </p:nvSpPr>
        <p:spPr/>
        <p:txBody>
          <a:bodyPr/>
          <a:lstStyle/>
          <a:p>
            <a:fld id="{3B56F129-3A3B-4074-86D4-F0D2036966D3}" type="slidenum">
              <a:rPr lang="en-GB" smtClean="0"/>
              <a:t>8</a:t>
            </a:fld>
            <a:endParaRPr lang="en-GB"/>
          </a:p>
        </p:txBody>
      </p:sp>
    </p:spTree>
    <p:extLst>
      <p:ext uri="{BB962C8B-B14F-4D97-AF65-F5344CB8AC3E}">
        <p14:creationId xmlns:p14="http://schemas.microsoft.com/office/powerpoint/2010/main" val="283978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Put A3 sheets of Psychology</a:t>
            </a:r>
            <a:r>
              <a:rPr lang="en-GB" baseline="0" dirty="0"/>
              <a:t> careers around the room (roughly groups of 3-4)</a:t>
            </a:r>
          </a:p>
          <a:p>
            <a:r>
              <a:rPr lang="en-GB" baseline="0" dirty="0"/>
              <a:t>Get them to turn to page 5 for next instruction</a:t>
            </a:r>
            <a:endParaRPr lang="en-GB" dirty="0"/>
          </a:p>
        </p:txBody>
      </p:sp>
      <p:sp>
        <p:nvSpPr>
          <p:cNvPr id="4" name="Slide Number Placeholder 3"/>
          <p:cNvSpPr>
            <a:spLocks noGrp="1"/>
          </p:cNvSpPr>
          <p:nvPr>
            <p:ph type="sldNum" sz="quarter" idx="10"/>
          </p:nvPr>
        </p:nvSpPr>
        <p:spPr/>
        <p:txBody>
          <a:bodyPr/>
          <a:lstStyle/>
          <a:p>
            <a:fld id="{3B56F129-3A3B-4074-86D4-F0D2036966D3}" type="slidenum">
              <a:rPr lang="en-GB" smtClean="0"/>
              <a:t>9</a:t>
            </a:fld>
            <a:endParaRPr lang="en-GB"/>
          </a:p>
        </p:txBody>
      </p:sp>
    </p:spTree>
    <p:extLst>
      <p:ext uri="{BB962C8B-B14F-4D97-AF65-F5344CB8AC3E}">
        <p14:creationId xmlns:p14="http://schemas.microsoft.com/office/powerpoint/2010/main" val="344115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Give 5-10</a:t>
            </a:r>
            <a:r>
              <a:rPr lang="en-GB" baseline="0" dirty="0"/>
              <a:t> minutes to read and answer questions – many should be able to get onto neuro</a:t>
            </a:r>
            <a:endParaRPr lang="en-GB" dirty="0"/>
          </a:p>
        </p:txBody>
      </p:sp>
      <p:sp>
        <p:nvSpPr>
          <p:cNvPr id="4" name="Slide Number Placeholder 3"/>
          <p:cNvSpPr>
            <a:spLocks noGrp="1"/>
          </p:cNvSpPr>
          <p:nvPr>
            <p:ph type="sldNum" sz="quarter" idx="10"/>
          </p:nvPr>
        </p:nvSpPr>
        <p:spPr/>
        <p:txBody>
          <a:bodyPr/>
          <a:lstStyle/>
          <a:p>
            <a:fld id="{3B56F129-3A3B-4074-86D4-F0D2036966D3}" type="slidenum">
              <a:rPr lang="en-GB" smtClean="0"/>
              <a:t>10</a:t>
            </a:fld>
            <a:endParaRPr lang="en-GB"/>
          </a:p>
        </p:txBody>
      </p:sp>
    </p:spTree>
    <p:extLst>
      <p:ext uri="{BB962C8B-B14F-4D97-AF65-F5344CB8AC3E}">
        <p14:creationId xmlns:p14="http://schemas.microsoft.com/office/powerpoint/2010/main" val="4007899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Get them to close their eyes</a:t>
            </a:r>
          </a:p>
          <a:p>
            <a:endParaRPr lang="en-GB" dirty="0"/>
          </a:p>
          <a:p>
            <a:r>
              <a:rPr lang="en-GB" dirty="0"/>
              <a:t>Walk them through waking up tomorrow – lost their memories but they still have language – don’t recognise the room (posters on wall, books and games), walking into the hallway – can’t work out where you are, going into the kitchen and meeting someone who greets you as if they know you (e.g. your mum/dad) but you don’t know them. Want to have breakfast but don’t know where anything is, don’t know who you are, what you are supposed to do next (e.g. school, work, friends etc.)</a:t>
            </a:r>
          </a:p>
          <a:p>
            <a:endParaRPr lang="en-GB" dirty="0"/>
          </a:p>
          <a:p>
            <a:r>
              <a:rPr lang="en-GB" dirty="0"/>
              <a:t>Jot down ideas on page 6</a:t>
            </a:r>
          </a:p>
          <a:p>
            <a:endParaRPr lang="en-GB" dirty="0"/>
          </a:p>
          <a:p>
            <a:r>
              <a:rPr lang="en-GB" dirty="0"/>
              <a:t>Pair </a:t>
            </a:r>
            <a:r>
              <a:rPr lang="en-GB" dirty="0">
                <a:sym typeface="Wingdings" pitchFamily="2" charset="2"/>
              </a:rPr>
              <a:t> Share with class if possible</a:t>
            </a:r>
          </a:p>
          <a:p>
            <a:endParaRPr lang="en-GB" dirty="0"/>
          </a:p>
          <a:p>
            <a:endParaRPr lang="en-GB" dirty="0"/>
          </a:p>
        </p:txBody>
      </p:sp>
      <p:sp>
        <p:nvSpPr>
          <p:cNvPr id="4" name="Slide Number Placeholder 3"/>
          <p:cNvSpPr>
            <a:spLocks noGrp="1"/>
          </p:cNvSpPr>
          <p:nvPr>
            <p:ph type="sldNum" sz="quarter" idx="5"/>
          </p:nvPr>
        </p:nvSpPr>
        <p:spPr/>
        <p:txBody>
          <a:bodyPr/>
          <a:lstStyle/>
          <a:p>
            <a:fld id="{3B56F129-3A3B-4074-86D4-F0D2036966D3}" type="slidenum">
              <a:rPr lang="en-GB" smtClean="0"/>
              <a:t>16</a:t>
            </a:fld>
            <a:endParaRPr lang="en-GB"/>
          </a:p>
        </p:txBody>
      </p:sp>
    </p:spTree>
    <p:extLst>
      <p:ext uri="{BB962C8B-B14F-4D97-AF65-F5344CB8AC3E}">
        <p14:creationId xmlns:p14="http://schemas.microsoft.com/office/powerpoint/2010/main" val="2425786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Show video</a:t>
            </a:r>
          </a:p>
          <a:p>
            <a:endParaRPr lang="en-GB" dirty="0"/>
          </a:p>
          <a:p>
            <a:r>
              <a:rPr lang="en-GB" dirty="0"/>
              <a:t>Ask: It’s pretty obvious what he can’t do (create new long term memories, recognise his children as they are now, remember seeing his wife 30 seconds ago) but what can he still do?</a:t>
            </a:r>
          </a:p>
          <a:p>
            <a:endParaRPr lang="en-GB" dirty="0"/>
          </a:p>
          <a:p>
            <a:r>
              <a:rPr lang="en-GB" i="1" dirty="0"/>
              <a:t>Play piano, recognise his wife, talk, read music</a:t>
            </a:r>
          </a:p>
          <a:p>
            <a:endParaRPr lang="en-GB" i="1" dirty="0"/>
          </a:p>
          <a:p>
            <a:r>
              <a:rPr lang="en-GB" i="0" dirty="0"/>
              <a:t>Show video again: get them to answer the questions on page 6</a:t>
            </a:r>
          </a:p>
          <a:p>
            <a:endParaRPr lang="en-GB" i="1" dirty="0"/>
          </a:p>
        </p:txBody>
      </p:sp>
      <p:sp>
        <p:nvSpPr>
          <p:cNvPr id="4" name="Slide Number Placeholder 3"/>
          <p:cNvSpPr>
            <a:spLocks noGrp="1"/>
          </p:cNvSpPr>
          <p:nvPr>
            <p:ph type="sldNum" sz="quarter" idx="5"/>
          </p:nvPr>
        </p:nvSpPr>
        <p:spPr/>
        <p:txBody>
          <a:bodyPr/>
          <a:lstStyle/>
          <a:p>
            <a:fld id="{3B56F129-3A3B-4074-86D4-F0D2036966D3}" type="slidenum">
              <a:rPr lang="en-GB" smtClean="0"/>
              <a:t>17</a:t>
            </a:fld>
            <a:endParaRPr lang="en-GB"/>
          </a:p>
        </p:txBody>
      </p:sp>
    </p:spTree>
    <p:extLst>
      <p:ext uri="{BB962C8B-B14F-4D97-AF65-F5344CB8AC3E}">
        <p14:creationId xmlns:p14="http://schemas.microsoft.com/office/powerpoint/2010/main" val="8935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Slide Layout">
    <p:spTree>
      <p:nvGrpSpPr>
        <p:cNvPr id="1" name=""/>
        <p:cNvGrpSpPr/>
        <p:nvPr/>
      </p:nvGrpSpPr>
      <p:grpSpPr>
        <a:xfrm>
          <a:off x="0" y="0"/>
          <a:ext cx="0" cy="0"/>
          <a:chOff x="0" y="0"/>
          <a:chExt cx="0" cy="0"/>
        </a:xfrm>
      </p:grpSpPr>
      <p:sp>
        <p:nvSpPr>
          <p:cNvPr id="2" name="Title 1"/>
          <p:cNvSpPr>
            <a:spLocks noGrp="1"/>
          </p:cNvSpPr>
          <p:nvPr>
            <p:ph type="title"/>
          </p:nvPr>
        </p:nvSpPr>
        <p:spPr>
          <a:xfrm>
            <a:off x="831851" y="1100141"/>
            <a:ext cx="10515600" cy="2852737"/>
          </a:xfrm>
        </p:spPr>
        <p:txBody>
          <a:bodyPr anchor="ctr" anchorCtr="0"/>
          <a:lstStyle>
            <a:lvl1pPr marL="0" indent="0">
              <a:defRPr sz="6000"/>
            </a:lvl1pPr>
          </a:lstStyle>
          <a:p>
            <a:r>
              <a:rPr lang="en-GB"/>
              <a:t>Click to edit Master title style</a:t>
            </a:r>
            <a:endParaRPr lang="en-GB" dirty="0"/>
          </a:p>
        </p:txBody>
      </p:sp>
      <p:sp>
        <p:nvSpPr>
          <p:cNvPr id="3" name="Text Placeholder 2"/>
          <p:cNvSpPr>
            <a:spLocks noGrp="1"/>
          </p:cNvSpPr>
          <p:nvPr>
            <p:ph type="body" idx="1"/>
          </p:nvPr>
        </p:nvSpPr>
        <p:spPr>
          <a:xfrm>
            <a:off x="831851" y="3953411"/>
            <a:ext cx="10515600" cy="1500187"/>
          </a:xfrm>
        </p:spPr>
        <p:txBody>
          <a:bodyPr/>
          <a:lstStyle>
            <a:lvl1pPr marL="0" indent="0">
              <a:buNone/>
              <a:defRPr sz="2400">
                <a:solidFill>
                  <a:srgbClr val="3D465A"/>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t>Click to edit Master text styles</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353597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E5F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199854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2338705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Hea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ctr" anchorCtr="0"/>
          <a:lstStyle>
            <a:lvl1pPr marL="0" indent="0" algn="l">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4113315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3172116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3889861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3808475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nchorCtr="0"/>
          <a:lstStyle>
            <a:lvl1pPr marL="0" indent="0">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223876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nchorCtr="0"/>
          <a:lstStyle>
            <a:lvl1pPr marL="0" indent="0">
              <a:tabLst/>
              <a:defRPr sz="3200"/>
            </a:lvl1pPr>
          </a:lstStyle>
          <a:p>
            <a:r>
              <a:rPr lang="en-GB"/>
              <a:t>Click to edit Master title style</a:t>
            </a:r>
            <a:endParaRPr lang="en-GB" dirty="0"/>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292316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EEFF"/>
        </a:solidFill>
        <a:effectLst/>
      </p:bgPr>
    </p:bg>
    <p:spTree>
      <p:nvGrpSpPr>
        <p:cNvPr id="1" name=""/>
        <p:cNvGrpSpPr/>
        <p:nvPr/>
      </p:nvGrpSpPr>
      <p:grpSpPr>
        <a:xfrm>
          <a:off x="0" y="0"/>
          <a:ext cx="0" cy="0"/>
          <a:chOff x="0" y="0"/>
          <a:chExt cx="0" cy="0"/>
        </a:xfrm>
      </p:grpSpPr>
      <p:sp>
        <p:nvSpPr>
          <p:cNvPr id="9" name="Rectangle 8"/>
          <p:cNvSpPr/>
          <p:nvPr userDrawn="1"/>
        </p:nvSpPr>
        <p:spPr>
          <a:xfrm>
            <a:off x="0" y="6164490"/>
            <a:ext cx="12192000" cy="714375"/>
          </a:xfrm>
          <a:prstGeom prst="rect">
            <a:avLst/>
          </a:prstGeom>
          <a:solidFill>
            <a:srgbClr val="3D4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Placeholder 1"/>
          <p:cNvSpPr>
            <a:spLocks noGrp="1"/>
          </p:cNvSpPr>
          <p:nvPr>
            <p:ph type="title"/>
          </p:nvPr>
        </p:nvSpPr>
        <p:spPr>
          <a:xfrm>
            <a:off x="0" y="1"/>
            <a:ext cx="12192000" cy="1325563"/>
          </a:xfrm>
          <a:prstGeom prst="rect">
            <a:avLst/>
          </a:prstGeom>
          <a:solidFill>
            <a:srgbClr val="FEE9A4"/>
          </a:solidFill>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548811"/>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rgbClr val="FEDB65"/>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38200" y="6356354"/>
            <a:ext cx="2743200" cy="365125"/>
          </a:xfrm>
          <a:prstGeom prst="rect">
            <a:avLst/>
          </a:prstGeom>
        </p:spPr>
        <p:txBody>
          <a:bodyPr vert="horz" lIns="91440" tIns="45720" rIns="91440" bIns="45720" rtlCol="0" anchor="ctr"/>
          <a:lstStyle>
            <a:lvl1pPr algn="l">
              <a:defRPr sz="1200">
                <a:solidFill>
                  <a:srgbClr val="FEDB65"/>
                </a:solidFill>
                <a:latin typeface="Arial" panose="020B0604020202020204" pitchFamily="34" charset="0"/>
                <a:cs typeface="Arial" panose="020B0604020202020204" pitchFamily="34" charset="0"/>
              </a:defRPr>
            </a:lvl1pPr>
          </a:lstStyle>
          <a:p>
            <a:fld id="{7329EA65-CFD9-4B7C-816D-5C9F29CF89FC}" type="slidenum">
              <a:rPr lang="en-GB" smtClean="0"/>
              <a:t>‹#›</a:t>
            </a:fld>
            <a:endParaRPr lang="en-GB"/>
          </a:p>
        </p:txBody>
      </p:sp>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18357" y="6220268"/>
            <a:ext cx="2143849" cy="578807"/>
          </a:xfrm>
          <a:prstGeom prst="rect">
            <a:avLst/>
          </a:prstGeom>
        </p:spPr>
      </p:pic>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061899" y="6244282"/>
            <a:ext cx="744440" cy="554793"/>
          </a:xfrm>
          <a:prstGeom prst="rect">
            <a:avLst/>
          </a:prstGeom>
        </p:spPr>
      </p:pic>
    </p:spTree>
    <p:extLst>
      <p:ext uri="{BB962C8B-B14F-4D97-AF65-F5344CB8AC3E}">
        <p14:creationId xmlns:p14="http://schemas.microsoft.com/office/powerpoint/2010/main" val="2563466221"/>
      </p:ext>
    </p:extLst>
  </p:cSld>
  <p:clrMap bg1="dk1" tx1="lt1" bg2="dk2" tx2="lt2" accent1="accent1" accent2="accent2" accent3="accent3" accent4="accent4" accent5="accent5" accent6="accent6" hlink="hlink" folHlink="folHlink"/>
  <p:sldLayoutIdLst>
    <p:sldLayoutId id="2147483663" r:id="rId1"/>
    <p:sldLayoutId id="2147483662" r:id="rId2"/>
    <p:sldLayoutId id="2147483664" r:id="rId3"/>
    <p:sldLayoutId id="2147483661" r:id="rId4"/>
    <p:sldLayoutId id="2147483665" r:id="rId5"/>
    <p:sldLayoutId id="2147483666" r:id="rId6"/>
    <p:sldLayoutId id="2147483667" r:id="rId7"/>
    <p:sldLayoutId id="2147483668" r:id="rId8"/>
    <p:sldLayoutId id="2147483669" r:id="rId9"/>
  </p:sldLayoutIdLst>
  <p:txStyles>
    <p:titleStyle>
      <a:lvl1pPr marL="541338" indent="0" algn="l" defTabSz="914377" rtl="0" eaLnBrk="1" latinLnBrk="0" hangingPunct="1">
        <a:lnSpc>
          <a:spcPct val="90000"/>
        </a:lnSpc>
        <a:spcBef>
          <a:spcPct val="0"/>
        </a:spcBef>
        <a:buNone/>
        <a:defRPr sz="4000" b="1" kern="1200">
          <a:solidFill>
            <a:srgbClr val="3D465A"/>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150000"/>
        </a:lnSpc>
        <a:spcBef>
          <a:spcPts val="0"/>
        </a:spcBef>
        <a:spcAft>
          <a:spcPts val="0"/>
        </a:spcAft>
        <a:buFont typeface="Arial" panose="020B0604020202020204" pitchFamily="34" charset="0"/>
        <a:buChar char="•"/>
        <a:defRPr lang="en-US" sz="3200" b="0" i="0" u="none" strike="noStrike" kern="1200" cap="none" dirty="0" smtClean="0">
          <a:solidFill>
            <a:srgbClr val="282E3C"/>
          </a:solidFill>
          <a:latin typeface="Calibri"/>
          <a:ea typeface="+mn-ea"/>
          <a:cs typeface="Calibri"/>
          <a:sym typeface="Calibri"/>
        </a:defRPr>
      </a:lvl1pPr>
      <a:lvl2pPr marL="685783" indent="-228594" algn="l" defTabSz="914377" rtl="0" eaLnBrk="1" latinLnBrk="0" hangingPunct="1">
        <a:lnSpc>
          <a:spcPct val="150000"/>
        </a:lnSpc>
        <a:spcBef>
          <a:spcPts val="0"/>
        </a:spcBef>
        <a:spcAft>
          <a:spcPts val="0"/>
        </a:spcAft>
        <a:buFont typeface="Arial" panose="020B0604020202020204" pitchFamily="34" charset="0"/>
        <a:buChar char="•"/>
        <a:defRPr sz="2400" kern="1200">
          <a:solidFill>
            <a:srgbClr val="282E3C"/>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150000"/>
        </a:lnSpc>
        <a:spcBef>
          <a:spcPts val="0"/>
        </a:spcBef>
        <a:spcAft>
          <a:spcPts val="0"/>
        </a:spcAft>
        <a:buFont typeface="Arial" panose="020B0604020202020204" pitchFamily="34" charset="0"/>
        <a:buChar char="•"/>
        <a:defRPr sz="2000" kern="1200">
          <a:solidFill>
            <a:srgbClr val="282E3C"/>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150000"/>
        </a:lnSpc>
        <a:spcBef>
          <a:spcPts val="0"/>
        </a:spcBef>
        <a:spcAft>
          <a:spcPts val="0"/>
        </a:spcAft>
        <a:buFont typeface="Arial" panose="020B0604020202020204" pitchFamily="34" charset="0"/>
        <a:buChar char="•"/>
        <a:defRPr sz="1800" kern="1200">
          <a:solidFill>
            <a:srgbClr val="282E3C"/>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150000"/>
        </a:lnSpc>
        <a:spcBef>
          <a:spcPts val="0"/>
        </a:spcBef>
        <a:spcAft>
          <a:spcPts val="0"/>
        </a:spcAft>
        <a:buFont typeface="Arial" panose="020B0604020202020204" pitchFamily="34" charset="0"/>
        <a:buChar char="•"/>
        <a:defRPr sz="1800" kern="1200">
          <a:solidFill>
            <a:srgbClr val="282E3C"/>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a:cs typeface="Arial"/>
              </a:rPr>
              <a:t>A Level Psychology</a:t>
            </a:r>
            <a:br>
              <a:rPr lang="en-GB" dirty="0">
                <a:latin typeface="Arial"/>
                <a:cs typeface="Arial"/>
              </a:rPr>
            </a:br>
            <a:r>
              <a:rPr lang="en-GB" dirty="0">
                <a:latin typeface="Arial"/>
                <a:cs typeface="Arial"/>
              </a:rPr>
              <a:t>Taster Session 2025</a:t>
            </a:r>
            <a:endParaRPr lang="en-GB" dirty="0"/>
          </a:p>
        </p:txBody>
      </p:sp>
      <p:sp>
        <p:nvSpPr>
          <p:cNvPr id="3" name="Text Placeholder 2"/>
          <p:cNvSpPr>
            <a:spLocks noGrp="1"/>
          </p:cNvSpPr>
          <p:nvPr>
            <p:ph type="body" idx="1"/>
          </p:nvPr>
        </p:nvSpPr>
        <p:spPr/>
        <p:txBody>
          <a:bodyPr>
            <a:normAutofit/>
          </a:bodyPr>
          <a:lstStyle/>
          <a:p>
            <a:r>
              <a:rPr lang="en-GB" dirty="0"/>
              <a:t>Mr V Leigh: </a:t>
            </a:r>
            <a:r>
              <a:rPr lang="en-GB" b="1" dirty="0" err="1">
                <a:solidFill>
                  <a:srgbClr val="0070C0"/>
                </a:solidFill>
              </a:rPr>
              <a:t>leighv@wallingfordschool.com</a:t>
            </a:r>
            <a:endParaRPr lang="en-GB" dirty="0"/>
          </a:p>
        </p:txBody>
      </p:sp>
    </p:spTree>
    <p:extLst>
      <p:ext uri="{BB962C8B-B14F-4D97-AF65-F5344CB8AC3E}">
        <p14:creationId xmlns:p14="http://schemas.microsoft.com/office/powerpoint/2010/main" val="3368585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Find out!!</a:t>
            </a:r>
          </a:p>
        </p:txBody>
      </p:sp>
      <p:sp>
        <p:nvSpPr>
          <p:cNvPr id="3" name="Content Placeholder 2"/>
          <p:cNvSpPr>
            <a:spLocks noGrp="1"/>
          </p:cNvSpPr>
          <p:nvPr>
            <p:ph idx="1"/>
          </p:nvPr>
        </p:nvSpPr>
        <p:spPr/>
        <p:txBody>
          <a:bodyPr>
            <a:normAutofit lnSpcReduction="10000"/>
          </a:bodyPr>
          <a:lstStyle/>
          <a:p>
            <a:r>
              <a:rPr lang="en-US" b="1" dirty="0">
                <a:solidFill>
                  <a:schemeClr val="accent1">
                    <a:lumMod val="50000"/>
                  </a:schemeClr>
                </a:solidFill>
              </a:rPr>
              <a:t>Get into a group of 3 – each person should look at one career path</a:t>
            </a:r>
          </a:p>
          <a:p>
            <a:r>
              <a:rPr lang="en-US" dirty="0"/>
              <a:t>Find out:</a:t>
            </a:r>
          </a:p>
          <a:p>
            <a:pPr lvl="1"/>
            <a:r>
              <a:rPr lang="en-US" b="1" dirty="0">
                <a:solidFill>
                  <a:schemeClr val="accent1">
                    <a:lumMod val="50000"/>
                  </a:schemeClr>
                </a:solidFill>
              </a:rPr>
              <a:t>What is the career focused on/aiming to do?</a:t>
            </a:r>
          </a:p>
          <a:p>
            <a:pPr lvl="1"/>
            <a:r>
              <a:rPr lang="en-US" dirty="0"/>
              <a:t>What kinds of things do psychologists in this career do?</a:t>
            </a:r>
          </a:p>
          <a:p>
            <a:pPr lvl="1"/>
            <a:r>
              <a:rPr lang="en-US" b="1" dirty="0">
                <a:solidFill>
                  <a:schemeClr val="accent1">
                    <a:lumMod val="50000"/>
                  </a:schemeClr>
                </a:solidFill>
              </a:rPr>
              <a:t>Where do these psychologists work?</a:t>
            </a:r>
          </a:p>
          <a:p>
            <a:pPr lvl="1"/>
            <a:r>
              <a:rPr lang="en-US" dirty="0"/>
              <a:t>Extension: Investigate Neuropsychology</a:t>
            </a:r>
          </a:p>
        </p:txBody>
      </p:sp>
      <p:sp>
        <p:nvSpPr>
          <p:cNvPr id="4" name="Rounded Rectangle 3"/>
          <p:cNvSpPr/>
          <p:nvPr/>
        </p:nvSpPr>
        <p:spPr>
          <a:xfrm>
            <a:off x="9061886" y="178412"/>
            <a:ext cx="977464" cy="96873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5</a:t>
            </a:r>
          </a:p>
        </p:txBody>
      </p:sp>
    </p:spTree>
    <p:extLst>
      <p:ext uri="{BB962C8B-B14F-4D97-AF65-F5344CB8AC3E}">
        <p14:creationId xmlns:p14="http://schemas.microsoft.com/office/powerpoint/2010/main" val="163163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Share</a:t>
            </a:r>
          </a:p>
        </p:txBody>
      </p:sp>
      <p:sp>
        <p:nvSpPr>
          <p:cNvPr id="3" name="Content Placeholder 2"/>
          <p:cNvSpPr>
            <a:spLocks noGrp="1"/>
          </p:cNvSpPr>
          <p:nvPr>
            <p:ph idx="1"/>
          </p:nvPr>
        </p:nvSpPr>
        <p:spPr/>
        <p:txBody>
          <a:bodyPr>
            <a:normAutofit/>
          </a:bodyPr>
          <a:lstStyle/>
          <a:p>
            <a:r>
              <a:rPr lang="en-US" b="1" dirty="0">
                <a:solidFill>
                  <a:schemeClr val="accent1">
                    <a:lumMod val="50000"/>
                  </a:schemeClr>
                </a:solidFill>
              </a:rPr>
              <a:t>Talk each other through what you have found out about the career you investigated</a:t>
            </a:r>
          </a:p>
          <a:p>
            <a:r>
              <a:rPr lang="en-US" dirty="0"/>
              <a:t>If someone has looked at it, discuss neuropsychology as a career</a:t>
            </a:r>
          </a:p>
        </p:txBody>
      </p:sp>
      <p:sp>
        <p:nvSpPr>
          <p:cNvPr id="4" name="Rounded Rectangle 3"/>
          <p:cNvSpPr/>
          <p:nvPr/>
        </p:nvSpPr>
        <p:spPr>
          <a:xfrm>
            <a:off x="9061886" y="178412"/>
            <a:ext cx="977464" cy="96873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5</a:t>
            </a:r>
          </a:p>
        </p:txBody>
      </p:sp>
    </p:spTree>
    <p:extLst>
      <p:ext uri="{BB962C8B-B14F-4D97-AF65-F5344CB8AC3E}">
        <p14:creationId xmlns:p14="http://schemas.microsoft.com/office/powerpoint/2010/main" val="424772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Topics we’ll look at in Year 12</a:t>
            </a:r>
          </a:p>
        </p:txBody>
      </p:sp>
      <p:sp>
        <p:nvSpPr>
          <p:cNvPr id="14" name="Content Placeholder 13"/>
          <p:cNvSpPr>
            <a:spLocks noGrp="1"/>
          </p:cNvSpPr>
          <p:nvPr>
            <p:ph idx="1"/>
          </p:nvPr>
        </p:nvSpPr>
        <p:spPr/>
        <p:txBody>
          <a:bodyPr>
            <a:normAutofit lnSpcReduction="10000"/>
          </a:bodyPr>
          <a:lstStyle/>
          <a:p>
            <a:r>
              <a:rPr lang="en-US" b="1" dirty="0">
                <a:solidFill>
                  <a:schemeClr val="accent1">
                    <a:lumMod val="50000"/>
                  </a:schemeClr>
                </a:solidFill>
              </a:rPr>
              <a:t>Social influence: why do we obey? Why do we resist?</a:t>
            </a:r>
          </a:p>
          <a:p>
            <a:r>
              <a:rPr lang="en-US" dirty="0"/>
              <a:t>Memory: how does memory work? What’s wrong with Eye Witness Testimony? How do we forget?</a:t>
            </a:r>
          </a:p>
          <a:p>
            <a:r>
              <a:rPr lang="en-US" b="1" dirty="0">
                <a:solidFill>
                  <a:schemeClr val="accent1">
                    <a:lumMod val="50000"/>
                  </a:schemeClr>
                </a:solidFill>
              </a:rPr>
              <a:t>Attachment: what is ‘attachment’? How do we (and other animals) form early relationships? How do these go wrong?</a:t>
            </a:r>
          </a:p>
          <a:p>
            <a:r>
              <a:rPr lang="en-US" dirty="0"/>
              <a:t>Psychopathology: phobias, depression and OCD</a:t>
            </a:r>
            <a:endParaRPr lang="en-GB" dirty="0"/>
          </a:p>
        </p:txBody>
      </p:sp>
    </p:spTree>
    <p:extLst>
      <p:ext uri="{BB962C8B-B14F-4D97-AF65-F5344CB8AC3E}">
        <p14:creationId xmlns:p14="http://schemas.microsoft.com/office/powerpoint/2010/main" val="89426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Psychology always includes</a:t>
            </a:r>
          </a:p>
        </p:txBody>
      </p:sp>
      <p:sp>
        <p:nvSpPr>
          <p:cNvPr id="14" name="Content Placeholder 13"/>
          <p:cNvSpPr>
            <a:spLocks noGrp="1"/>
          </p:cNvSpPr>
          <p:nvPr>
            <p:ph idx="1"/>
          </p:nvPr>
        </p:nvSpPr>
        <p:spPr/>
        <p:txBody>
          <a:bodyPr>
            <a:normAutofit/>
          </a:bodyPr>
          <a:lstStyle/>
          <a:p>
            <a:r>
              <a:rPr lang="en-GB" b="1" dirty="0">
                <a:solidFill>
                  <a:schemeClr val="accent1">
                    <a:lumMod val="50000"/>
                  </a:schemeClr>
                </a:solidFill>
              </a:rPr>
              <a:t>Content: theories and supporting studies</a:t>
            </a:r>
          </a:p>
          <a:p>
            <a:r>
              <a:rPr lang="en-GB" dirty="0">
                <a:solidFill>
                  <a:schemeClr val="bg1"/>
                </a:solidFill>
              </a:rPr>
              <a:t>Methods: doing Psychology (practical work)</a:t>
            </a:r>
          </a:p>
          <a:p>
            <a:r>
              <a:rPr lang="en-GB" b="1" dirty="0">
                <a:solidFill>
                  <a:schemeClr val="accent1">
                    <a:lumMod val="50000"/>
                  </a:schemeClr>
                </a:solidFill>
              </a:rPr>
              <a:t>Maths / statistics</a:t>
            </a:r>
          </a:p>
        </p:txBody>
      </p:sp>
    </p:spTree>
    <p:extLst>
      <p:ext uri="{BB962C8B-B14F-4D97-AF65-F5344CB8AC3E}">
        <p14:creationId xmlns:p14="http://schemas.microsoft.com/office/powerpoint/2010/main" val="110882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78467-4E89-6417-AF17-E9F2B59C5F12}"/>
              </a:ext>
            </a:extLst>
          </p:cNvPr>
          <p:cNvSpPr>
            <a:spLocks noGrp="1"/>
          </p:cNvSpPr>
          <p:nvPr>
            <p:ph type="title"/>
          </p:nvPr>
        </p:nvSpPr>
        <p:spPr/>
        <p:txBody>
          <a:bodyPr/>
          <a:lstStyle/>
          <a:p>
            <a:r>
              <a:rPr lang="en-GB" dirty="0"/>
              <a:t>Why do we need memory?</a:t>
            </a:r>
          </a:p>
        </p:txBody>
      </p:sp>
      <p:sp>
        <p:nvSpPr>
          <p:cNvPr id="3" name="Content Placeholder 2">
            <a:extLst>
              <a:ext uri="{FF2B5EF4-FFF2-40B4-BE49-F238E27FC236}">
                <a16:creationId xmlns:a16="http://schemas.microsoft.com/office/drawing/2014/main" id="{0BB6C058-C9C6-0330-31A6-DDBC6E4259EF}"/>
              </a:ext>
            </a:extLst>
          </p:cNvPr>
          <p:cNvSpPr>
            <a:spLocks noGrp="1"/>
          </p:cNvSpPr>
          <p:nvPr>
            <p:ph idx="1"/>
          </p:nvPr>
        </p:nvSpPr>
        <p:spPr/>
        <p:txBody>
          <a:bodyPr/>
          <a:lstStyle/>
          <a:p>
            <a:r>
              <a:rPr lang="en-GB" b="1" dirty="0">
                <a:solidFill>
                  <a:srgbClr val="0070C0"/>
                </a:solidFill>
              </a:rPr>
              <a:t>Brainstorm everything you have to remember – could be now, later today, tomorrow, September…</a:t>
            </a:r>
          </a:p>
          <a:p>
            <a:r>
              <a:rPr lang="en-GB" dirty="0"/>
              <a:t>Add your ideas to the brain in your booklet</a:t>
            </a:r>
          </a:p>
        </p:txBody>
      </p:sp>
      <p:sp>
        <p:nvSpPr>
          <p:cNvPr id="4" name="Rounded Rectangle 3">
            <a:extLst>
              <a:ext uri="{FF2B5EF4-FFF2-40B4-BE49-F238E27FC236}">
                <a16:creationId xmlns:a16="http://schemas.microsoft.com/office/drawing/2014/main" id="{8A020BE8-1F95-4916-A9AA-83B6244CE682}"/>
              </a:ext>
            </a:extLst>
          </p:cNvPr>
          <p:cNvSpPr/>
          <p:nvPr/>
        </p:nvSpPr>
        <p:spPr>
          <a:xfrm>
            <a:off x="9550618" y="178412"/>
            <a:ext cx="977464" cy="96873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6</a:t>
            </a:r>
          </a:p>
        </p:txBody>
      </p:sp>
    </p:spTree>
    <p:extLst>
      <p:ext uri="{BB962C8B-B14F-4D97-AF65-F5344CB8AC3E}">
        <p14:creationId xmlns:p14="http://schemas.microsoft.com/office/powerpoint/2010/main" val="3245827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B6C3D-CCF2-5540-F10F-E0DE2E835489}"/>
              </a:ext>
            </a:extLst>
          </p:cNvPr>
          <p:cNvSpPr>
            <a:spLocks noGrp="1"/>
          </p:cNvSpPr>
          <p:nvPr>
            <p:ph type="title"/>
          </p:nvPr>
        </p:nvSpPr>
        <p:spPr/>
        <p:txBody>
          <a:bodyPr/>
          <a:lstStyle/>
          <a:p>
            <a:r>
              <a:rPr lang="en-GB" dirty="0"/>
              <a:t>Things we might use memory for</a:t>
            </a:r>
          </a:p>
        </p:txBody>
      </p:sp>
      <p:sp>
        <p:nvSpPr>
          <p:cNvPr id="4" name="TextBox 3">
            <a:extLst>
              <a:ext uri="{FF2B5EF4-FFF2-40B4-BE49-F238E27FC236}">
                <a16:creationId xmlns:a16="http://schemas.microsoft.com/office/drawing/2014/main" id="{5C529416-0F75-FD0D-5ECC-5C81474DDE2A}"/>
              </a:ext>
            </a:extLst>
          </p:cNvPr>
          <p:cNvSpPr txBox="1"/>
          <p:nvPr/>
        </p:nvSpPr>
        <p:spPr>
          <a:xfrm rot="19502738">
            <a:off x="6832348" y="2966922"/>
            <a:ext cx="3847976" cy="523220"/>
          </a:xfrm>
          <a:prstGeom prst="rect">
            <a:avLst/>
          </a:prstGeom>
          <a:noFill/>
        </p:spPr>
        <p:txBody>
          <a:bodyPr wrap="none" rtlCol="0">
            <a:spAutoFit/>
          </a:bodyPr>
          <a:lstStyle/>
          <a:p>
            <a:r>
              <a:rPr lang="en-GB" sz="2800" b="1" dirty="0">
                <a:solidFill>
                  <a:schemeClr val="accent1">
                    <a:lumMod val="50000"/>
                  </a:schemeClr>
                </a:solidFill>
              </a:rPr>
              <a:t>How to deal with money</a:t>
            </a:r>
          </a:p>
        </p:txBody>
      </p:sp>
      <p:sp>
        <p:nvSpPr>
          <p:cNvPr id="5" name="TextBox 4">
            <a:extLst>
              <a:ext uri="{FF2B5EF4-FFF2-40B4-BE49-F238E27FC236}">
                <a16:creationId xmlns:a16="http://schemas.microsoft.com/office/drawing/2014/main" id="{8A972634-4AF9-D910-4219-8EE7CCD507AA}"/>
              </a:ext>
            </a:extLst>
          </p:cNvPr>
          <p:cNvSpPr txBox="1"/>
          <p:nvPr/>
        </p:nvSpPr>
        <p:spPr>
          <a:xfrm rot="1125362">
            <a:off x="2237521" y="1950279"/>
            <a:ext cx="889026" cy="523220"/>
          </a:xfrm>
          <a:prstGeom prst="rect">
            <a:avLst/>
          </a:prstGeom>
          <a:noFill/>
        </p:spPr>
        <p:txBody>
          <a:bodyPr wrap="none" rtlCol="0">
            <a:spAutoFit/>
          </a:bodyPr>
          <a:lstStyle/>
          <a:p>
            <a:r>
              <a:rPr lang="en-GB" sz="2800" b="1" dirty="0">
                <a:solidFill>
                  <a:schemeClr val="accent1">
                    <a:lumMod val="50000"/>
                  </a:schemeClr>
                </a:solidFill>
              </a:rPr>
              <a:t>facts</a:t>
            </a:r>
          </a:p>
        </p:txBody>
      </p:sp>
      <p:sp>
        <p:nvSpPr>
          <p:cNvPr id="6" name="TextBox 5">
            <a:extLst>
              <a:ext uri="{FF2B5EF4-FFF2-40B4-BE49-F238E27FC236}">
                <a16:creationId xmlns:a16="http://schemas.microsoft.com/office/drawing/2014/main" id="{F27A3A0E-AAB8-5B9E-2EF6-CF82DF8BF8E9}"/>
              </a:ext>
            </a:extLst>
          </p:cNvPr>
          <p:cNvSpPr txBox="1"/>
          <p:nvPr/>
        </p:nvSpPr>
        <p:spPr>
          <a:xfrm rot="1630577">
            <a:off x="5629488" y="2583694"/>
            <a:ext cx="1754583" cy="523220"/>
          </a:xfrm>
          <a:prstGeom prst="rect">
            <a:avLst/>
          </a:prstGeom>
          <a:noFill/>
        </p:spPr>
        <p:txBody>
          <a:bodyPr wrap="none" rtlCol="0">
            <a:spAutoFit/>
          </a:bodyPr>
          <a:lstStyle/>
          <a:p>
            <a:r>
              <a:rPr lang="en-GB" sz="2800" b="1" dirty="0">
                <a:solidFill>
                  <a:schemeClr val="accent1">
                    <a:lumMod val="50000"/>
                  </a:schemeClr>
                </a:solidFill>
              </a:rPr>
              <a:t>passwords</a:t>
            </a:r>
          </a:p>
        </p:txBody>
      </p:sp>
      <p:sp>
        <p:nvSpPr>
          <p:cNvPr id="7" name="TextBox 6">
            <a:extLst>
              <a:ext uri="{FF2B5EF4-FFF2-40B4-BE49-F238E27FC236}">
                <a16:creationId xmlns:a16="http://schemas.microsoft.com/office/drawing/2014/main" id="{BE0BE094-3236-42D0-DB03-B925BBF1C22B}"/>
              </a:ext>
            </a:extLst>
          </p:cNvPr>
          <p:cNvSpPr txBox="1"/>
          <p:nvPr/>
        </p:nvSpPr>
        <p:spPr>
          <a:xfrm rot="21070057">
            <a:off x="5757319" y="1463901"/>
            <a:ext cx="1170513" cy="523220"/>
          </a:xfrm>
          <a:prstGeom prst="rect">
            <a:avLst/>
          </a:prstGeom>
          <a:noFill/>
        </p:spPr>
        <p:txBody>
          <a:bodyPr wrap="none" rtlCol="0">
            <a:spAutoFit/>
          </a:bodyPr>
          <a:lstStyle/>
          <a:p>
            <a:r>
              <a:rPr lang="en-GB" sz="2800" b="1" dirty="0">
                <a:solidFill>
                  <a:schemeClr val="accent1">
                    <a:lumMod val="50000"/>
                  </a:schemeClr>
                </a:solidFill>
              </a:rPr>
              <a:t>names</a:t>
            </a:r>
          </a:p>
        </p:txBody>
      </p:sp>
      <p:sp>
        <p:nvSpPr>
          <p:cNvPr id="8" name="TextBox 7">
            <a:extLst>
              <a:ext uri="{FF2B5EF4-FFF2-40B4-BE49-F238E27FC236}">
                <a16:creationId xmlns:a16="http://schemas.microsoft.com/office/drawing/2014/main" id="{EDE14862-F45E-5798-C151-521B99630BEE}"/>
              </a:ext>
            </a:extLst>
          </p:cNvPr>
          <p:cNvSpPr txBox="1"/>
          <p:nvPr/>
        </p:nvSpPr>
        <p:spPr>
          <a:xfrm rot="356308">
            <a:off x="6455028" y="4975496"/>
            <a:ext cx="4193840" cy="523220"/>
          </a:xfrm>
          <a:prstGeom prst="rect">
            <a:avLst/>
          </a:prstGeom>
          <a:noFill/>
        </p:spPr>
        <p:txBody>
          <a:bodyPr wrap="none" rtlCol="0">
            <a:spAutoFit/>
          </a:bodyPr>
          <a:lstStyle/>
          <a:p>
            <a:r>
              <a:rPr lang="en-GB" sz="2800" b="1" dirty="0">
                <a:solidFill>
                  <a:schemeClr val="accent1">
                    <a:lumMod val="50000"/>
                  </a:schemeClr>
                </a:solidFill>
              </a:rPr>
              <a:t>How to move / walk / talk!</a:t>
            </a:r>
          </a:p>
        </p:txBody>
      </p:sp>
      <p:sp>
        <p:nvSpPr>
          <p:cNvPr id="9" name="TextBox 8">
            <a:extLst>
              <a:ext uri="{FF2B5EF4-FFF2-40B4-BE49-F238E27FC236}">
                <a16:creationId xmlns:a16="http://schemas.microsoft.com/office/drawing/2014/main" id="{1671F9C4-0658-6DDE-88D2-36C6A3663433}"/>
              </a:ext>
            </a:extLst>
          </p:cNvPr>
          <p:cNvSpPr txBox="1"/>
          <p:nvPr/>
        </p:nvSpPr>
        <p:spPr>
          <a:xfrm rot="19502738">
            <a:off x="2571256" y="2241929"/>
            <a:ext cx="2684196" cy="523220"/>
          </a:xfrm>
          <a:prstGeom prst="rect">
            <a:avLst/>
          </a:prstGeom>
          <a:noFill/>
        </p:spPr>
        <p:txBody>
          <a:bodyPr wrap="none" rtlCol="0">
            <a:spAutoFit/>
          </a:bodyPr>
          <a:lstStyle/>
          <a:p>
            <a:r>
              <a:rPr lang="en-GB" sz="2800" b="1" dirty="0">
                <a:solidFill>
                  <a:schemeClr val="accent1">
                    <a:lumMod val="50000"/>
                  </a:schemeClr>
                </a:solidFill>
              </a:rPr>
              <a:t>Facts about facts</a:t>
            </a:r>
          </a:p>
        </p:txBody>
      </p:sp>
      <p:sp>
        <p:nvSpPr>
          <p:cNvPr id="10" name="TextBox 9">
            <a:extLst>
              <a:ext uri="{FF2B5EF4-FFF2-40B4-BE49-F238E27FC236}">
                <a16:creationId xmlns:a16="http://schemas.microsoft.com/office/drawing/2014/main" id="{05ACDAA5-EB61-DE5C-CA25-8932B1F173BE}"/>
              </a:ext>
            </a:extLst>
          </p:cNvPr>
          <p:cNvSpPr txBox="1"/>
          <p:nvPr/>
        </p:nvSpPr>
        <p:spPr>
          <a:xfrm rot="20989495">
            <a:off x="3528324" y="3498580"/>
            <a:ext cx="3130857" cy="523220"/>
          </a:xfrm>
          <a:prstGeom prst="rect">
            <a:avLst/>
          </a:prstGeom>
          <a:noFill/>
        </p:spPr>
        <p:txBody>
          <a:bodyPr wrap="none" rtlCol="0">
            <a:spAutoFit/>
          </a:bodyPr>
          <a:lstStyle/>
          <a:p>
            <a:r>
              <a:rPr lang="en-GB" sz="2800" b="1" dirty="0">
                <a:solidFill>
                  <a:schemeClr val="accent1">
                    <a:lumMod val="50000"/>
                  </a:schemeClr>
                </a:solidFill>
              </a:rPr>
              <a:t>Telephone numbers</a:t>
            </a:r>
          </a:p>
        </p:txBody>
      </p:sp>
      <p:sp>
        <p:nvSpPr>
          <p:cNvPr id="11" name="TextBox 10">
            <a:extLst>
              <a:ext uri="{FF2B5EF4-FFF2-40B4-BE49-F238E27FC236}">
                <a16:creationId xmlns:a16="http://schemas.microsoft.com/office/drawing/2014/main" id="{2E4C4564-134D-B605-0D33-1C21C3597B22}"/>
              </a:ext>
            </a:extLst>
          </p:cNvPr>
          <p:cNvSpPr txBox="1"/>
          <p:nvPr/>
        </p:nvSpPr>
        <p:spPr>
          <a:xfrm rot="20745020">
            <a:off x="7444693" y="1968224"/>
            <a:ext cx="1584921" cy="523220"/>
          </a:xfrm>
          <a:prstGeom prst="rect">
            <a:avLst/>
          </a:prstGeom>
          <a:noFill/>
        </p:spPr>
        <p:txBody>
          <a:bodyPr wrap="none" rtlCol="0">
            <a:spAutoFit/>
          </a:bodyPr>
          <a:lstStyle/>
          <a:p>
            <a:r>
              <a:rPr lang="en-GB" sz="2800" b="1" dirty="0">
                <a:solidFill>
                  <a:schemeClr val="accent1">
                    <a:lumMod val="50000"/>
                  </a:schemeClr>
                </a:solidFill>
              </a:rPr>
              <a:t>birthdays</a:t>
            </a:r>
          </a:p>
        </p:txBody>
      </p:sp>
      <p:sp>
        <p:nvSpPr>
          <p:cNvPr id="12" name="TextBox 11">
            <a:extLst>
              <a:ext uri="{FF2B5EF4-FFF2-40B4-BE49-F238E27FC236}">
                <a16:creationId xmlns:a16="http://schemas.microsoft.com/office/drawing/2014/main" id="{04C08903-B619-D98A-BD62-53A3AE1C23F0}"/>
              </a:ext>
            </a:extLst>
          </p:cNvPr>
          <p:cNvSpPr txBox="1"/>
          <p:nvPr/>
        </p:nvSpPr>
        <p:spPr>
          <a:xfrm rot="301306">
            <a:off x="1798894" y="5076189"/>
            <a:ext cx="1814920" cy="523220"/>
          </a:xfrm>
          <a:prstGeom prst="rect">
            <a:avLst/>
          </a:prstGeom>
          <a:noFill/>
        </p:spPr>
        <p:txBody>
          <a:bodyPr wrap="none" rtlCol="0">
            <a:spAutoFit/>
          </a:bodyPr>
          <a:lstStyle/>
          <a:p>
            <a:r>
              <a:rPr lang="en-GB" sz="2800" b="1" dirty="0">
                <a:solidFill>
                  <a:schemeClr val="accent1">
                    <a:lumMod val="50000"/>
                  </a:schemeClr>
                </a:solidFill>
              </a:rPr>
              <a:t>usernames</a:t>
            </a:r>
          </a:p>
        </p:txBody>
      </p:sp>
      <p:sp>
        <p:nvSpPr>
          <p:cNvPr id="13" name="TextBox 12">
            <a:extLst>
              <a:ext uri="{FF2B5EF4-FFF2-40B4-BE49-F238E27FC236}">
                <a16:creationId xmlns:a16="http://schemas.microsoft.com/office/drawing/2014/main" id="{65CE3ED1-E31F-AEE6-1F8E-B7C898442AE8}"/>
              </a:ext>
            </a:extLst>
          </p:cNvPr>
          <p:cNvSpPr txBox="1"/>
          <p:nvPr/>
        </p:nvSpPr>
        <p:spPr>
          <a:xfrm rot="19502738">
            <a:off x="4564619" y="5314366"/>
            <a:ext cx="1661802" cy="523220"/>
          </a:xfrm>
          <a:prstGeom prst="rect">
            <a:avLst/>
          </a:prstGeom>
          <a:noFill/>
        </p:spPr>
        <p:txBody>
          <a:bodyPr wrap="none" rtlCol="0">
            <a:spAutoFit/>
          </a:bodyPr>
          <a:lstStyle/>
          <a:p>
            <a:r>
              <a:rPr lang="en-GB" sz="2800" b="1" dirty="0">
                <a:solidFill>
                  <a:schemeClr val="accent1">
                    <a:lumMod val="50000"/>
                  </a:schemeClr>
                </a:solidFill>
              </a:rPr>
              <a:t>directions</a:t>
            </a:r>
          </a:p>
        </p:txBody>
      </p:sp>
      <p:sp>
        <p:nvSpPr>
          <p:cNvPr id="14" name="TextBox 13">
            <a:extLst>
              <a:ext uri="{FF2B5EF4-FFF2-40B4-BE49-F238E27FC236}">
                <a16:creationId xmlns:a16="http://schemas.microsoft.com/office/drawing/2014/main" id="{2BAAC709-DBCB-8348-BFB0-C23F017B3E50}"/>
              </a:ext>
            </a:extLst>
          </p:cNvPr>
          <p:cNvSpPr txBox="1"/>
          <p:nvPr/>
        </p:nvSpPr>
        <p:spPr>
          <a:xfrm rot="1606629">
            <a:off x="1596234" y="4210822"/>
            <a:ext cx="3595280" cy="523220"/>
          </a:xfrm>
          <a:prstGeom prst="rect">
            <a:avLst/>
          </a:prstGeom>
          <a:noFill/>
        </p:spPr>
        <p:txBody>
          <a:bodyPr wrap="none" rtlCol="0">
            <a:spAutoFit/>
          </a:bodyPr>
          <a:lstStyle/>
          <a:p>
            <a:r>
              <a:rPr lang="en-GB" sz="2800" b="1" dirty="0">
                <a:solidFill>
                  <a:schemeClr val="accent1">
                    <a:lumMod val="50000"/>
                  </a:schemeClr>
                </a:solidFill>
              </a:rPr>
              <a:t>How to use technology</a:t>
            </a:r>
          </a:p>
        </p:txBody>
      </p:sp>
    </p:spTree>
    <p:extLst>
      <p:ext uri="{BB962C8B-B14F-4D97-AF65-F5344CB8AC3E}">
        <p14:creationId xmlns:p14="http://schemas.microsoft.com/office/powerpoint/2010/main" val="205243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78467-4E89-6417-AF17-E9F2B59C5F12}"/>
              </a:ext>
            </a:extLst>
          </p:cNvPr>
          <p:cNvSpPr>
            <a:spLocks noGrp="1"/>
          </p:cNvSpPr>
          <p:nvPr>
            <p:ph type="title"/>
          </p:nvPr>
        </p:nvSpPr>
        <p:spPr/>
        <p:txBody>
          <a:bodyPr/>
          <a:lstStyle/>
          <a:p>
            <a:r>
              <a:rPr lang="en-GB" dirty="0"/>
              <a:t>Imagine life without memory…</a:t>
            </a:r>
          </a:p>
        </p:txBody>
      </p:sp>
      <p:sp>
        <p:nvSpPr>
          <p:cNvPr id="3" name="Content Placeholder 2">
            <a:extLst>
              <a:ext uri="{FF2B5EF4-FFF2-40B4-BE49-F238E27FC236}">
                <a16:creationId xmlns:a16="http://schemas.microsoft.com/office/drawing/2014/main" id="{0BB6C058-C9C6-0330-31A6-DDBC6E4259EF}"/>
              </a:ext>
            </a:extLst>
          </p:cNvPr>
          <p:cNvSpPr>
            <a:spLocks noGrp="1"/>
          </p:cNvSpPr>
          <p:nvPr>
            <p:ph idx="1"/>
          </p:nvPr>
        </p:nvSpPr>
        <p:spPr>
          <a:xfrm>
            <a:off x="2152650" y="1548811"/>
            <a:ext cx="8105447" cy="4351338"/>
          </a:xfrm>
        </p:spPr>
        <p:txBody>
          <a:bodyPr>
            <a:normAutofit/>
          </a:bodyPr>
          <a:lstStyle/>
          <a:p>
            <a:r>
              <a:rPr lang="en-GB" b="1" dirty="0">
                <a:solidFill>
                  <a:srgbClr val="0070C0"/>
                </a:solidFill>
              </a:rPr>
              <a:t>What would it be like?</a:t>
            </a:r>
          </a:p>
          <a:p>
            <a:r>
              <a:rPr lang="en-GB" dirty="0">
                <a:solidFill>
                  <a:schemeClr val="bg1"/>
                </a:solidFill>
              </a:rPr>
              <a:t>How would you feel?</a:t>
            </a:r>
          </a:p>
          <a:p>
            <a:r>
              <a:rPr lang="en-GB" b="1" dirty="0">
                <a:solidFill>
                  <a:srgbClr val="0070C0"/>
                </a:solidFill>
              </a:rPr>
              <a:t>How would others feel/treat you?</a:t>
            </a:r>
          </a:p>
          <a:p>
            <a:endParaRPr lang="en-GB" b="1" dirty="0">
              <a:solidFill>
                <a:srgbClr val="0070C0"/>
              </a:solidFill>
            </a:endParaRPr>
          </a:p>
          <a:p>
            <a:r>
              <a:rPr lang="en-GB" dirty="0">
                <a:solidFill>
                  <a:schemeClr val="bg1"/>
                </a:solidFill>
              </a:rPr>
              <a:t>So, what is memory </a:t>
            </a:r>
            <a:r>
              <a:rPr lang="en-GB" b="1" i="1" dirty="0">
                <a:solidFill>
                  <a:schemeClr val="bg1"/>
                </a:solidFill>
              </a:rPr>
              <a:t>for</a:t>
            </a:r>
            <a:r>
              <a:rPr lang="en-GB" i="1" dirty="0">
                <a:solidFill>
                  <a:schemeClr val="bg1"/>
                </a:solidFill>
              </a:rPr>
              <a:t>? (</a:t>
            </a:r>
            <a:r>
              <a:rPr lang="en-GB" b="1" i="1" dirty="0">
                <a:solidFill>
                  <a:schemeClr val="bg1"/>
                </a:solidFill>
              </a:rPr>
              <a:t>why do we have it?</a:t>
            </a:r>
            <a:r>
              <a:rPr lang="en-GB" i="1" dirty="0">
                <a:solidFill>
                  <a:schemeClr val="bg1"/>
                </a:solidFill>
              </a:rPr>
              <a:t>)</a:t>
            </a:r>
            <a:endParaRPr lang="en-GB" dirty="0">
              <a:solidFill>
                <a:schemeClr val="bg1"/>
              </a:solidFill>
            </a:endParaRPr>
          </a:p>
        </p:txBody>
      </p:sp>
      <p:sp>
        <p:nvSpPr>
          <p:cNvPr id="4" name="Rounded Rectangle 3">
            <a:extLst>
              <a:ext uri="{FF2B5EF4-FFF2-40B4-BE49-F238E27FC236}">
                <a16:creationId xmlns:a16="http://schemas.microsoft.com/office/drawing/2014/main" id="{8A020BE8-1F95-4916-A9AA-83B6244CE682}"/>
              </a:ext>
            </a:extLst>
          </p:cNvPr>
          <p:cNvSpPr/>
          <p:nvPr/>
        </p:nvSpPr>
        <p:spPr>
          <a:xfrm>
            <a:off x="9612403" y="178412"/>
            <a:ext cx="977464" cy="96873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6</a:t>
            </a:r>
          </a:p>
        </p:txBody>
      </p:sp>
    </p:spTree>
    <p:extLst>
      <p:ext uri="{BB962C8B-B14F-4D97-AF65-F5344CB8AC3E}">
        <p14:creationId xmlns:p14="http://schemas.microsoft.com/office/powerpoint/2010/main" val="412415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78467-4E89-6417-AF17-E9F2B59C5F12}"/>
              </a:ext>
            </a:extLst>
          </p:cNvPr>
          <p:cNvSpPr>
            <a:spLocks noGrp="1"/>
          </p:cNvSpPr>
          <p:nvPr>
            <p:ph type="title"/>
          </p:nvPr>
        </p:nvSpPr>
        <p:spPr/>
        <p:txBody>
          <a:bodyPr/>
          <a:lstStyle/>
          <a:p>
            <a:r>
              <a:rPr lang="en-GB" dirty="0"/>
              <a:t>Clive Wearing</a:t>
            </a:r>
          </a:p>
        </p:txBody>
      </p:sp>
      <p:sp>
        <p:nvSpPr>
          <p:cNvPr id="4" name="Rounded Rectangle 3">
            <a:extLst>
              <a:ext uri="{FF2B5EF4-FFF2-40B4-BE49-F238E27FC236}">
                <a16:creationId xmlns:a16="http://schemas.microsoft.com/office/drawing/2014/main" id="{8A020BE8-1F95-4916-A9AA-83B6244CE682}"/>
              </a:ext>
            </a:extLst>
          </p:cNvPr>
          <p:cNvSpPr/>
          <p:nvPr/>
        </p:nvSpPr>
        <p:spPr>
          <a:xfrm>
            <a:off x="9612403" y="178412"/>
            <a:ext cx="977464" cy="96873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6</a:t>
            </a:r>
          </a:p>
        </p:txBody>
      </p:sp>
      <p:sp>
        <p:nvSpPr>
          <p:cNvPr id="5" name="Content Placeholder 4">
            <a:extLst>
              <a:ext uri="{FF2B5EF4-FFF2-40B4-BE49-F238E27FC236}">
                <a16:creationId xmlns:a16="http://schemas.microsoft.com/office/drawing/2014/main" id="{E0891BF4-A5AC-9417-1BC0-58A1BCC5EBAF}"/>
              </a:ext>
            </a:extLst>
          </p:cNvPr>
          <p:cNvSpPr>
            <a:spLocks noGrp="1"/>
          </p:cNvSpPr>
          <p:nvPr>
            <p:ph idx="1"/>
          </p:nvPr>
        </p:nvSpPr>
        <p:spPr/>
        <p:txBody>
          <a:bodyPr/>
          <a:lstStyle/>
          <a:p>
            <a:r>
              <a:rPr lang="en-US" dirty="0"/>
              <a:t>https://</a:t>
            </a:r>
            <a:r>
              <a:rPr lang="en-US" dirty="0" err="1"/>
              <a:t>www.youtube.com</a:t>
            </a:r>
            <a:r>
              <a:rPr lang="en-US" dirty="0"/>
              <a:t>/</a:t>
            </a:r>
            <a:r>
              <a:rPr lang="en-US" dirty="0" err="1"/>
              <a:t>watch?v</a:t>
            </a:r>
            <a:r>
              <a:rPr lang="en-US" dirty="0"/>
              <a:t>=Vwigmktix2Y </a:t>
            </a:r>
          </a:p>
          <a:p>
            <a:endParaRPr lang="en-US" dirty="0"/>
          </a:p>
        </p:txBody>
      </p:sp>
      <p:pic>
        <p:nvPicPr>
          <p:cNvPr id="6" name="Picture 5">
            <a:extLst>
              <a:ext uri="{FF2B5EF4-FFF2-40B4-BE49-F238E27FC236}">
                <a16:creationId xmlns:a16="http://schemas.microsoft.com/office/drawing/2014/main" id="{0970E383-9215-A460-C142-DDB3CECB6A37}"/>
              </a:ext>
            </a:extLst>
          </p:cNvPr>
          <p:cNvPicPr>
            <a:picLocks noChangeAspect="1"/>
          </p:cNvPicPr>
          <p:nvPr/>
        </p:nvPicPr>
        <p:blipFill>
          <a:blip r:embed="rId3"/>
          <a:stretch>
            <a:fillRect/>
          </a:stretch>
        </p:blipFill>
        <p:spPr>
          <a:xfrm>
            <a:off x="5029200" y="3150189"/>
            <a:ext cx="2133600" cy="2159000"/>
          </a:xfrm>
          <a:prstGeom prst="rect">
            <a:avLst/>
          </a:prstGeom>
        </p:spPr>
      </p:pic>
    </p:spTree>
    <p:extLst>
      <p:ext uri="{BB962C8B-B14F-4D97-AF65-F5344CB8AC3E}">
        <p14:creationId xmlns:p14="http://schemas.microsoft.com/office/powerpoint/2010/main" val="3462776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C6A89-E948-B593-4DAF-ACEF7DBF4622}"/>
              </a:ext>
            </a:extLst>
          </p:cNvPr>
          <p:cNvSpPr>
            <a:spLocks noGrp="1"/>
          </p:cNvSpPr>
          <p:nvPr>
            <p:ph type="title"/>
          </p:nvPr>
        </p:nvSpPr>
        <p:spPr>
          <a:xfrm>
            <a:off x="1524000" y="1"/>
            <a:ext cx="9144000" cy="1325563"/>
          </a:xfrm>
        </p:spPr>
        <p:txBody>
          <a:bodyPr anchor="ctr">
            <a:normAutofit/>
          </a:bodyPr>
          <a:lstStyle/>
          <a:p>
            <a:r>
              <a:rPr lang="en-GB" dirty="0"/>
              <a:t>Clive Wearing’s Diary</a:t>
            </a:r>
          </a:p>
        </p:txBody>
      </p:sp>
      <p:pic>
        <p:nvPicPr>
          <p:cNvPr id="1026" name="Picture 2" descr="CDN media">
            <a:extLst>
              <a:ext uri="{FF2B5EF4-FFF2-40B4-BE49-F238E27FC236}">
                <a16:creationId xmlns:a16="http://schemas.microsoft.com/office/drawing/2014/main" id="{131D793B-5AB9-140B-EA28-8FCA1B0CB9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66" t="6414" r="6016" b="66496"/>
          <a:stretch/>
        </p:blipFill>
        <p:spPr bwMode="auto">
          <a:xfrm>
            <a:off x="1554988" y="1476668"/>
            <a:ext cx="9082024" cy="2282130"/>
          </a:xfrm>
          <a:prstGeom prst="rect">
            <a:avLst/>
          </a:prstGeom>
          <a:solidFill>
            <a:srgbClr val="FFFFFF"/>
          </a:solidFill>
        </p:spPr>
      </p:pic>
      <p:sp>
        <p:nvSpPr>
          <p:cNvPr id="4" name="TextBox 3">
            <a:extLst>
              <a:ext uri="{FF2B5EF4-FFF2-40B4-BE49-F238E27FC236}">
                <a16:creationId xmlns:a16="http://schemas.microsoft.com/office/drawing/2014/main" id="{A5CD07BE-9D38-554F-1ACF-4957AB7F9D29}"/>
              </a:ext>
            </a:extLst>
          </p:cNvPr>
          <p:cNvSpPr txBox="1"/>
          <p:nvPr/>
        </p:nvSpPr>
        <p:spPr>
          <a:xfrm>
            <a:off x="1787472" y="4169044"/>
            <a:ext cx="8726363" cy="1938992"/>
          </a:xfrm>
          <a:prstGeom prst="rect">
            <a:avLst/>
          </a:prstGeom>
          <a:noFill/>
        </p:spPr>
        <p:txBody>
          <a:bodyPr wrap="none" rtlCol="0">
            <a:spAutoFit/>
          </a:bodyPr>
          <a:lstStyle/>
          <a:p>
            <a:pPr marL="342900" indent="-342900">
              <a:buFont typeface="Arial" panose="020B0604020202020204" pitchFamily="34" charset="0"/>
              <a:buChar char="•"/>
            </a:pPr>
            <a:r>
              <a:rPr lang="en-GB" sz="2400" b="1" dirty="0">
                <a:solidFill>
                  <a:schemeClr val="accent1">
                    <a:lumMod val="50000"/>
                  </a:schemeClr>
                </a:solidFill>
              </a:rPr>
              <a:t>7.46 am </a:t>
            </a:r>
            <a:r>
              <a:rPr lang="en-GB" sz="2400" b="1" dirty="0">
                <a:solidFill>
                  <a:schemeClr val="accent1">
                    <a:lumMod val="50000"/>
                  </a:schemeClr>
                </a:solidFill>
                <a:sym typeface="Wingdings" pitchFamily="2" charset="2"/>
              </a:rPr>
              <a:t> I WAKE FOR THE FIRST TIME</a:t>
            </a:r>
          </a:p>
          <a:p>
            <a:pPr marL="342900" indent="-342900">
              <a:buFont typeface="Arial" panose="020B0604020202020204" pitchFamily="34" charset="0"/>
              <a:buChar char="•"/>
            </a:pPr>
            <a:r>
              <a:rPr lang="en-GB" sz="2400" dirty="0">
                <a:solidFill>
                  <a:schemeClr val="bg1"/>
                </a:solidFill>
                <a:sym typeface="Wingdings" pitchFamily="2" charset="2"/>
              </a:rPr>
              <a:t>7.47 am  THIS ILLNESS HAS BEEN LIKE DEATH TILL </a:t>
            </a:r>
            <a:r>
              <a:rPr lang="en-GB" sz="2400" u="sng" dirty="0">
                <a:solidFill>
                  <a:schemeClr val="bg1"/>
                </a:solidFill>
                <a:sym typeface="Wingdings" pitchFamily="2" charset="2"/>
              </a:rPr>
              <a:t>NOW</a:t>
            </a:r>
            <a:endParaRPr lang="en-GB" sz="2400" dirty="0">
              <a:solidFill>
                <a:schemeClr val="bg1"/>
              </a:solidFill>
              <a:sym typeface="Wingdings" pitchFamily="2" charset="2"/>
            </a:endParaRPr>
          </a:p>
          <a:p>
            <a:pPr marL="342900" indent="-342900">
              <a:buFont typeface="Arial" panose="020B0604020202020204" pitchFamily="34" charset="0"/>
              <a:buChar char="•"/>
            </a:pPr>
            <a:r>
              <a:rPr lang="en-GB" sz="2400" dirty="0">
                <a:solidFill>
                  <a:schemeClr val="bg1"/>
                </a:solidFill>
                <a:sym typeface="Wingdings" pitchFamily="2" charset="2"/>
              </a:rPr>
              <a:t>                     FIRST THOUGHT: I LOVE DARLING DEBORAH FOR EVER</a:t>
            </a:r>
          </a:p>
          <a:p>
            <a:pPr marL="342900" indent="-342900">
              <a:buFont typeface="Arial" panose="020B0604020202020204" pitchFamily="34" charset="0"/>
              <a:buChar char="•"/>
            </a:pPr>
            <a:r>
              <a:rPr lang="en-GB" sz="2400" b="1" dirty="0">
                <a:solidFill>
                  <a:schemeClr val="accent1">
                    <a:lumMod val="50000"/>
                  </a:schemeClr>
                </a:solidFill>
                <a:sym typeface="Wingdings" pitchFamily="2" charset="2"/>
              </a:rPr>
              <a:t>11.01 am  I AM PERFECTLY AWAKE (1</a:t>
            </a:r>
            <a:r>
              <a:rPr lang="en-GB" sz="2400" b="1" baseline="30000" dirty="0">
                <a:solidFill>
                  <a:schemeClr val="accent1">
                    <a:lumMod val="50000"/>
                  </a:schemeClr>
                </a:solidFill>
                <a:sym typeface="Wingdings" pitchFamily="2" charset="2"/>
              </a:rPr>
              <a:t>st</a:t>
            </a:r>
            <a:r>
              <a:rPr lang="en-GB" sz="2400" b="1" dirty="0">
                <a:solidFill>
                  <a:schemeClr val="accent1">
                    <a:lumMod val="50000"/>
                  </a:schemeClr>
                </a:solidFill>
                <a:sym typeface="Wingdings" pitchFamily="2" charset="2"/>
              </a:rPr>
              <a:t> TIME)</a:t>
            </a:r>
          </a:p>
          <a:p>
            <a:pPr marL="342900" indent="-342900">
              <a:buFont typeface="Arial" panose="020B0604020202020204" pitchFamily="34" charset="0"/>
              <a:buChar char="•"/>
            </a:pPr>
            <a:r>
              <a:rPr lang="en-GB" sz="2400" dirty="0">
                <a:solidFill>
                  <a:schemeClr val="bg1"/>
                </a:solidFill>
                <a:sym typeface="Wingdings" pitchFamily="2" charset="2"/>
              </a:rPr>
              <a:t>5.26 pm  I </a:t>
            </a:r>
            <a:r>
              <a:rPr lang="en-GB" sz="2400" u="sng" dirty="0">
                <a:solidFill>
                  <a:schemeClr val="bg1"/>
                </a:solidFill>
                <a:sym typeface="Wingdings" pitchFamily="2" charset="2"/>
              </a:rPr>
              <a:t>DO</a:t>
            </a:r>
            <a:r>
              <a:rPr lang="en-GB" sz="2400" dirty="0">
                <a:solidFill>
                  <a:schemeClr val="bg1"/>
                </a:solidFill>
                <a:sym typeface="Wingdings" pitchFamily="2" charset="2"/>
              </a:rPr>
              <a:t> LIVE!!!!</a:t>
            </a:r>
            <a:endParaRPr lang="en-GB" sz="2400" dirty="0">
              <a:solidFill>
                <a:schemeClr val="bg1"/>
              </a:solidFill>
            </a:endParaRPr>
          </a:p>
        </p:txBody>
      </p:sp>
    </p:spTree>
    <p:extLst>
      <p:ext uri="{BB962C8B-B14F-4D97-AF65-F5344CB8AC3E}">
        <p14:creationId xmlns:p14="http://schemas.microsoft.com/office/powerpoint/2010/main" val="219028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78467-4E89-6417-AF17-E9F2B59C5F12}"/>
              </a:ext>
            </a:extLst>
          </p:cNvPr>
          <p:cNvSpPr>
            <a:spLocks noGrp="1"/>
          </p:cNvSpPr>
          <p:nvPr>
            <p:ph type="title"/>
          </p:nvPr>
        </p:nvSpPr>
        <p:spPr/>
        <p:txBody>
          <a:bodyPr/>
          <a:lstStyle/>
          <a:p>
            <a:r>
              <a:rPr lang="en-GB" dirty="0"/>
              <a:t>Learning Psychology means learning the ‘language’ it uses</a:t>
            </a:r>
          </a:p>
        </p:txBody>
      </p:sp>
      <p:sp>
        <p:nvSpPr>
          <p:cNvPr id="4" name="Rounded Rectangle 3">
            <a:extLst>
              <a:ext uri="{FF2B5EF4-FFF2-40B4-BE49-F238E27FC236}">
                <a16:creationId xmlns:a16="http://schemas.microsoft.com/office/drawing/2014/main" id="{8A020BE8-1F95-4916-A9AA-83B6244CE682}"/>
              </a:ext>
            </a:extLst>
          </p:cNvPr>
          <p:cNvSpPr/>
          <p:nvPr/>
        </p:nvSpPr>
        <p:spPr>
          <a:xfrm>
            <a:off x="9550618" y="178412"/>
            <a:ext cx="977464" cy="96873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4</a:t>
            </a:r>
          </a:p>
        </p:txBody>
      </p:sp>
      <p:graphicFrame>
        <p:nvGraphicFramePr>
          <p:cNvPr id="12" name="Table 12">
            <a:extLst>
              <a:ext uri="{FF2B5EF4-FFF2-40B4-BE49-F238E27FC236}">
                <a16:creationId xmlns:a16="http://schemas.microsoft.com/office/drawing/2014/main" id="{ECE296DE-512D-1610-D8C7-A86AEAD1F6CB}"/>
              </a:ext>
            </a:extLst>
          </p:cNvPr>
          <p:cNvGraphicFramePr>
            <a:graphicFrameLocks noGrp="1"/>
          </p:cNvGraphicFramePr>
          <p:nvPr>
            <p:ph idx="1"/>
            <p:extLst>
              <p:ext uri="{D42A27DB-BD31-4B8C-83A1-F6EECF244321}">
                <p14:modId xmlns:p14="http://schemas.microsoft.com/office/powerpoint/2010/main" val="317884223"/>
              </p:ext>
            </p:extLst>
          </p:nvPr>
        </p:nvGraphicFramePr>
        <p:xfrm>
          <a:off x="1845973" y="1549400"/>
          <a:ext cx="8682109" cy="3870960"/>
        </p:xfrm>
        <a:graphic>
          <a:graphicData uri="http://schemas.openxmlformats.org/drawingml/2006/table">
            <a:tbl>
              <a:tblPr firstRow="1" bandRow="1">
                <a:tableStyleId>{5C22544A-7EE6-4342-B048-85BDC9FD1C3A}</a:tableStyleId>
              </a:tblPr>
              <a:tblGrid>
                <a:gridCol w="1916657">
                  <a:extLst>
                    <a:ext uri="{9D8B030D-6E8A-4147-A177-3AD203B41FA5}">
                      <a16:colId xmlns:a16="http://schemas.microsoft.com/office/drawing/2014/main" val="1094592680"/>
                    </a:ext>
                  </a:extLst>
                </a:gridCol>
                <a:gridCol w="6765452">
                  <a:extLst>
                    <a:ext uri="{9D8B030D-6E8A-4147-A177-3AD203B41FA5}">
                      <a16:colId xmlns:a16="http://schemas.microsoft.com/office/drawing/2014/main" val="1005980273"/>
                    </a:ext>
                  </a:extLst>
                </a:gridCol>
              </a:tblGrid>
              <a:tr h="370840">
                <a:tc>
                  <a:txBody>
                    <a:bodyPr/>
                    <a:lstStyle/>
                    <a:p>
                      <a:r>
                        <a:rPr lang="en-GB" sz="3200" dirty="0"/>
                        <a:t>Term</a:t>
                      </a:r>
                    </a:p>
                  </a:txBody>
                  <a:tcPr/>
                </a:tc>
                <a:tc>
                  <a:txBody>
                    <a:bodyPr/>
                    <a:lstStyle/>
                    <a:p>
                      <a:r>
                        <a:rPr lang="en-GB" sz="3200" dirty="0"/>
                        <a:t>Definition</a:t>
                      </a:r>
                    </a:p>
                  </a:txBody>
                  <a:tcPr/>
                </a:tc>
                <a:extLst>
                  <a:ext uri="{0D108BD9-81ED-4DB2-BD59-A6C34878D82A}">
                    <a16:rowId xmlns:a16="http://schemas.microsoft.com/office/drawing/2014/main" val="1382553135"/>
                  </a:ext>
                </a:extLst>
              </a:tr>
              <a:tr h="370840">
                <a:tc>
                  <a:txBody>
                    <a:bodyPr/>
                    <a:lstStyle/>
                    <a:p>
                      <a:r>
                        <a:rPr lang="en-GB" sz="2400" dirty="0"/>
                        <a:t>Memory</a:t>
                      </a:r>
                    </a:p>
                  </a:txBody>
                  <a:tcPr/>
                </a:tc>
                <a:tc>
                  <a:txBody>
                    <a:bodyPr/>
                    <a:lstStyle/>
                    <a:p>
                      <a:r>
                        <a:rPr lang="en-GB" sz="2400" dirty="0"/>
                        <a:t>The process by which information is retained about events that happened in the past</a:t>
                      </a:r>
                    </a:p>
                  </a:txBody>
                  <a:tcPr/>
                </a:tc>
                <a:extLst>
                  <a:ext uri="{0D108BD9-81ED-4DB2-BD59-A6C34878D82A}">
                    <a16:rowId xmlns:a16="http://schemas.microsoft.com/office/drawing/2014/main" val="431755714"/>
                  </a:ext>
                </a:extLst>
              </a:tr>
              <a:tr h="370840">
                <a:tc>
                  <a:txBody>
                    <a:bodyPr/>
                    <a:lstStyle/>
                    <a:p>
                      <a:r>
                        <a:rPr lang="en-GB" sz="2400" b="1" dirty="0">
                          <a:solidFill>
                            <a:schemeClr val="accent1">
                              <a:lumMod val="50000"/>
                            </a:schemeClr>
                          </a:solidFill>
                        </a:rPr>
                        <a:t>Duration</a:t>
                      </a:r>
                    </a:p>
                  </a:txBody>
                  <a:tcPr/>
                </a:tc>
                <a:tc>
                  <a:txBody>
                    <a:bodyPr/>
                    <a:lstStyle/>
                    <a:p>
                      <a:r>
                        <a:rPr lang="en-GB" sz="2400" b="1" dirty="0">
                          <a:solidFill>
                            <a:schemeClr val="accent1">
                              <a:lumMod val="50000"/>
                            </a:schemeClr>
                          </a:solidFill>
                        </a:rPr>
                        <a:t>How long a memory can be remembered for until it is forgotten</a:t>
                      </a:r>
                    </a:p>
                  </a:txBody>
                  <a:tcPr/>
                </a:tc>
                <a:extLst>
                  <a:ext uri="{0D108BD9-81ED-4DB2-BD59-A6C34878D82A}">
                    <a16:rowId xmlns:a16="http://schemas.microsoft.com/office/drawing/2014/main" val="3740400440"/>
                  </a:ext>
                </a:extLst>
              </a:tr>
              <a:tr h="370840">
                <a:tc>
                  <a:txBody>
                    <a:bodyPr/>
                    <a:lstStyle/>
                    <a:p>
                      <a:r>
                        <a:rPr lang="en-GB" sz="2400" dirty="0"/>
                        <a:t>Short term memory</a:t>
                      </a:r>
                    </a:p>
                  </a:txBody>
                  <a:tcPr/>
                </a:tc>
                <a:tc>
                  <a:txBody>
                    <a:bodyPr/>
                    <a:lstStyle/>
                    <a:p>
                      <a:r>
                        <a:rPr lang="en-GB" sz="2400" dirty="0"/>
                        <a:t>Memory that that can only be recalled for a few seconds</a:t>
                      </a:r>
                    </a:p>
                  </a:txBody>
                  <a:tcPr/>
                </a:tc>
                <a:extLst>
                  <a:ext uri="{0D108BD9-81ED-4DB2-BD59-A6C34878D82A}">
                    <a16:rowId xmlns:a16="http://schemas.microsoft.com/office/drawing/2014/main" val="2777463866"/>
                  </a:ext>
                </a:extLst>
              </a:tr>
              <a:tr h="370840">
                <a:tc>
                  <a:txBody>
                    <a:bodyPr/>
                    <a:lstStyle/>
                    <a:p>
                      <a:pPr marL="0" algn="l" defTabSz="914377" rtl="0" eaLnBrk="1" latinLnBrk="0" hangingPunct="1"/>
                      <a:r>
                        <a:rPr lang="en-GB" sz="2400" b="1" kern="1200" dirty="0">
                          <a:solidFill>
                            <a:schemeClr val="accent1">
                              <a:lumMod val="50000"/>
                            </a:schemeClr>
                          </a:solidFill>
                          <a:latin typeface="+mn-lt"/>
                          <a:ea typeface="+mn-ea"/>
                          <a:cs typeface="+mn-cs"/>
                        </a:rPr>
                        <a:t>Long term memory</a:t>
                      </a:r>
                    </a:p>
                  </a:txBody>
                  <a:tcPr/>
                </a:tc>
                <a:tc>
                  <a:txBody>
                    <a:bodyPr/>
                    <a:lstStyle/>
                    <a:p>
                      <a:pPr marL="0" algn="l" defTabSz="914377" rtl="0" eaLnBrk="1" latinLnBrk="0" hangingPunct="1"/>
                      <a:r>
                        <a:rPr lang="en-GB" sz="2400" b="1" kern="1200" dirty="0">
                          <a:solidFill>
                            <a:schemeClr val="accent1">
                              <a:lumMod val="50000"/>
                            </a:schemeClr>
                          </a:solidFill>
                          <a:latin typeface="+mn-lt"/>
                          <a:ea typeface="+mn-ea"/>
                          <a:cs typeface="+mn-cs"/>
                        </a:rPr>
                        <a:t>Memory that can be recalled for up to a lifetime</a:t>
                      </a:r>
                    </a:p>
                  </a:txBody>
                  <a:tcPr/>
                </a:tc>
                <a:extLst>
                  <a:ext uri="{0D108BD9-81ED-4DB2-BD59-A6C34878D82A}">
                    <a16:rowId xmlns:a16="http://schemas.microsoft.com/office/drawing/2014/main" val="450049120"/>
                  </a:ext>
                </a:extLst>
              </a:tr>
            </a:tbl>
          </a:graphicData>
        </a:graphic>
      </p:graphicFrame>
    </p:spTree>
    <p:extLst>
      <p:ext uri="{BB962C8B-B14F-4D97-AF65-F5344CB8AC3E}">
        <p14:creationId xmlns:p14="http://schemas.microsoft.com/office/powerpoint/2010/main" val="3681532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 Objectives (be able to…)</a:t>
            </a:r>
          </a:p>
        </p:txBody>
      </p:sp>
      <p:sp>
        <p:nvSpPr>
          <p:cNvPr id="3" name="Content Placeholder 2"/>
          <p:cNvSpPr>
            <a:spLocks noGrp="1"/>
          </p:cNvSpPr>
          <p:nvPr>
            <p:ph idx="1"/>
          </p:nvPr>
        </p:nvSpPr>
        <p:spPr/>
        <p:txBody>
          <a:bodyPr/>
          <a:lstStyle/>
          <a:p>
            <a:r>
              <a:rPr lang="en-US" dirty="0"/>
              <a:t>Explain what Psychology is</a:t>
            </a:r>
          </a:p>
          <a:p>
            <a:r>
              <a:rPr lang="en-US" b="1" dirty="0">
                <a:solidFill>
                  <a:schemeClr val="accent1">
                    <a:lumMod val="75000"/>
                  </a:schemeClr>
                </a:solidFill>
              </a:rPr>
              <a:t>Explain the importance of human memory</a:t>
            </a:r>
          </a:p>
          <a:p>
            <a:r>
              <a:rPr lang="en-US" dirty="0"/>
              <a:t>Explore different Psychology careers</a:t>
            </a:r>
          </a:p>
          <a:p>
            <a:r>
              <a:rPr lang="en-US" b="1" dirty="0">
                <a:solidFill>
                  <a:schemeClr val="accent1">
                    <a:lumMod val="75000"/>
                  </a:schemeClr>
                </a:solidFill>
              </a:rPr>
              <a:t>Know what to do for the summer work</a:t>
            </a:r>
            <a:endParaRPr lang="en-GB" b="1" dirty="0">
              <a:solidFill>
                <a:schemeClr val="accent1">
                  <a:lumMod val="75000"/>
                </a:schemeClr>
              </a:solidFill>
            </a:endParaRPr>
          </a:p>
        </p:txBody>
      </p:sp>
    </p:spTree>
    <p:extLst>
      <p:ext uri="{BB962C8B-B14F-4D97-AF65-F5344CB8AC3E}">
        <p14:creationId xmlns:p14="http://schemas.microsoft.com/office/powerpoint/2010/main" val="277932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EC2B0-8390-6327-D947-1BEB2DD44608}"/>
              </a:ext>
            </a:extLst>
          </p:cNvPr>
          <p:cNvSpPr>
            <a:spLocks noGrp="1"/>
          </p:cNvSpPr>
          <p:nvPr>
            <p:ph type="title"/>
          </p:nvPr>
        </p:nvSpPr>
        <p:spPr/>
        <p:txBody>
          <a:bodyPr/>
          <a:lstStyle/>
          <a:p>
            <a:r>
              <a:rPr lang="en-GB" dirty="0"/>
              <a:t>The Peterson and Peterson Experiment</a:t>
            </a:r>
          </a:p>
        </p:txBody>
      </p:sp>
      <p:sp>
        <p:nvSpPr>
          <p:cNvPr id="3" name="Text Placeholder 2">
            <a:extLst>
              <a:ext uri="{FF2B5EF4-FFF2-40B4-BE49-F238E27FC236}">
                <a16:creationId xmlns:a16="http://schemas.microsoft.com/office/drawing/2014/main" id="{792B534E-9BAD-AD4F-D8EC-29837316F8C3}"/>
              </a:ext>
            </a:extLst>
          </p:cNvPr>
          <p:cNvSpPr>
            <a:spLocks noGrp="1"/>
          </p:cNvSpPr>
          <p:nvPr>
            <p:ph type="body" idx="1"/>
          </p:nvPr>
        </p:nvSpPr>
        <p:spPr/>
        <p:txBody>
          <a:bodyPr/>
          <a:lstStyle/>
          <a:p>
            <a:r>
              <a:rPr lang="en-GB" dirty="0"/>
              <a:t>An experiment on the duration of Short Term Memory (STM)</a:t>
            </a:r>
          </a:p>
        </p:txBody>
      </p:sp>
      <p:sp>
        <p:nvSpPr>
          <p:cNvPr id="4" name="Rounded Rectangle 3">
            <a:extLst>
              <a:ext uri="{FF2B5EF4-FFF2-40B4-BE49-F238E27FC236}">
                <a16:creationId xmlns:a16="http://schemas.microsoft.com/office/drawing/2014/main" id="{B7BEF0D5-BD8C-FEFC-2AB1-A8616BD41B8E}"/>
              </a:ext>
            </a:extLst>
          </p:cNvPr>
          <p:cNvSpPr/>
          <p:nvPr/>
        </p:nvSpPr>
        <p:spPr>
          <a:xfrm>
            <a:off x="9619426" y="89097"/>
            <a:ext cx="977464" cy="96873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7</a:t>
            </a:r>
          </a:p>
        </p:txBody>
      </p:sp>
    </p:spTree>
    <p:extLst>
      <p:ext uri="{BB962C8B-B14F-4D97-AF65-F5344CB8AC3E}">
        <p14:creationId xmlns:p14="http://schemas.microsoft.com/office/powerpoint/2010/main" val="4174833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5FD35-E383-6575-156B-D0C391F00BE1}"/>
              </a:ext>
            </a:extLst>
          </p:cNvPr>
          <p:cNvSpPr>
            <a:spLocks noGrp="1"/>
          </p:cNvSpPr>
          <p:nvPr>
            <p:ph type="title"/>
          </p:nvPr>
        </p:nvSpPr>
        <p:spPr/>
        <p:txBody>
          <a:bodyPr/>
          <a:lstStyle/>
          <a:p>
            <a:r>
              <a:rPr lang="en-GB" dirty="0"/>
              <a:t>Two stories again – third retelling</a:t>
            </a:r>
          </a:p>
        </p:txBody>
      </p:sp>
      <p:sp>
        <p:nvSpPr>
          <p:cNvPr id="3" name="Content Placeholder 2">
            <a:extLst>
              <a:ext uri="{FF2B5EF4-FFF2-40B4-BE49-F238E27FC236}">
                <a16:creationId xmlns:a16="http://schemas.microsoft.com/office/drawing/2014/main" id="{3A22FBFA-AE63-6978-BB81-2F20379751E2}"/>
              </a:ext>
            </a:extLst>
          </p:cNvPr>
          <p:cNvSpPr>
            <a:spLocks noGrp="1"/>
          </p:cNvSpPr>
          <p:nvPr>
            <p:ph idx="1"/>
          </p:nvPr>
        </p:nvSpPr>
        <p:spPr/>
        <p:txBody>
          <a:bodyPr/>
          <a:lstStyle/>
          <a:p>
            <a:pPr marL="228600" indent="-228600">
              <a:lnSpc>
                <a:spcPct val="90000"/>
              </a:lnSpc>
              <a:buClr>
                <a:schemeClr val="dk1"/>
              </a:buClr>
              <a:buSzPts val="2800"/>
              <a:buFont typeface="Arial"/>
              <a:buChar char="•"/>
            </a:pPr>
            <a:r>
              <a:rPr lang="en-GB" sz="2800" dirty="0">
                <a:solidFill>
                  <a:schemeClr val="dk1"/>
                </a:solidFill>
                <a:ea typeface="Calibri"/>
              </a:rPr>
              <a:t>Tell the </a:t>
            </a:r>
            <a:r>
              <a:rPr lang="en-GB" sz="2800" b="1" dirty="0">
                <a:solidFill>
                  <a:schemeClr val="dk1"/>
                </a:solidFill>
                <a:ea typeface="Calibri"/>
              </a:rPr>
              <a:t>story you were told </a:t>
            </a:r>
            <a:r>
              <a:rPr lang="en-GB" sz="2800" dirty="0">
                <a:solidFill>
                  <a:schemeClr val="dk1"/>
                </a:solidFill>
                <a:ea typeface="Calibri"/>
              </a:rPr>
              <a:t>back to your partner</a:t>
            </a:r>
            <a:endParaRPr lang="en-GB" dirty="0"/>
          </a:p>
          <a:p>
            <a:pPr marL="228600" indent="-228600">
              <a:lnSpc>
                <a:spcPct val="90000"/>
              </a:lnSpc>
              <a:spcBef>
                <a:spcPts val="1000"/>
              </a:spcBef>
              <a:buClr>
                <a:schemeClr val="dk1"/>
              </a:buClr>
              <a:buSzPts val="2800"/>
              <a:buFont typeface="Arial"/>
              <a:buChar char="•"/>
            </a:pPr>
            <a:r>
              <a:rPr lang="en-GB" sz="2800" b="1" dirty="0">
                <a:solidFill>
                  <a:schemeClr val="accent1">
                    <a:lumMod val="50000"/>
                  </a:schemeClr>
                </a:solidFill>
                <a:ea typeface="Calibri"/>
              </a:rPr>
              <a:t>Now check each other’s stories:</a:t>
            </a:r>
            <a:endParaRPr lang="en-GB" b="1" dirty="0">
              <a:solidFill>
                <a:schemeClr val="accent1">
                  <a:lumMod val="50000"/>
                </a:schemeClr>
              </a:solidFill>
            </a:endParaRPr>
          </a:p>
          <a:p>
            <a:pPr marL="685800" lvl="1" indent="-228600">
              <a:lnSpc>
                <a:spcPct val="90000"/>
              </a:lnSpc>
              <a:spcBef>
                <a:spcPts val="500"/>
              </a:spcBef>
              <a:buClr>
                <a:schemeClr val="dk1"/>
              </a:buClr>
              <a:buSzPts val="2400"/>
              <a:buFont typeface="Arial"/>
              <a:buChar char="•"/>
            </a:pPr>
            <a:r>
              <a:rPr lang="en-GB" dirty="0">
                <a:solidFill>
                  <a:schemeClr val="dk1"/>
                </a:solidFill>
                <a:latin typeface="Calibri"/>
                <a:ea typeface="Calibri"/>
                <a:cs typeface="Calibri"/>
                <a:sym typeface="Calibri"/>
              </a:rPr>
              <a:t>What was missed?</a:t>
            </a:r>
            <a:endParaRPr lang="en-GB" dirty="0"/>
          </a:p>
          <a:p>
            <a:pPr marL="685800" lvl="1" indent="-228600">
              <a:lnSpc>
                <a:spcPct val="90000"/>
              </a:lnSpc>
              <a:spcBef>
                <a:spcPts val="500"/>
              </a:spcBef>
              <a:buClr>
                <a:schemeClr val="dk1"/>
              </a:buClr>
              <a:buSzPts val="2400"/>
              <a:buFont typeface="Arial"/>
              <a:buChar char="•"/>
            </a:pPr>
            <a:r>
              <a:rPr lang="en-GB" b="1" dirty="0">
                <a:solidFill>
                  <a:schemeClr val="accent1">
                    <a:lumMod val="50000"/>
                  </a:schemeClr>
                </a:solidFill>
                <a:latin typeface="Calibri"/>
                <a:ea typeface="Calibri"/>
                <a:cs typeface="Calibri"/>
                <a:sym typeface="Calibri"/>
              </a:rPr>
              <a:t>What was remembered?</a:t>
            </a:r>
            <a:endParaRPr lang="en-GB" b="1" dirty="0">
              <a:solidFill>
                <a:schemeClr val="accent1">
                  <a:lumMod val="50000"/>
                </a:schemeClr>
              </a:solidFill>
            </a:endParaRPr>
          </a:p>
          <a:p>
            <a:pPr marL="685800" lvl="1" indent="-228600">
              <a:lnSpc>
                <a:spcPct val="90000"/>
              </a:lnSpc>
              <a:spcBef>
                <a:spcPts val="500"/>
              </a:spcBef>
              <a:buClr>
                <a:schemeClr val="dk1"/>
              </a:buClr>
              <a:buSzPts val="2400"/>
              <a:buFont typeface="Arial"/>
              <a:buChar char="•"/>
            </a:pPr>
            <a:r>
              <a:rPr lang="en-GB" dirty="0">
                <a:solidFill>
                  <a:schemeClr val="dk1"/>
                </a:solidFill>
                <a:latin typeface="Calibri"/>
                <a:ea typeface="Calibri"/>
                <a:cs typeface="Calibri"/>
                <a:sym typeface="Calibri"/>
              </a:rPr>
              <a:t>Why do you think this happened?</a:t>
            </a:r>
          </a:p>
        </p:txBody>
      </p:sp>
    </p:spTree>
    <p:extLst>
      <p:ext uri="{BB962C8B-B14F-4D97-AF65-F5344CB8AC3E}">
        <p14:creationId xmlns:p14="http://schemas.microsoft.com/office/powerpoint/2010/main" val="340527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dt" idx="10"/>
          </p:nvPr>
        </p:nvSpPr>
        <p:spPr>
          <a:xfrm>
            <a:off x="1541586" y="6492877"/>
            <a:ext cx="1222131"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48" name="Shape 248"/>
          <p:cNvSpPr txBox="1">
            <a:spLocks noGrp="1"/>
          </p:cNvSpPr>
          <p:nvPr>
            <p:ph type="ftr" idx="11"/>
          </p:nvPr>
        </p:nvSpPr>
        <p:spPr>
          <a:xfrm>
            <a:off x="2763717" y="6492877"/>
            <a:ext cx="7904285" cy="365125"/>
          </a:xfrm>
          <a:prstGeom prst="rect">
            <a:avLst/>
          </a:prstGeom>
          <a:noFill/>
          <a:ln>
            <a:noFill/>
          </a:ln>
        </p:spPr>
        <p:txBody>
          <a:bodyPr spcFirstLastPara="1" vert="horz" wrap="square" lIns="91425" tIns="45700" rIns="91425" bIns="45700" rtlCol="0" anchor="ctr" anchorCtr="0">
            <a:noAutofit/>
          </a:bodyPr>
          <a:lstStyle/>
          <a:p>
            <a:r>
              <a:rPr lang="en-GB" sz="2000">
                <a:solidFill>
                  <a:schemeClr val="dk1"/>
                </a:solidFill>
                <a:latin typeface="Calibri"/>
                <a:ea typeface="Calibri"/>
                <a:cs typeface="Calibri"/>
                <a:sym typeface="Calibri"/>
              </a:rPr>
              <a:t>explain what Psychology is and the importance of human memory</a:t>
            </a:r>
            <a:endParaRPr sz="2000">
              <a:solidFill>
                <a:schemeClr val="dk1"/>
              </a:solidFill>
              <a:latin typeface="Calibri"/>
              <a:ea typeface="Calibri"/>
              <a:cs typeface="Calibri"/>
              <a:sym typeface="Calibri"/>
            </a:endParaRPr>
          </a:p>
        </p:txBody>
      </p:sp>
      <p:pic>
        <p:nvPicPr>
          <p:cNvPr id="249" name="Shape 249"/>
          <p:cNvPicPr preferRelativeResize="0"/>
          <p:nvPr/>
        </p:nvPicPr>
        <p:blipFill rotWithShape="1">
          <a:blip r:embed="rId3">
            <a:alphaModFix/>
          </a:blip>
          <a:srcRect/>
          <a:stretch/>
        </p:blipFill>
        <p:spPr>
          <a:xfrm>
            <a:off x="1687356" y="326882"/>
            <a:ext cx="8814391" cy="594516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dt" idx="10"/>
          </p:nvPr>
        </p:nvSpPr>
        <p:spPr>
          <a:xfrm>
            <a:off x="1541586" y="6492877"/>
            <a:ext cx="1222131"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55" name="Shape 255"/>
          <p:cNvSpPr txBox="1">
            <a:spLocks noGrp="1"/>
          </p:cNvSpPr>
          <p:nvPr>
            <p:ph type="ftr" idx="11"/>
          </p:nvPr>
        </p:nvSpPr>
        <p:spPr>
          <a:xfrm>
            <a:off x="2763717" y="6492877"/>
            <a:ext cx="7904285" cy="365125"/>
          </a:xfrm>
          <a:prstGeom prst="rect">
            <a:avLst/>
          </a:prstGeom>
          <a:noFill/>
          <a:ln>
            <a:noFill/>
          </a:ln>
        </p:spPr>
        <p:txBody>
          <a:bodyPr spcFirstLastPara="1" vert="horz" wrap="square" lIns="91425" tIns="45700" rIns="91425" bIns="45700" rtlCol="0" anchor="ctr" anchorCtr="0">
            <a:noAutofit/>
          </a:bodyPr>
          <a:lstStyle/>
          <a:p>
            <a:r>
              <a:rPr lang="en-GB" sz="2000">
                <a:solidFill>
                  <a:schemeClr val="dk1"/>
                </a:solidFill>
                <a:latin typeface="Calibri"/>
                <a:ea typeface="Calibri"/>
                <a:cs typeface="Calibri"/>
                <a:sym typeface="Calibri"/>
              </a:rPr>
              <a:t>explain what Psychology is and the importance of human memory</a:t>
            </a:r>
            <a:endParaRPr sz="2000">
              <a:solidFill>
                <a:schemeClr val="dk1"/>
              </a:solidFill>
              <a:latin typeface="Calibri"/>
              <a:ea typeface="Calibri"/>
              <a:cs typeface="Calibri"/>
              <a:sym typeface="Calibri"/>
            </a:endParaRPr>
          </a:p>
        </p:txBody>
      </p:sp>
      <p:pic>
        <p:nvPicPr>
          <p:cNvPr id="256" name="Shape 256"/>
          <p:cNvPicPr preferRelativeResize="0"/>
          <p:nvPr/>
        </p:nvPicPr>
        <p:blipFill rotWithShape="1">
          <a:blip r:embed="rId3">
            <a:alphaModFix/>
          </a:blip>
          <a:srcRect/>
          <a:stretch/>
        </p:blipFill>
        <p:spPr>
          <a:xfrm>
            <a:off x="1840319" y="370027"/>
            <a:ext cx="8490097" cy="599736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dt" idx="10"/>
          </p:nvPr>
        </p:nvSpPr>
        <p:spPr>
          <a:xfrm>
            <a:off x="1541586" y="6492877"/>
            <a:ext cx="1222131"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2" name="Shape 262"/>
          <p:cNvSpPr txBox="1">
            <a:spLocks noGrp="1"/>
          </p:cNvSpPr>
          <p:nvPr>
            <p:ph type="ftr" idx="11"/>
          </p:nvPr>
        </p:nvSpPr>
        <p:spPr>
          <a:xfrm>
            <a:off x="2763717" y="6492877"/>
            <a:ext cx="7904285" cy="365125"/>
          </a:xfrm>
          <a:prstGeom prst="rect">
            <a:avLst/>
          </a:prstGeom>
          <a:noFill/>
          <a:ln>
            <a:noFill/>
          </a:ln>
        </p:spPr>
        <p:txBody>
          <a:bodyPr spcFirstLastPara="1" vert="horz" wrap="square" lIns="91425" tIns="45700" rIns="91425" bIns="45700" rtlCol="0" anchor="ctr" anchorCtr="0">
            <a:noAutofit/>
          </a:bodyPr>
          <a:lstStyle/>
          <a:p>
            <a:r>
              <a:rPr lang="en-GB" sz="2000">
                <a:solidFill>
                  <a:schemeClr val="dk1"/>
                </a:solidFill>
                <a:latin typeface="Calibri"/>
                <a:ea typeface="Calibri"/>
                <a:cs typeface="Calibri"/>
                <a:sym typeface="Calibri"/>
              </a:rPr>
              <a:t>explain what Psychology is and the importance of human memory</a:t>
            </a:r>
            <a:endParaRPr sz="2000">
              <a:solidFill>
                <a:schemeClr val="dk1"/>
              </a:solidFill>
              <a:latin typeface="Calibri"/>
              <a:ea typeface="Calibri"/>
              <a:cs typeface="Calibri"/>
              <a:sym typeface="Calibri"/>
            </a:endParaRPr>
          </a:p>
        </p:txBody>
      </p:sp>
      <p:pic>
        <p:nvPicPr>
          <p:cNvPr id="263" name="Shape 263"/>
          <p:cNvPicPr preferRelativeResize="0"/>
          <p:nvPr/>
        </p:nvPicPr>
        <p:blipFill rotWithShape="1">
          <a:blip r:embed="rId3">
            <a:alphaModFix/>
          </a:blip>
          <a:srcRect/>
          <a:stretch/>
        </p:blipFill>
        <p:spPr>
          <a:xfrm>
            <a:off x="1938669" y="212107"/>
            <a:ext cx="8454656" cy="60247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240B4-9D60-69BE-0DDC-A0CC20A7AF20}"/>
              </a:ext>
            </a:extLst>
          </p:cNvPr>
          <p:cNvSpPr>
            <a:spLocks noGrp="1"/>
          </p:cNvSpPr>
          <p:nvPr>
            <p:ph type="title"/>
          </p:nvPr>
        </p:nvSpPr>
        <p:spPr/>
        <p:txBody>
          <a:bodyPr/>
          <a:lstStyle/>
          <a:p>
            <a:r>
              <a:rPr lang="en-GB" dirty="0"/>
              <a:t>Summer Work</a:t>
            </a:r>
          </a:p>
        </p:txBody>
      </p:sp>
      <p:sp>
        <p:nvSpPr>
          <p:cNvPr id="3" name="Content Placeholder 2">
            <a:extLst>
              <a:ext uri="{FF2B5EF4-FFF2-40B4-BE49-F238E27FC236}">
                <a16:creationId xmlns:a16="http://schemas.microsoft.com/office/drawing/2014/main" id="{57DEB6D5-F517-EEFF-575C-F15CF8F27C08}"/>
              </a:ext>
            </a:extLst>
          </p:cNvPr>
          <p:cNvSpPr>
            <a:spLocks noGrp="1"/>
          </p:cNvSpPr>
          <p:nvPr>
            <p:ph idx="1"/>
          </p:nvPr>
        </p:nvSpPr>
        <p:spPr/>
        <p:txBody>
          <a:bodyPr/>
          <a:lstStyle/>
          <a:p>
            <a:r>
              <a:rPr lang="en-GB" b="1" dirty="0">
                <a:solidFill>
                  <a:schemeClr val="accent1">
                    <a:lumMod val="50000"/>
                  </a:schemeClr>
                </a:solidFill>
              </a:rPr>
              <a:t>Hand in your first Psychology lesson </a:t>
            </a:r>
          </a:p>
          <a:p>
            <a:r>
              <a:rPr lang="en-GB" dirty="0"/>
              <a:t>Three main tasks – all materials on the VLE:</a:t>
            </a:r>
          </a:p>
          <a:p>
            <a:pPr lvl="1"/>
            <a:r>
              <a:rPr lang="en-GB" b="1" dirty="0">
                <a:solidFill>
                  <a:schemeClr val="accent1">
                    <a:lumMod val="50000"/>
                  </a:schemeClr>
                </a:solidFill>
              </a:rPr>
              <a:t>Case study poster (</a:t>
            </a:r>
            <a:r>
              <a:rPr lang="en-GB" b="1" dirty="0" err="1">
                <a:solidFill>
                  <a:schemeClr val="accent1">
                    <a:lumMod val="50000"/>
                  </a:schemeClr>
                </a:solidFill>
              </a:rPr>
              <a:t>casestudies.pdf</a:t>
            </a:r>
            <a:r>
              <a:rPr lang="en-GB" b="1" dirty="0">
                <a:solidFill>
                  <a:schemeClr val="accent1">
                    <a:lumMod val="50000"/>
                  </a:schemeClr>
                </a:solidFill>
              </a:rPr>
              <a:t>)</a:t>
            </a:r>
          </a:p>
          <a:p>
            <a:pPr lvl="1"/>
            <a:r>
              <a:rPr lang="en-GB" dirty="0"/>
              <a:t>An experiment to run (</a:t>
            </a:r>
            <a:r>
              <a:rPr lang="en-GB" dirty="0" err="1"/>
              <a:t>serialpositionexperiment.pdf</a:t>
            </a:r>
            <a:r>
              <a:rPr lang="en-GB" dirty="0"/>
              <a:t>)</a:t>
            </a:r>
          </a:p>
          <a:p>
            <a:pPr lvl="1"/>
            <a:r>
              <a:rPr lang="en-GB" b="1" dirty="0">
                <a:solidFill>
                  <a:schemeClr val="accent1">
                    <a:lumMod val="50000"/>
                  </a:schemeClr>
                </a:solidFill>
              </a:rPr>
              <a:t>TED talk and the BPS Blog</a:t>
            </a:r>
          </a:p>
          <a:p>
            <a:pPr lvl="1"/>
            <a:endParaRPr lang="en-GB" dirty="0"/>
          </a:p>
        </p:txBody>
      </p:sp>
    </p:spTree>
    <p:extLst>
      <p:ext uri="{BB962C8B-B14F-4D97-AF65-F5344CB8AC3E}">
        <p14:creationId xmlns:p14="http://schemas.microsoft.com/office/powerpoint/2010/main" val="209425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57DB5-B763-85A6-9E17-9808A4AD35CB}"/>
              </a:ext>
            </a:extLst>
          </p:cNvPr>
          <p:cNvSpPr>
            <a:spLocks noGrp="1"/>
          </p:cNvSpPr>
          <p:nvPr>
            <p:ph type="title"/>
          </p:nvPr>
        </p:nvSpPr>
        <p:spPr/>
        <p:txBody>
          <a:bodyPr/>
          <a:lstStyle/>
          <a:p>
            <a:r>
              <a:rPr lang="en-GB" dirty="0"/>
              <a:t>Top tip as you start Psychology</a:t>
            </a:r>
          </a:p>
        </p:txBody>
      </p:sp>
      <p:sp>
        <p:nvSpPr>
          <p:cNvPr id="3" name="Content Placeholder 2">
            <a:extLst>
              <a:ext uri="{FF2B5EF4-FFF2-40B4-BE49-F238E27FC236}">
                <a16:creationId xmlns:a16="http://schemas.microsoft.com/office/drawing/2014/main" id="{F5E9A09E-2EA4-6321-A2CE-618F5D1EACBE}"/>
              </a:ext>
            </a:extLst>
          </p:cNvPr>
          <p:cNvSpPr>
            <a:spLocks noGrp="1"/>
          </p:cNvSpPr>
          <p:nvPr>
            <p:ph idx="1"/>
          </p:nvPr>
        </p:nvSpPr>
        <p:spPr/>
        <p:txBody>
          <a:bodyPr>
            <a:normAutofit/>
          </a:bodyPr>
          <a:lstStyle/>
          <a:p>
            <a:pPr marL="0" indent="0">
              <a:buNone/>
            </a:pPr>
            <a:r>
              <a:rPr lang="en-GB" b="1" dirty="0">
                <a:solidFill>
                  <a:schemeClr val="accent1">
                    <a:lumMod val="75000"/>
                  </a:schemeClr>
                </a:solidFill>
              </a:rPr>
              <a:t>If you tell people you are studying Psychology, the first response is usually…</a:t>
            </a:r>
          </a:p>
          <a:p>
            <a:pPr marL="0" indent="0" algn="ctr">
              <a:buNone/>
            </a:pPr>
            <a:r>
              <a:rPr lang="en-GB" dirty="0"/>
              <a:t>Are you analysing me then?</a:t>
            </a:r>
          </a:p>
          <a:p>
            <a:pPr marL="0" indent="0">
              <a:buNone/>
            </a:pPr>
            <a:r>
              <a:rPr lang="en-GB" b="1" dirty="0">
                <a:solidFill>
                  <a:schemeClr val="accent1">
                    <a:lumMod val="75000"/>
                  </a:schemeClr>
                </a:solidFill>
              </a:rPr>
              <a:t>Your best response is…..</a:t>
            </a:r>
          </a:p>
          <a:p>
            <a:endParaRPr lang="en-GB" dirty="0"/>
          </a:p>
          <a:p>
            <a:endParaRPr lang="en-GB" dirty="0"/>
          </a:p>
        </p:txBody>
      </p:sp>
      <p:sp>
        <p:nvSpPr>
          <p:cNvPr id="4" name="Shape 272">
            <a:extLst>
              <a:ext uri="{FF2B5EF4-FFF2-40B4-BE49-F238E27FC236}">
                <a16:creationId xmlns:a16="http://schemas.microsoft.com/office/drawing/2014/main" id="{5E99CB26-ABE7-158C-187E-C0385D408546}"/>
              </a:ext>
            </a:extLst>
          </p:cNvPr>
          <p:cNvSpPr txBox="1"/>
          <p:nvPr/>
        </p:nvSpPr>
        <p:spPr>
          <a:xfrm>
            <a:off x="7592918" y="3768810"/>
            <a:ext cx="4467278" cy="2354585"/>
          </a:xfrm>
          <a:prstGeom prst="rect">
            <a:avLst/>
          </a:prstGeom>
          <a:solidFill>
            <a:srgbClr val="E5F3FF"/>
          </a:solidFill>
          <a:ln>
            <a:noFill/>
          </a:ln>
        </p:spPr>
        <p:txBody>
          <a:bodyPr spcFirstLastPara="1" wrap="square" lIns="91425" tIns="45700" rIns="91425" bIns="45700" anchor="t" anchorCtr="0">
            <a:noAutofit/>
          </a:bodyPr>
          <a:lstStyle/>
          <a:p>
            <a:r>
              <a:rPr lang="en-GB" sz="8000" b="1" dirty="0" err="1">
                <a:solidFill>
                  <a:srgbClr val="FF0000"/>
                </a:solidFill>
                <a:latin typeface="Chiller" panose="020F0502020204030204" pitchFamily="34" charset="0"/>
                <a:ea typeface="Eater"/>
                <a:cs typeface="Chiller" panose="020F0502020204030204" pitchFamily="34" charset="0"/>
                <a:sym typeface="Eater"/>
              </a:rPr>
              <a:t>Mmm</a:t>
            </a:r>
            <a:r>
              <a:rPr lang="en-GB" sz="8000" b="1" dirty="0">
                <a:solidFill>
                  <a:srgbClr val="FF0000"/>
                </a:solidFill>
                <a:latin typeface="Chiller" panose="020F0502020204030204" pitchFamily="34" charset="0"/>
                <a:ea typeface="Eater"/>
                <a:cs typeface="Chiller" panose="020F0502020204030204" pitchFamily="34" charset="0"/>
                <a:sym typeface="Eater"/>
              </a:rPr>
              <a:t>…</a:t>
            </a:r>
          </a:p>
          <a:p>
            <a:r>
              <a:rPr lang="en-GB" sz="8000" b="1" dirty="0">
                <a:solidFill>
                  <a:srgbClr val="FF0000"/>
                </a:solidFill>
                <a:latin typeface="Chiller" panose="020F0502020204030204" pitchFamily="34" charset="0"/>
                <a:ea typeface="Eater"/>
                <a:cs typeface="Chiller" panose="020F0502020204030204" pitchFamily="34" charset="0"/>
                <a:sym typeface="Eater"/>
              </a:rPr>
              <a:t>Yes….</a:t>
            </a:r>
          </a:p>
        </p:txBody>
      </p:sp>
    </p:spTree>
    <p:extLst>
      <p:ext uri="{BB962C8B-B14F-4D97-AF65-F5344CB8AC3E}">
        <p14:creationId xmlns:p14="http://schemas.microsoft.com/office/powerpoint/2010/main" val="208760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dissolve">
                                      <p:cBhvr>
                                        <p:cTn id="24"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FB2D43-9A08-E395-68A8-BA6038A1AB1B}"/>
              </a:ext>
            </a:extLst>
          </p:cNvPr>
          <p:cNvSpPr>
            <a:spLocks noGrp="1"/>
          </p:cNvSpPr>
          <p:nvPr>
            <p:ph type="title"/>
          </p:nvPr>
        </p:nvSpPr>
        <p:spPr/>
        <p:txBody>
          <a:bodyPr/>
          <a:lstStyle/>
          <a:p>
            <a:r>
              <a:rPr lang="en-GB" dirty="0"/>
              <a:t>Case studies in Psychology</a:t>
            </a:r>
          </a:p>
        </p:txBody>
      </p:sp>
      <p:sp>
        <p:nvSpPr>
          <p:cNvPr id="5" name="Content Placeholder 4">
            <a:extLst>
              <a:ext uri="{FF2B5EF4-FFF2-40B4-BE49-F238E27FC236}">
                <a16:creationId xmlns:a16="http://schemas.microsoft.com/office/drawing/2014/main" id="{CC9A6028-6CF1-CAB0-C290-53BDCA292CDF}"/>
              </a:ext>
            </a:extLst>
          </p:cNvPr>
          <p:cNvSpPr>
            <a:spLocks noGrp="1"/>
          </p:cNvSpPr>
          <p:nvPr>
            <p:ph idx="1"/>
          </p:nvPr>
        </p:nvSpPr>
        <p:spPr/>
        <p:txBody>
          <a:bodyPr>
            <a:normAutofit fontScale="77500" lnSpcReduction="20000"/>
          </a:bodyPr>
          <a:lstStyle/>
          <a:p>
            <a:pPr marL="0" indent="0">
              <a:buNone/>
            </a:pPr>
            <a:r>
              <a:rPr lang="en-GB" b="1" dirty="0">
                <a:solidFill>
                  <a:schemeClr val="accent1">
                    <a:lumMod val="50000"/>
                  </a:schemeClr>
                </a:solidFill>
              </a:rPr>
              <a:t>A case study is an in-depth investigation of an individual. All aspects of that person’s life are considered to build up as complete a picture as possible. This could include:</a:t>
            </a:r>
          </a:p>
          <a:p>
            <a:endParaRPr lang="en-GB" dirty="0"/>
          </a:p>
          <a:p>
            <a:r>
              <a:rPr lang="en-GB" dirty="0"/>
              <a:t>Life history/family/friends</a:t>
            </a:r>
          </a:p>
          <a:p>
            <a:r>
              <a:rPr lang="en-GB" b="1" dirty="0">
                <a:solidFill>
                  <a:schemeClr val="accent1">
                    <a:lumMod val="50000"/>
                  </a:schemeClr>
                </a:solidFill>
              </a:rPr>
              <a:t>Psychological interviews, issues and treatments</a:t>
            </a:r>
          </a:p>
          <a:p>
            <a:r>
              <a:rPr lang="en-GB" dirty="0"/>
              <a:t>Medical issues/treatments</a:t>
            </a:r>
          </a:p>
          <a:p>
            <a:r>
              <a:rPr lang="en-GB" b="1" dirty="0">
                <a:solidFill>
                  <a:schemeClr val="accent1">
                    <a:lumMod val="50000"/>
                  </a:schemeClr>
                </a:solidFill>
              </a:rPr>
              <a:t>Cultural/historical background</a:t>
            </a:r>
          </a:p>
          <a:p>
            <a:endParaRPr lang="en-GB" dirty="0"/>
          </a:p>
          <a:p>
            <a:endParaRPr lang="en-GB" dirty="0"/>
          </a:p>
        </p:txBody>
      </p:sp>
      <p:sp>
        <p:nvSpPr>
          <p:cNvPr id="6" name="Rounded Rectangle 5">
            <a:extLst>
              <a:ext uri="{FF2B5EF4-FFF2-40B4-BE49-F238E27FC236}">
                <a16:creationId xmlns:a16="http://schemas.microsoft.com/office/drawing/2014/main" id="{BC40DCAB-9FEB-2512-1C66-984211DBD013}"/>
              </a:ext>
            </a:extLst>
          </p:cNvPr>
          <p:cNvSpPr/>
          <p:nvPr/>
        </p:nvSpPr>
        <p:spPr>
          <a:xfrm>
            <a:off x="9550618" y="178412"/>
            <a:ext cx="977464" cy="96873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8</a:t>
            </a:r>
          </a:p>
        </p:txBody>
      </p:sp>
    </p:spTree>
    <p:extLst>
      <p:ext uri="{BB962C8B-B14F-4D97-AF65-F5344CB8AC3E}">
        <p14:creationId xmlns:p14="http://schemas.microsoft.com/office/powerpoint/2010/main" val="39119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2E893-935D-B7AC-3A27-E0A1E369A423}"/>
              </a:ext>
            </a:extLst>
          </p:cNvPr>
          <p:cNvSpPr>
            <a:spLocks noGrp="1"/>
          </p:cNvSpPr>
          <p:nvPr>
            <p:ph type="title"/>
          </p:nvPr>
        </p:nvSpPr>
        <p:spPr/>
        <p:txBody>
          <a:bodyPr/>
          <a:lstStyle/>
          <a:p>
            <a:r>
              <a:rPr lang="en-GB" dirty="0"/>
              <a:t>Case study examples</a:t>
            </a:r>
          </a:p>
        </p:txBody>
      </p:sp>
      <p:sp>
        <p:nvSpPr>
          <p:cNvPr id="3" name="Content Placeholder 2">
            <a:extLst>
              <a:ext uri="{FF2B5EF4-FFF2-40B4-BE49-F238E27FC236}">
                <a16:creationId xmlns:a16="http://schemas.microsoft.com/office/drawing/2014/main" id="{023B937F-5853-27C8-9917-ADF5EDDA44B3}"/>
              </a:ext>
            </a:extLst>
          </p:cNvPr>
          <p:cNvSpPr>
            <a:spLocks noGrp="1"/>
          </p:cNvSpPr>
          <p:nvPr>
            <p:ph idx="1"/>
          </p:nvPr>
        </p:nvSpPr>
        <p:spPr/>
        <p:txBody>
          <a:bodyPr>
            <a:normAutofit/>
          </a:bodyPr>
          <a:lstStyle/>
          <a:p>
            <a:r>
              <a:rPr lang="en-GB" b="1" dirty="0">
                <a:solidFill>
                  <a:schemeClr val="accent1">
                    <a:lumMod val="50000"/>
                  </a:schemeClr>
                </a:solidFill>
              </a:rPr>
              <a:t>Choose two case studies from the A3 sheet</a:t>
            </a:r>
          </a:p>
          <a:p>
            <a:r>
              <a:rPr lang="en-GB" dirty="0"/>
              <a:t>Read each case study through first</a:t>
            </a:r>
          </a:p>
          <a:p>
            <a:r>
              <a:rPr lang="en-GB" b="1" dirty="0">
                <a:solidFill>
                  <a:schemeClr val="accent1">
                    <a:lumMod val="50000"/>
                  </a:schemeClr>
                </a:solidFill>
              </a:rPr>
              <a:t>Note down the top 5 things you think are most important about that case study</a:t>
            </a:r>
          </a:p>
          <a:p>
            <a:endParaRPr lang="en-GB" dirty="0"/>
          </a:p>
        </p:txBody>
      </p:sp>
      <p:sp>
        <p:nvSpPr>
          <p:cNvPr id="4" name="Rounded Rectangle 3">
            <a:extLst>
              <a:ext uri="{FF2B5EF4-FFF2-40B4-BE49-F238E27FC236}">
                <a16:creationId xmlns:a16="http://schemas.microsoft.com/office/drawing/2014/main" id="{7472F610-4BA3-AF6D-0CBD-0D08E74847C0}"/>
              </a:ext>
            </a:extLst>
          </p:cNvPr>
          <p:cNvSpPr/>
          <p:nvPr/>
        </p:nvSpPr>
        <p:spPr>
          <a:xfrm>
            <a:off x="9550618" y="178412"/>
            <a:ext cx="977464" cy="96873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8</a:t>
            </a:r>
          </a:p>
        </p:txBody>
      </p:sp>
    </p:spTree>
    <p:extLst>
      <p:ext uri="{BB962C8B-B14F-4D97-AF65-F5344CB8AC3E}">
        <p14:creationId xmlns:p14="http://schemas.microsoft.com/office/powerpoint/2010/main" val="3626638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 Plan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7424393"/>
              </p:ext>
            </p:extLst>
          </p:nvPr>
        </p:nvGraphicFramePr>
        <p:xfrm>
          <a:off x="1952264" y="1435260"/>
          <a:ext cx="8472669" cy="4467828"/>
        </p:xfrm>
        <a:graphic>
          <a:graphicData uri="http://schemas.openxmlformats.org/drawingml/2006/table">
            <a:tbl>
              <a:tblPr firstRow="1" bandRow="1">
                <a:tableStyleId>{5C22544A-7EE6-4342-B048-85BDC9FD1C3A}</a:tableStyleId>
              </a:tblPr>
              <a:tblGrid>
                <a:gridCol w="1227146">
                  <a:extLst>
                    <a:ext uri="{9D8B030D-6E8A-4147-A177-3AD203B41FA5}">
                      <a16:colId xmlns:a16="http://schemas.microsoft.com/office/drawing/2014/main" val="422439612"/>
                    </a:ext>
                  </a:extLst>
                </a:gridCol>
                <a:gridCol w="7245523">
                  <a:extLst>
                    <a:ext uri="{9D8B030D-6E8A-4147-A177-3AD203B41FA5}">
                      <a16:colId xmlns:a16="http://schemas.microsoft.com/office/drawing/2014/main" val="4187720211"/>
                    </a:ext>
                  </a:extLst>
                </a:gridCol>
              </a:tblGrid>
              <a:tr h="486789">
                <a:tc>
                  <a:txBody>
                    <a:bodyPr/>
                    <a:lstStyle/>
                    <a:p>
                      <a:pPr marL="0" marR="0" lvl="0" indent="0" algn="l" rtl="0">
                        <a:spcBef>
                          <a:spcPts val="0"/>
                        </a:spcBef>
                        <a:spcAft>
                          <a:spcPts val="0"/>
                        </a:spcAft>
                        <a:buNone/>
                      </a:pPr>
                      <a:endParaRPr sz="2400" dirty="0"/>
                    </a:p>
                  </a:txBody>
                  <a:tcPr marL="68575" marR="68575" marT="45725" marB="45725"/>
                </a:tc>
                <a:tc>
                  <a:txBody>
                    <a:bodyPr/>
                    <a:lstStyle/>
                    <a:p>
                      <a:pPr marL="0" marR="0" lvl="0" indent="0" algn="l" rtl="0">
                        <a:spcBef>
                          <a:spcPts val="0"/>
                        </a:spcBef>
                        <a:spcAft>
                          <a:spcPts val="0"/>
                        </a:spcAft>
                        <a:buNone/>
                      </a:pPr>
                      <a:r>
                        <a:rPr lang="en-GB" sz="2400"/>
                        <a:t>Activity / Topic</a:t>
                      </a:r>
                      <a:endParaRPr sz="2400"/>
                    </a:p>
                  </a:txBody>
                  <a:tcPr marL="68575" marR="68575" marT="45725" marB="45725"/>
                </a:tc>
                <a:extLst>
                  <a:ext uri="{0D108BD9-81ED-4DB2-BD59-A6C34878D82A}">
                    <a16:rowId xmlns:a16="http://schemas.microsoft.com/office/drawing/2014/main" val="1451571399"/>
                  </a:ext>
                </a:extLst>
              </a:tr>
              <a:tr h="840224">
                <a:tc>
                  <a:txBody>
                    <a:bodyPr/>
                    <a:lstStyle/>
                    <a:p>
                      <a:pPr marL="0" marR="0" lvl="0" indent="0" algn="l" rtl="0">
                        <a:spcBef>
                          <a:spcPts val="0"/>
                        </a:spcBef>
                        <a:spcAft>
                          <a:spcPts val="0"/>
                        </a:spcAft>
                        <a:buNone/>
                      </a:pPr>
                      <a:r>
                        <a:rPr lang="en-GB" sz="2400" dirty="0"/>
                        <a:t>Starter</a:t>
                      </a:r>
                      <a:endParaRPr sz="2400" dirty="0"/>
                    </a:p>
                  </a:txBody>
                  <a:tcPr marL="68575" marR="68575" marT="45725" marB="45725"/>
                </a:tc>
                <a:tc>
                  <a:txBody>
                    <a:bodyPr/>
                    <a:lstStyle/>
                    <a:p>
                      <a:pPr marL="0" marR="0" lvl="0" indent="0" algn="l" rtl="0">
                        <a:spcBef>
                          <a:spcPts val="0"/>
                        </a:spcBef>
                        <a:spcAft>
                          <a:spcPts val="0"/>
                        </a:spcAft>
                        <a:buNone/>
                      </a:pPr>
                      <a:r>
                        <a:rPr lang="en-GB" sz="2400"/>
                        <a:t>Two stories!</a:t>
                      </a:r>
                      <a:endParaRPr sz="2400"/>
                    </a:p>
                    <a:p>
                      <a:pPr marL="0" marR="0" lvl="0" indent="0" algn="l" rtl="0">
                        <a:spcBef>
                          <a:spcPts val="0"/>
                        </a:spcBef>
                        <a:spcAft>
                          <a:spcPts val="0"/>
                        </a:spcAft>
                        <a:buNone/>
                      </a:pPr>
                      <a:r>
                        <a:rPr lang="en-GB" sz="2400"/>
                        <a:t>What is Psychology (and the official definition!)</a:t>
                      </a:r>
                      <a:endParaRPr sz="2400"/>
                    </a:p>
                  </a:txBody>
                  <a:tcPr marL="68575" marR="68575" marT="45725" marB="45725"/>
                </a:tc>
                <a:extLst>
                  <a:ext uri="{0D108BD9-81ED-4DB2-BD59-A6C34878D82A}">
                    <a16:rowId xmlns:a16="http://schemas.microsoft.com/office/drawing/2014/main" val="1508166364"/>
                  </a:ext>
                </a:extLst>
              </a:tr>
              <a:tr h="840224">
                <a:tc>
                  <a:txBody>
                    <a:bodyPr/>
                    <a:lstStyle/>
                    <a:p>
                      <a:pPr marL="0" marR="0" lvl="0" indent="0" algn="l" rtl="0">
                        <a:lnSpc>
                          <a:spcPct val="100000"/>
                        </a:lnSpc>
                        <a:spcBef>
                          <a:spcPts val="0"/>
                        </a:spcBef>
                        <a:spcAft>
                          <a:spcPts val="0"/>
                        </a:spcAft>
                        <a:buClr>
                          <a:schemeClr val="dk1"/>
                        </a:buClr>
                        <a:buSzPts val="1800"/>
                        <a:buFont typeface="Calibri"/>
                        <a:buNone/>
                      </a:pPr>
                      <a:r>
                        <a:rPr lang="en-GB" sz="2400" b="1">
                          <a:solidFill>
                            <a:schemeClr val="accent1">
                              <a:lumMod val="75000"/>
                            </a:schemeClr>
                          </a:solidFill>
                        </a:rPr>
                        <a:t>Main</a:t>
                      </a:r>
                      <a:endParaRPr sz="2400" b="1">
                        <a:solidFill>
                          <a:schemeClr val="accent1">
                            <a:lumMod val="75000"/>
                          </a:schemeClr>
                        </a:solidFill>
                      </a:endParaRPr>
                    </a:p>
                  </a:txBody>
                  <a:tcPr marL="68575" marR="68575" marT="45725" marB="45725"/>
                </a:tc>
                <a:tc>
                  <a:txBody>
                    <a:bodyPr/>
                    <a:lstStyle/>
                    <a:p>
                      <a:pPr marL="0" marR="0" lvl="0" indent="0" algn="l" rtl="0">
                        <a:spcBef>
                          <a:spcPts val="0"/>
                        </a:spcBef>
                        <a:spcAft>
                          <a:spcPts val="0"/>
                        </a:spcAft>
                        <a:buNone/>
                      </a:pPr>
                      <a:r>
                        <a:rPr lang="en-GB" sz="2400" b="1" dirty="0">
                          <a:solidFill>
                            <a:schemeClr val="accent1">
                              <a:lumMod val="75000"/>
                            </a:schemeClr>
                          </a:solidFill>
                        </a:rPr>
                        <a:t>Careers in Psychology – what do Psychologists do? Where do they work?</a:t>
                      </a:r>
                      <a:endParaRPr sz="2400" b="1" dirty="0">
                        <a:solidFill>
                          <a:schemeClr val="accent1">
                            <a:lumMod val="75000"/>
                          </a:schemeClr>
                        </a:solidFill>
                      </a:endParaRPr>
                    </a:p>
                  </a:txBody>
                  <a:tcPr marL="68575" marR="68575" marT="45725" marB="45725"/>
                </a:tc>
                <a:extLst>
                  <a:ext uri="{0D108BD9-81ED-4DB2-BD59-A6C34878D82A}">
                    <a16:rowId xmlns:a16="http://schemas.microsoft.com/office/drawing/2014/main" val="960047652"/>
                  </a:ext>
                </a:extLst>
              </a:tr>
              <a:tr h="486789">
                <a:tc>
                  <a:txBody>
                    <a:bodyPr/>
                    <a:lstStyle/>
                    <a:p>
                      <a:pPr marL="0" marR="0" lvl="0" indent="0" algn="l" rtl="0">
                        <a:spcBef>
                          <a:spcPts val="0"/>
                        </a:spcBef>
                        <a:spcAft>
                          <a:spcPts val="0"/>
                        </a:spcAft>
                        <a:buNone/>
                      </a:pPr>
                      <a:endParaRPr sz="2400"/>
                    </a:p>
                  </a:txBody>
                  <a:tcPr marL="68575" marR="68575" marT="45725" marB="45725"/>
                </a:tc>
                <a:tc>
                  <a:txBody>
                    <a:bodyPr/>
                    <a:lstStyle/>
                    <a:p>
                      <a:pPr marL="0" marR="0" lvl="0" indent="0" algn="l" rtl="0">
                        <a:spcBef>
                          <a:spcPts val="0"/>
                        </a:spcBef>
                        <a:spcAft>
                          <a:spcPts val="0"/>
                        </a:spcAft>
                        <a:buNone/>
                      </a:pPr>
                      <a:r>
                        <a:rPr lang="en-GB" sz="2400"/>
                        <a:t>What does the syllabus cover?</a:t>
                      </a:r>
                      <a:endParaRPr sz="2400"/>
                    </a:p>
                  </a:txBody>
                  <a:tcPr marL="68575" marR="68575" marT="45725" marB="45725"/>
                </a:tc>
                <a:extLst>
                  <a:ext uri="{0D108BD9-81ED-4DB2-BD59-A6C34878D82A}">
                    <a16:rowId xmlns:a16="http://schemas.microsoft.com/office/drawing/2014/main" val="2454478838"/>
                  </a:ext>
                </a:extLst>
              </a:tr>
              <a:tr h="486789">
                <a:tc>
                  <a:txBody>
                    <a:bodyPr/>
                    <a:lstStyle/>
                    <a:p>
                      <a:pPr marL="0" marR="0" lvl="0" indent="0" algn="l" rtl="0">
                        <a:spcBef>
                          <a:spcPts val="0"/>
                        </a:spcBef>
                        <a:spcAft>
                          <a:spcPts val="0"/>
                        </a:spcAft>
                        <a:buNone/>
                      </a:pPr>
                      <a:endParaRPr sz="2400"/>
                    </a:p>
                  </a:txBody>
                  <a:tcPr marL="68575" marR="68575" marT="45725" marB="45725"/>
                </a:tc>
                <a:tc>
                  <a:txBody>
                    <a:bodyPr/>
                    <a:lstStyle/>
                    <a:p>
                      <a:pPr marL="0" marR="0" lvl="0" indent="0" algn="l" rtl="0">
                        <a:spcBef>
                          <a:spcPts val="0"/>
                        </a:spcBef>
                        <a:spcAft>
                          <a:spcPts val="0"/>
                        </a:spcAft>
                        <a:buNone/>
                      </a:pPr>
                      <a:r>
                        <a:rPr lang="en-GB" sz="2400" b="1" dirty="0">
                          <a:solidFill>
                            <a:schemeClr val="accent1">
                              <a:lumMod val="75000"/>
                            </a:schemeClr>
                          </a:solidFill>
                        </a:rPr>
                        <a:t>What is memory? What would life be like without it?</a:t>
                      </a:r>
                      <a:endParaRPr sz="2400" b="1" dirty="0">
                        <a:solidFill>
                          <a:schemeClr val="accent1">
                            <a:lumMod val="75000"/>
                          </a:schemeClr>
                        </a:solidFill>
                      </a:endParaRPr>
                    </a:p>
                  </a:txBody>
                  <a:tcPr marL="68575" marR="68575" marT="45725" marB="45725"/>
                </a:tc>
                <a:extLst>
                  <a:ext uri="{0D108BD9-81ED-4DB2-BD59-A6C34878D82A}">
                    <a16:rowId xmlns:a16="http://schemas.microsoft.com/office/drawing/2014/main" val="113998548"/>
                  </a:ext>
                </a:extLst>
              </a:tr>
              <a:tr h="486789">
                <a:tc>
                  <a:txBody>
                    <a:bodyPr/>
                    <a:lstStyle/>
                    <a:p>
                      <a:pPr marL="0" marR="0" lvl="0" indent="0" algn="l" rtl="0">
                        <a:lnSpc>
                          <a:spcPct val="100000"/>
                        </a:lnSpc>
                        <a:spcBef>
                          <a:spcPts val="0"/>
                        </a:spcBef>
                        <a:spcAft>
                          <a:spcPts val="0"/>
                        </a:spcAft>
                        <a:buClr>
                          <a:schemeClr val="dk1"/>
                        </a:buClr>
                        <a:buSzPts val="1800"/>
                        <a:buFont typeface="Calibri"/>
                        <a:buNone/>
                      </a:pPr>
                      <a:endParaRPr sz="2400"/>
                    </a:p>
                  </a:txBody>
                  <a:tcPr marL="68575" marR="68575" marT="45725" marB="45725"/>
                </a:tc>
                <a:tc>
                  <a:txBody>
                    <a:bodyPr/>
                    <a:lstStyle/>
                    <a:p>
                      <a:pPr marL="0" marR="0" lvl="0" indent="0" algn="l" rtl="0">
                        <a:spcBef>
                          <a:spcPts val="0"/>
                        </a:spcBef>
                        <a:spcAft>
                          <a:spcPts val="0"/>
                        </a:spcAft>
                        <a:buNone/>
                      </a:pPr>
                      <a:r>
                        <a:rPr lang="en-GB" sz="2400" dirty="0"/>
                        <a:t>Peterson and Peterson: A typical memory experiment</a:t>
                      </a:r>
                      <a:endParaRPr sz="2400" dirty="0"/>
                    </a:p>
                  </a:txBody>
                  <a:tcPr marL="68575" marR="68575" marT="45725" marB="45725"/>
                </a:tc>
                <a:extLst>
                  <a:ext uri="{0D108BD9-81ED-4DB2-BD59-A6C34878D82A}">
                    <a16:rowId xmlns:a16="http://schemas.microsoft.com/office/drawing/2014/main" val="895302564"/>
                  </a:ext>
                </a:extLst>
              </a:tr>
              <a:tr h="840224">
                <a:tc>
                  <a:txBody>
                    <a:bodyPr/>
                    <a:lstStyle/>
                    <a:p>
                      <a:pPr marL="0" marR="0" lvl="0" indent="0" algn="l" rtl="0">
                        <a:lnSpc>
                          <a:spcPct val="100000"/>
                        </a:lnSpc>
                        <a:spcBef>
                          <a:spcPts val="0"/>
                        </a:spcBef>
                        <a:spcAft>
                          <a:spcPts val="0"/>
                        </a:spcAft>
                        <a:buClr>
                          <a:schemeClr val="dk1"/>
                        </a:buClr>
                        <a:buSzPts val="1800"/>
                        <a:buFont typeface="Calibri"/>
                        <a:buNone/>
                      </a:pPr>
                      <a:r>
                        <a:rPr lang="en-GB" sz="2400" b="1">
                          <a:solidFill>
                            <a:schemeClr val="accent1">
                              <a:lumMod val="75000"/>
                            </a:schemeClr>
                          </a:solidFill>
                        </a:rPr>
                        <a:t>Plenary</a:t>
                      </a:r>
                      <a:endParaRPr sz="2400" b="1">
                        <a:solidFill>
                          <a:schemeClr val="accent1">
                            <a:lumMod val="75000"/>
                          </a:schemeClr>
                        </a:solidFill>
                      </a:endParaRPr>
                    </a:p>
                  </a:txBody>
                  <a:tcPr marL="68575" marR="68575" marT="45725" marB="45725"/>
                </a:tc>
                <a:tc>
                  <a:txBody>
                    <a:bodyPr/>
                    <a:lstStyle/>
                    <a:p>
                      <a:pPr marL="0" marR="0" lvl="0" indent="0" algn="l" rtl="0">
                        <a:spcBef>
                          <a:spcPts val="0"/>
                        </a:spcBef>
                        <a:spcAft>
                          <a:spcPts val="0"/>
                        </a:spcAft>
                        <a:buNone/>
                      </a:pPr>
                      <a:r>
                        <a:rPr lang="en-GB" sz="2400" b="1" dirty="0">
                          <a:solidFill>
                            <a:schemeClr val="accent1">
                              <a:lumMod val="75000"/>
                            </a:schemeClr>
                          </a:solidFill>
                        </a:rPr>
                        <a:t>Two stories!</a:t>
                      </a:r>
                      <a:endParaRPr sz="2400" b="1" dirty="0">
                        <a:solidFill>
                          <a:schemeClr val="accent1">
                            <a:lumMod val="75000"/>
                          </a:schemeClr>
                        </a:solidFill>
                      </a:endParaRPr>
                    </a:p>
                    <a:p>
                      <a:pPr marL="0" marR="0" lvl="0" indent="0" algn="l" rtl="0">
                        <a:spcBef>
                          <a:spcPts val="0"/>
                        </a:spcBef>
                        <a:spcAft>
                          <a:spcPts val="0"/>
                        </a:spcAft>
                        <a:buNone/>
                      </a:pPr>
                      <a:r>
                        <a:rPr lang="en-GB" sz="2400" b="1" dirty="0">
                          <a:solidFill>
                            <a:schemeClr val="accent1">
                              <a:lumMod val="75000"/>
                            </a:schemeClr>
                          </a:solidFill>
                        </a:rPr>
                        <a:t>Summer homework</a:t>
                      </a:r>
                      <a:endParaRPr sz="2400" b="1" dirty="0">
                        <a:solidFill>
                          <a:schemeClr val="accent1">
                            <a:lumMod val="75000"/>
                          </a:schemeClr>
                        </a:solidFill>
                      </a:endParaRPr>
                    </a:p>
                  </a:txBody>
                  <a:tcPr marL="68575" marR="68575" marT="45725" marB="45725"/>
                </a:tc>
                <a:extLst>
                  <a:ext uri="{0D108BD9-81ED-4DB2-BD59-A6C34878D82A}">
                    <a16:rowId xmlns:a16="http://schemas.microsoft.com/office/drawing/2014/main" val="1645533640"/>
                  </a:ext>
                </a:extLst>
              </a:tr>
            </a:tbl>
          </a:graphicData>
        </a:graphic>
      </p:graphicFrame>
    </p:spTree>
    <p:extLst>
      <p:ext uri="{BB962C8B-B14F-4D97-AF65-F5344CB8AC3E}">
        <p14:creationId xmlns:p14="http://schemas.microsoft.com/office/powerpoint/2010/main" val="2964242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Two stories</a:t>
            </a:r>
          </a:p>
        </p:txBody>
      </p:sp>
      <p:sp>
        <p:nvSpPr>
          <p:cNvPr id="3" name="Content Placeholder 2"/>
          <p:cNvSpPr>
            <a:spLocks noGrp="1"/>
          </p:cNvSpPr>
          <p:nvPr>
            <p:ph idx="1"/>
          </p:nvPr>
        </p:nvSpPr>
        <p:spPr/>
        <p:txBody>
          <a:bodyPr>
            <a:normAutofit lnSpcReduction="10000"/>
          </a:bodyPr>
          <a:lstStyle/>
          <a:p>
            <a:r>
              <a:rPr lang="en-GB" dirty="0"/>
              <a:t>Work out with the person next to you who will take Story 1 – and who will take Story 2</a:t>
            </a:r>
          </a:p>
          <a:p>
            <a:r>
              <a:rPr lang="en-US" b="1" dirty="0">
                <a:solidFill>
                  <a:schemeClr val="accent1">
                    <a:lumMod val="75000"/>
                  </a:schemeClr>
                </a:solidFill>
              </a:rPr>
              <a:t>Read your story at least twice</a:t>
            </a:r>
          </a:p>
          <a:p>
            <a:r>
              <a:rPr lang="en-US" dirty="0"/>
              <a:t>Don’t worry if it sounds weird!</a:t>
            </a:r>
          </a:p>
          <a:p>
            <a:r>
              <a:rPr lang="en-US" b="1" dirty="0">
                <a:solidFill>
                  <a:schemeClr val="accent1">
                    <a:lumMod val="75000"/>
                  </a:schemeClr>
                </a:solidFill>
              </a:rPr>
              <a:t>Turn the story facedown in the middle of your table (so you aren’t tempted to read it again!)</a:t>
            </a:r>
          </a:p>
          <a:p>
            <a:endParaRPr lang="en-GB" dirty="0"/>
          </a:p>
        </p:txBody>
      </p:sp>
      <p:sp>
        <p:nvSpPr>
          <p:cNvPr id="5" name="Rounded Rectangle 4"/>
          <p:cNvSpPr/>
          <p:nvPr/>
        </p:nvSpPr>
        <p:spPr>
          <a:xfrm>
            <a:off x="9061886" y="178412"/>
            <a:ext cx="977464" cy="96873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2-3</a:t>
            </a:r>
          </a:p>
        </p:txBody>
      </p:sp>
    </p:spTree>
    <p:extLst>
      <p:ext uri="{BB962C8B-B14F-4D97-AF65-F5344CB8AC3E}">
        <p14:creationId xmlns:p14="http://schemas.microsoft.com/office/powerpoint/2010/main" val="19631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First Retellings</a:t>
            </a:r>
          </a:p>
        </p:txBody>
      </p:sp>
      <p:sp>
        <p:nvSpPr>
          <p:cNvPr id="3" name="Content Placeholder 2"/>
          <p:cNvSpPr>
            <a:spLocks noGrp="1"/>
          </p:cNvSpPr>
          <p:nvPr>
            <p:ph idx="1"/>
          </p:nvPr>
        </p:nvSpPr>
        <p:spPr/>
        <p:txBody>
          <a:bodyPr/>
          <a:lstStyle/>
          <a:p>
            <a:r>
              <a:rPr lang="en-GB" dirty="0"/>
              <a:t>Tell </a:t>
            </a:r>
            <a:r>
              <a:rPr lang="en-GB" b="1" dirty="0"/>
              <a:t>your</a:t>
            </a:r>
            <a:r>
              <a:rPr lang="en-GB" dirty="0"/>
              <a:t> story to your partner</a:t>
            </a:r>
          </a:p>
          <a:p>
            <a:r>
              <a:rPr lang="en-GB" b="1" dirty="0">
                <a:solidFill>
                  <a:schemeClr val="accent1">
                    <a:lumMod val="75000"/>
                  </a:schemeClr>
                </a:solidFill>
              </a:rPr>
              <a:t>Stand up and find someone random in the room</a:t>
            </a:r>
          </a:p>
          <a:p>
            <a:r>
              <a:rPr lang="en-GB" dirty="0"/>
              <a:t>Tell the story </a:t>
            </a:r>
            <a:r>
              <a:rPr lang="en-GB" b="1" dirty="0"/>
              <a:t>you were told </a:t>
            </a:r>
            <a:r>
              <a:rPr lang="en-GB" dirty="0"/>
              <a:t>to that person</a:t>
            </a:r>
          </a:p>
        </p:txBody>
      </p:sp>
    </p:spTree>
    <p:extLst>
      <p:ext uri="{BB962C8B-B14F-4D97-AF65-F5344CB8AC3E}">
        <p14:creationId xmlns:p14="http://schemas.microsoft.com/office/powerpoint/2010/main" val="207323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t>
            </a:r>
            <a:r>
              <a:rPr lang="en-GB" i="1" dirty="0"/>
              <a:t>is </a:t>
            </a:r>
            <a:r>
              <a:rPr lang="en-GB" dirty="0"/>
              <a:t>Psychology</a:t>
            </a:r>
          </a:p>
        </p:txBody>
      </p:sp>
      <p:sp>
        <p:nvSpPr>
          <p:cNvPr id="3" name="Content Placeholder 2"/>
          <p:cNvSpPr>
            <a:spLocks noGrp="1"/>
          </p:cNvSpPr>
          <p:nvPr>
            <p:ph idx="1"/>
          </p:nvPr>
        </p:nvSpPr>
        <p:spPr/>
        <p:txBody>
          <a:bodyPr/>
          <a:lstStyle/>
          <a:p>
            <a:r>
              <a:rPr lang="en-GB" dirty="0"/>
              <a:t>Think</a:t>
            </a:r>
          </a:p>
          <a:p>
            <a:r>
              <a:rPr lang="en-GB" b="1" dirty="0">
                <a:solidFill>
                  <a:schemeClr val="accent1">
                    <a:lumMod val="75000"/>
                  </a:schemeClr>
                </a:solidFill>
              </a:rPr>
              <a:t>Pair</a:t>
            </a:r>
          </a:p>
          <a:p>
            <a:r>
              <a:rPr lang="en-GB" dirty="0"/>
              <a:t>Share</a:t>
            </a:r>
          </a:p>
        </p:txBody>
      </p:sp>
    </p:spTree>
    <p:extLst>
      <p:ext uri="{BB962C8B-B14F-4D97-AF65-F5344CB8AC3E}">
        <p14:creationId xmlns:p14="http://schemas.microsoft.com/office/powerpoint/2010/main" val="4127384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What </a:t>
            </a:r>
            <a:r>
              <a:rPr lang="en-GB" i="1" dirty="0"/>
              <a:t>is </a:t>
            </a:r>
            <a:r>
              <a:rPr lang="en-GB" dirty="0"/>
              <a:t>Psychology?</a:t>
            </a:r>
          </a:p>
        </p:txBody>
      </p:sp>
      <p:sp>
        <p:nvSpPr>
          <p:cNvPr id="8" name="Text Placeholder 7"/>
          <p:cNvSpPr>
            <a:spLocks noGrp="1"/>
          </p:cNvSpPr>
          <p:nvPr>
            <p:ph type="body" idx="1"/>
          </p:nvPr>
        </p:nvSpPr>
        <p:spPr/>
        <p:txBody>
          <a:bodyPr>
            <a:noAutofit/>
          </a:bodyPr>
          <a:lstStyle/>
          <a:p>
            <a:r>
              <a:rPr lang="en-GB" sz="3600" dirty="0"/>
              <a:t>Psychology isn’t</a:t>
            </a:r>
          </a:p>
        </p:txBody>
      </p:sp>
      <p:sp>
        <p:nvSpPr>
          <p:cNvPr id="9" name="Content Placeholder 8"/>
          <p:cNvSpPr>
            <a:spLocks noGrp="1"/>
          </p:cNvSpPr>
          <p:nvPr>
            <p:ph sz="half" idx="2"/>
          </p:nvPr>
        </p:nvSpPr>
        <p:spPr/>
        <p:txBody>
          <a:bodyPr>
            <a:normAutofit/>
          </a:bodyPr>
          <a:lstStyle/>
          <a:p>
            <a:r>
              <a:rPr lang="en-US" sz="3000" b="1" dirty="0">
                <a:solidFill>
                  <a:schemeClr val="accent1">
                    <a:lumMod val="50000"/>
                  </a:schemeClr>
                </a:solidFill>
              </a:rPr>
              <a:t>Just common sense</a:t>
            </a:r>
          </a:p>
          <a:p>
            <a:r>
              <a:rPr lang="en-US" sz="3000" dirty="0"/>
              <a:t>Wishy-washy and unscientific</a:t>
            </a:r>
          </a:p>
          <a:p>
            <a:r>
              <a:rPr lang="en-US" sz="3000" b="1" dirty="0">
                <a:solidFill>
                  <a:schemeClr val="accent1">
                    <a:lumMod val="50000"/>
                  </a:schemeClr>
                </a:solidFill>
              </a:rPr>
              <a:t>Only about humans</a:t>
            </a:r>
          </a:p>
          <a:p>
            <a:r>
              <a:rPr lang="en-US" sz="3000" dirty="0"/>
              <a:t>All about feelings</a:t>
            </a:r>
          </a:p>
          <a:p>
            <a:endParaRPr lang="en-GB" sz="3000" dirty="0"/>
          </a:p>
        </p:txBody>
      </p:sp>
      <p:sp>
        <p:nvSpPr>
          <p:cNvPr id="10" name="Text Placeholder 9"/>
          <p:cNvSpPr>
            <a:spLocks noGrp="1"/>
          </p:cNvSpPr>
          <p:nvPr>
            <p:ph type="body" sz="quarter" idx="3"/>
          </p:nvPr>
        </p:nvSpPr>
        <p:spPr>
          <a:xfrm>
            <a:off x="6153152" y="1681163"/>
            <a:ext cx="4042901" cy="823912"/>
          </a:xfrm>
        </p:spPr>
        <p:txBody>
          <a:bodyPr>
            <a:noAutofit/>
          </a:bodyPr>
          <a:lstStyle/>
          <a:p>
            <a:r>
              <a:rPr lang="en-GB" sz="3600" dirty="0"/>
              <a:t>Psychologists aren’t</a:t>
            </a:r>
          </a:p>
        </p:txBody>
      </p:sp>
      <p:sp>
        <p:nvSpPr>
          <p:cNvPr id="11" name="Content Placeholder 10"/>
          <p:cNvSpPr>
            <a:spLocks noGrp="1"/>
          </p:cNvSpPr>
          <p:nvPr>
            <p:ph sz="quarter" idx="4"/>
          </p:nvPr>
        </p:nvSpPr>
        <p:spPr>
          <a:xfrm>
            <a:off x="6153151" y="2505075"/>
            <a:ext cx="4264126" cy="3684588"/>
          </a:xfrm>
        </p:spPr>
        <p:txBody>
          <a:bodyPr>
            <a:noAutofit/>
          </a:bodyPr>
          <a:lstStyle/>
          <a:p>
            <a:r>
              <a:rPr lang="en-US" sz="3000" b="1" dirty="0">
                <a:solidFill>
                  <a:schemeClr val="accent1">
                    <a:lumMod val="50000"/>
                  </a:schemeClr>
                </a:solidFill>
              </a:rPr>
              <a:t>Able to read your mind</a:t>
            </a:r>
          </a:p>
          <a:p>
            <a:r>
              <a:rPr lang="en-US" sz="3000" dirty="0"/>
              <a:t>Only about therapy</a:t>
            </a:r>
          </a:p>
          <a:p>
            <a:r>
              <a:rPr lang="en-US" sz="3000" b="1" dirty="0">
                <a:solidFill>
                  <a:schemeClr val="accent1">
                    <a:lumMod val="50000"/>
                  </a:schemeClr>
                </a:solidFill>
              </a:rPr>
              <a:t>Able to work out people’s personalities after 5 seconds flat</a:t>
            </a:r>
          </a:p>
          <a:p>
            <a:endParaRPr lang="en-GB" sz="3000" dirty="0"/>
          </a:p>
        </p:txBody>
      </p:sp>
    </p:spTree>
    <p:extLst>
      <p:ext uri="{BB962C8B-B14F-4D97-AF65-F5344CB8AC3E}">
        <p14:creationId xmlns:p14="http://schemas.microsoft.com/office/powerpoint/2010/main" val="29768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Psychology </a:t>
            </a:r>
            <a:r>
              <a:rPr lang="en-GB" i="1" dirty="0"/>
              <a:t>is</a:t>
            </a:r>
            <a:endParaRPr lang="en-GB" dirty="0"/>
          </a:p>
        </p:txBody>
      </p:sp>
      <p:sp>
        <p:nvSpPr>
          <p:cNvPr id="8" name="Content Placeholder 7"/>
          <p:cNvSpPr>
            <a:spLocks noGrp="1"/>
          </p:cNvSpPr>
          <p:nvPr>
            <p:ph idx="1"/>
          </p:nvPr>
        </p:nvSpPr>
        <p:spPr/>
        <p:txBody>
          <a:bodyPr>
            <a:normAutofit fontScale="92500" lnSpcReduction="20000"/>
          </a:bodyPr>
          <a:lstStyle/>
          <a:p>
            <a:r>
              <a:rPr lang="en-US" b="1" dirty="0">
                <a:solidFill>
                  <a:schemeClr val="accent1">
                    <a:lumMod val="50000"/>
                  </a:schemeClr>
                </a:solidFill>
              </a:rPr>
              <a:t>The scientific study of </a:t>
            </a:r>
            <a:r>
              <a:rPr lang="en-US" b="1" dirty="0" err="1">
                <a:solidFill>
                  <a:schemeClr val="accent1">
                    <a:lumMod val="50000"/>
                  </a:schemeClr>
                </a:solidFill>
              </a:rPr>
              <a:t>behaviour</a:t>
            </a:r>
            <a:r>
              <a:rPr lang="en-US" b="1" dirty="0">
                <a:solidFill>
                  <a:schemeClr val="accent1">
                    <a:lumMod val="50000"/>
                  </a:schemeClr>
                </a:solidFill>
              </a:rPr>
              <a:t> and the mind</a:t>
            </a:r>
          </a:p>
          <a:p>
            <a:r>
              <a:rPr lang="en-US" dirty="0"/>
              <a:t>About how and why we think and behave the way we do, our motivations, our desires and our beliefs</a:t>
            </a:r>
          </a:p>
          <a:p>
            <a:r>
              <a:rPr lang="en-US" b="1" dirty="0">
                <a:solidFill>
                  <a:schemeClr val="accent1">
                    <a:lumMod val="50000"/>
                  </a:schemeClr>
                </a:solidFill>
              </a:rPr>
              <a:t>Interested in questions like:</a:t>
            </a:r>
          </a:p>
          <a:p>
            <a:pPr lvl="1"/>
            <a:r>
              <a:rPr lang="en-US" dirty="0"/>
              <a:t>How does our memory work?</a:t>
            </a:r>
          </a:p>
          <a:p>
            <a:pPr lvl="1"/>
            <a:r>
              <a:rPr lang="en-US" b="1" dirty="0">
                <a:solidFill>
                  <a:schemeClr val="accent1">
                    <a:lumMod val="50000"/>
                  </a:schemeClr>
                </a:solidFill>
              </a:rPr>
              <a:t>Why do we have emotions?</a:t>
            </a:r>
          </a:p>
          <a:p>
            <a:pPr lvl="1"/>
            <a:r>
              <a:rPr lang="en-US" dirty="0"/>
              <a:t>How can we help people with mental illness?</a:t>
            </a:r>
          </a:p>
          <a:p>
            <a:pPr lvl="1"/>
            <a:r>
              <a:rPr lang="en-US" b="1" dirty="0">
                <a:solidFill>
                  <a:schemeClr val="accent1">
                    <a:lumMod val="50000"/>
                  </a:schemeClr>
                </a:solidFill>
              </a:rPr>
              <a:t>How much of our </a:t>
            </a:r>
            <a:r>
              <a:rPr lang="en-US" b="1" dirty="0" err="1">
                <a:solidFill>
                  <a:schemeClr val="accent1">
                    <a:lumMod val="50000"/>
                  </a:schemeClr>
                </a:solidFill>
              </a:rPr>
              <a:t>behaviour</a:t>
            </a:r>
            <a:r>
              <a:rPr lang="en-US" b="1" dirty="0">
                <a:solidFill>
                  <a:schemeClr val="accent1">
                    <a:lumMod val="50000"/>
                  </a:schemeClr>
                </a:solidFill>
              </a:rPr>
              <a:t> are we really fully aware of? </a:t>
            </a:r>
          </a:p>
          <a:p>
            <a:endParaRPr lang="en-GB" dirty="0"/>
          </a:p>
        </p:txBody>
      </p:sp>
      <p:sp>
        <p:nvSpPr>
          <p:cNvPr id="10" name="Rounded Rectangle 9"/>
          <p:cNvSpPr/>
          <p:nvPr/>
        </p:nvSpPr>
        <p:spPr>
          <a:xfrm>
            <a:off x="9061886" y="178412"/>
            <a:ext cx="977464" cy="96873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4</a:t>
            </a:r>
          </a:p>
        </p:txBody>
      </p:sp>
    </p:spTree>
    <p:extLst>
      <p:ext uri="{BB962C8B-B14F-4D97-AF65-F5344CB8AC3E}">
        <p14:creationId xmlns:p14="http://schemas.microsoft.com/office/powerpoint/2010/main" val="390922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 Psychologists really </a:t>
            </a:r>
            <a:r>
              <a:rPr lang="en-GB" i="1" dirty="0"/>
              <a:t>do?</a:t>
            </a:r>
            <a:endParaRPr lang="en-GB" dirty="0"/>
          </a:p>
        </p:txBody>
      </p:sp>
      <p:pic>
        <p:nvPicPr>
          <p:cNvPr id="4" name="Picture 3"/>
          <p:cNvPicPr>
            <a:picLocks noChangeAspect="1"/>
          </p:cNvPicPr>
          <p:nvPr/>
        </p:nvPicPr>
        <p:blipFill>
          <a:blip r:embed="rId3"/>
          <a:stretch>
            <a:fillRect/>
          </a:stretch>
        </p:blipFill>
        <p:spPr>
          <a:xfrm>
            <a:off x="1743182" y="1447826"/>
            <a:ext cx="3821876" cy="1383907"/>
          </a:xfrm>
          <a:prstGeom prst="rect">
            <a:avLst/>
          </a:prstGeom>
        </p:spPr>
      </p:pic>
      <p:pic>
        <p:nvPicPr>
          <p:cNvPr id="5" name="Picture 4"/>
          <p:cNvPicPr>
            <a:picLocks noChangeAspect="1"/>
          </p:cNvPicPr>
          <p:nvPr/>
        </p:nvPicPr>
        <p:blipFill>
          <a:blip r:embed="rId4"/>
          <a:stretch>
            <a:fillRect/>
          </a:stretch>
        </p:blipFill>
        <p:spPr>
          <a:xfrm>
            <a:off x="6300434" y="1565854"/>
            <a:ext cx="4186279" cy="1265878"/>
          </a:xfrm>
          <a:prstGeom prst="rect">
            <a:avLst/>
          </a:prstGeom>
        </p:spPr>
      </p:pic>
      <p:pic>
        <p:nvPicPr>
          <p:cNvPr id="6" name="Picture 5"/>
          <p:cNvPicPr>
            <a:picLocks noChangeAspect="1"/>
          </p:cNvPicPr>
          <p:nvPr/>
        </p:nvPicPr>
        <p:blipFill>
          <a:blip r:embed="rId5"/>
          <a:stretch>
            <a:fillRect/>
          </a:stretch>
        </p:blipFill>
        <p:spPr>
          <a:xfrm>
            <a:off x="1961222" y="2953994"/>
            <a:ext cx="3115274" cy="2443352"/>
          </a:xfrm>
          <a:prstGeom prst="rect">
            <a:avLst/>
          </a:prstGeom>
        </p:spPr>
      </p:pic>
      <p:pic>
        <p:nvPicPr>
          <p:cNvPr id="7" name="Picture 6"/>
          <p:cNvPicPr>
            <a:picLocks noChangeAspect="1"/>
          </p:cNvPicPr>
          <p:nvPr/>
        </p:nvPicPr>
        <p:blipFill>
          <a:blip r:embed="rId6"/>
          <a:stretch>
            <a:fillRect/>
          </a:stretch>
        </p:blipFill>
        <p:spPr>
          <a:xfrm>
            <a:off x="8186732" y="2953995"/>
            <a:ext cx="2170098" cy="2065515"/>
          </a:xfrm>
          <a:prstGeom prst="rect">
            <a:avLst/>
          </a:prstGeom>
        </p:spPr>
      </p:pic>
      <p:pic>
        <p:nvPicPr>
          <p:cNvPr id="9" name="Picture 8"/>
          <p:cNvPicPr>
            <a:picLocks noChangeAspect="1"/>
          </p:cNvPicPr>
          <p:nvPr/>
        </p:nvPicPr>
        <p:blipFill>
          <a:blip r:embed="rId7"/>
          <a:stretch>
            <a:fillRect/>
          </a:stretch>
        </p:blipFill>
        <p:spPr>
          <a:xfrm>
            <a:off x="5565058" y="5204932"/>
            <a:ext cx="4921654" cy="854658"/>
          </a:xfrm>
          <a:prstGeom prst="rect">
            <a:avLst/>
          </a:prstGeom>
        </p:spPr>
      </p:pic>
      <p:sp>
        <p:nvSpPr>
          <p:cNvPr id="10" name="Rounded Rectangle 9"/>
          <p:cNvSpPr/>
          <p:nvPr/>
        </p:nvSpPr>
        <p:spPr>
          <a:xfrm>
            <a:off x="5982355" y="3331516"/>
            <a:ext cx="977464" cy="96873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5</a:t>
            </a:r>
          </a:p>
        </p:txBody>
      </p:sp>
    </p:spTree>
    <p:extLst>
      <p:ext uri="{BB962C8B-B14F-4D97-AF65-F5344CB8AC3E}">
        <p14:creationId xmlns:p14="http://schemas.microsoft.com/office/powerpoint/2010/main" val="3242319727"/>
      </p:ext>
    </p:extLst>
  </p:cSld>
  <p:clrMapOvr>
    <a:masterClrMapping/>
  </p:clrMapOvr>
</p:sld>
</file>

<file path=ppt/theme/theme1.xml><?xml version="1.0" encoding="utf-8"?>
<a:theme xmlns:a="http://schemas.openxmlformats.org/drawingml/2006/main" name="Wallingford Trust Theme">
  <a:themeElements>
    <a:clrScheme name="Custom 7">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A5A5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lly-Powerpoint-template-VL" id="{C473F10E-D995-374D-8424-E620BCD12C92}" vid="{A0B4AD5B-4781-574F-AEC7-1BECB78718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13A59EB86685459DDDBAE59B64CC04" ma:contentTypeVersion="16" ma:contentTypeDescription="Create a new document." ma:contentTypeScope="" ma:versionID="ad9dd78960d9c258257b3434b3cebc7f">
  <xsd:schema xmlns:xsd="http://www.w3.org/2001/XMLSchema" xmlns:xs="http://www.w3.org/2001/XMLSchema" xmlns:p="http://schemas.microsoft.com/office/2006/metadata/properties" xmlns:ns2="ad89ce95-d1b6-4d5e-b677-7cca411aa0d9" xmlns:ns3="506e4013-1c0c-4111-9426-d4a345a2e8ca" targetNamespace="http://schemas.microsoft.com/office/2006/metadata/properties" ma:root="true" ma:fieldsID="c96983a6d0bc1f208fa44ae85d520dba" ns2:_="" ns3:_="">
    <xsd:import namespace="ad89ce95-d1b6-4d5e-b677-7cca411aa0d9"/>
    <xsd:import namespace="506e4013-1c0c-4111-9426-d4a345a2e8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89ce95-d1b6-4d5e-b677-7cca411aa0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ad0ac55-8370-45de-8d35-391d2d05344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6e4013-1c0c-4111-9426-d4a345a2e8c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c15fa1e-c926-42ca-bfe6-b20ae44258bd}" ma:internalName="TaxCatchAll" ma:showField="CatchAllData" ma:web="506e4013-1c0c-4111-9426-d4a345a2e8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06e4013-1c0c-4111-9426-d4a345a2e8ca" xsi:nil="true"/>
    <lcf76f155ced4ddcb4097134ff3c332f xmlns="ad89ce95-d1b6-4d5e-b677-7cca411aa0d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F3CA279-5655-44E2-A66F-1A4D5E8BE684}">
  <ds:schemaRefs>
    <ds:schemaRef ds:uri="http://schemas.microsoft.com/sharepoint/v3/contenttype/forms"/>
  </ds:schemaRefs>
</ds:datastoreItem>
</file>

<file path=customXml/itemProps2.xml><?xml version="1.0" encoding="utf-8"?>
<ds:datastoreItem xmlns:ds="http://schemas.openxmlformats.org/officeDocument/2006/customXml" ds:itemID="{082C27D5-AEF2-4559-9B3A-DCFB378EA0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89ce95-d1b6-4d5e-b677-7cca411aa0d9"/>
    <ds:schemaRef ds:uri="506e4013-1c0c-4111-9426-d4a345a2e8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B915B7-7113-480F-8E5E-ABD570CB814B}">
  <ds:schemaRefs>
    <ds:schemaRef ds:uri="http://www.w3.org/XML/1998/namespace"/>
    <ds:schemaRef ds:uri="http://purl.org/dc/terms/"/>
    <ds:schemaRef ds:uri="http://schemas.openxmlformats.org/package/2006/metadata/core-properties"/>
    <ds:schemaRef ds:uri="http://schemas.microsoft.com/office/2006/metadata/properties"/>
    <ds:schemaRef ds:uri="506e4013-1c0c-4111-9426-d4a345a2e8ca"/>
    <ds:schemaRef ds:uri="http://purl.org/dc/elements/1.1/"/>
    <ds:schemaRef ds:uri="http://schemas.microsoft.com/office/2006/documentManagement/types"/>
    <ds:schemaRef ds:uri="ad89ce95-d1b6-4d5e-b677-7cca411aa0d9"/>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Wallingford Trust Theme</Template>
  <TotalTime>448</TotalTime>
  <Words>1679</Words>
  <Application>Microsoft Office PowerPoint</Application>
  <PresentationFormat>Widescreen</PresentationFormat>
  <Paragraphs>211</Paragraphs>
  <Slides>28</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Chiller</vt:lpstr>
      <vt:lpstr>Eater</vt:lpstr>
      <vt:lpstr>Wingdings</vt:lpstr>
      <vt:lpstr>Wallingford Trust Theme</vt:lpstr>
      <vt:lpstr>A Level Psychology Taster Session 2025</vt:lpstr>
      <vt:lpstr>Lesson Objectives (be able to…)</vt:lpstr>
      <vt:lpstr>Lesson Plan</vt:lpstr>
      <vt:lpstr>Two stories</vt:lpstr>
      <vt:lpstr>First Retellings</vt:lpstr>
      <vt:lpstr>What is Psychology</vt:lpstr>
      <vt:lpstr>What is Psychology?</vt:lpstr>
      <vt:lpstr>Psychology is</vt:lpstr>
      <vt:lpstr>What do Psychologists really do?</vt:lpstr>
      <vt:lpstr>Find out!!</vt:lpstr>
      <vt:lpstr>Share</vt:lpstr>
      <vt:lpstr>Topics we’ll look at in Year 12</vt:lpstr>
      <vt:lpstr>Psychology always includes</vt:lpstr>
      <vt:lpstr>Why do we need memory?</vt:lpstr>
      <vt:lpstr>Things we might use memory for</vt:lpstr>
      <vt:lpstr>Imagine life without memory…</vt:lpstr>
      <vt:lpstr>Clive Wearing</vt:lpstr>
      <vt:lpstr>Clive Wearing’s Diary</vt:lpstr>
      <vt:lpstr>Learning Psychology means learning the ‘language’ it uses</vt:lpstr>
      <vt:lpstr>The Peterson and Peterson Experiment</vt:lpstr>
      <vt:lpstr>Two stories again – third retelling</vt:lpstr>
      <vt:lpstr>PowerPoint Presentation</vt:lpstr>
      <vt:lpstr>PowerPoint Presentation</vt:lpstr>
      <vt:lpstr>PowerPoint Presentation</vt:lpstr>
      <vt:lpstr>Summer Work</vt:lpstr>
      <vt:lpstr>Top tip as you start Psychology</vt:lpstr>
      <vt:lpstr>Case studies in Psychology</vt:lpstr>
      <vt:lpstr>Case study examples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Mock 2023 Essay Revision</dc:title>
  <dc:creator>Vernon Leigh</dc:creator>
  <cp:lastModifiedBy>Daniel BIGMORE</cp:lastModifiedBy>
  <cp:revision>25</cp:revision>
  <dcterms:created xsi:type="dcterms:W3CDTF">2023-06-10T14:34:45Z</dcterms:created>
  <dcterms:modified xsi:type="dcterms:W3CDTF">2025-06-24T12:32:37Z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0x010100EC13A59EB86685459DDDBAE59B64CC04</vt:lpwstr>
  </property>
  <property fmtid="{D5CDD505-2E9C-101B-9397-08002B2CF9AE}" pid="3" name="MediaServiceImageTags">
    <vt:lpwstr/>
  </property>
</Properties>
</file>