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slideLayouts/slideLayout1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diagrams/drawing1.xml" ContentType="application/vnd.ms-office.drawingml.diagramDrawing+xml"/>
  <Override PartName="/ppt/theme/theme2.xml" ContentType="application/vnd.openxmlformats-officedocument.theme+xml"/>
  <Override PartName="/ppt/diagrams/colors1.xml" ContentType="application/vnd.openxmlformats-officedocument.drawingml.diagramColors+xml"/>
  <Override PartName="/ppt/diagrams/layout1.xml" ContentType="application/vnd.openxmlformats-officedocument.drawingml.diagram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quickStyle1.xml" ContentType="application/vnd.openxmlformats-officedocument.drawingml.diagramStyle+xml"/>
  <Override PartName="/ppt/diagrams/drawing5.xml" ContentType="application/vnd.ms-office.drawingml.diagramDrawing+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colors4.xml" ContentType="application/vnd.openxmlformats-officedocument.drawingml.diagramColors+xml"/>
  <Override PartName="/ppt/diagrams/quickStyle4.xml" ContentType="application/vnd.openxmlformats-officedocument.drawingml.diagramStyle+xml"/>
  <Override PartName="/ppt/diagrams/drawing4.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layout4.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heme/theme1.xml" ContentType="application/vnd.openxmlformats-officedocument.theme+xml"/>
  <Override PartName="/ppt/diagrams/layout3.xml" ContentType="application/vnd.openxmlformats-officedocument.drawingml.diagramLayout+xml"/>
  <Override PartName="/ppt/diagrams/drawing3.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ppt/tags/tag1.xml" ContentType="application/vnd.openxmlformats-officedocument.presentationml.tags+xml"/>
  <Override PartName="/docProps/custom.xml" ContentType="application/vnd.openxmlformats-officedocument.custom-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38" r:id="rId2"/>
    <p:sldMasterId id="2147483944" r:id="rId3"/>
  </p:sldMasterIdLst>
  <p:notesMasterIdLst>
    <p:notesMasterId r:id="rId34"/>
  </p:notesMasterIdLst>
  <p:handoutMasterIdLst>
    <p:handoutMasterId r:id="rId35"/>
  </p:handoutMasterIdLst>
  <p:sldIdLst>
    <p:sldId id="450" r:id="rId4"/>
    <p:sldId id="386" r:id="rId5"/>
    <p:sldId id="419" r:id="rId6"/>
    <p:sldId id="420" r:id="rId7"/>
    <p:sldId id="421" r:id="rId8"/>
    <p:sldId id="422" r:id="rId9"/>
    <p:sldId id="387" r:id="rId10"/>
    <p:sldId id="381" r:id="rId11"/>
    <p:sldId id="423" r:id="rId12"/>
    <p:sldId id="449" r:id="rId13"/>
    <p:sldId id="424" r:id="rId14"/>
    <p:sldId id="432" r:id="rId15"/>
    <p:sldId id="389" r:id="rId16"/>
    <p:sldId id="425" r:id="rId17"/>
    <p:sldId id="426" r:id="rId18"/>
    <p:sldId id="427" r:id="rId19"/>
    <p:sldId id="428" r:id="rId20"/>
    <p:sldId id="429" r:id="rId21"/>
    <p:sldId id="401" r:id="rId22"/>
    <p:sldId id="433" r:id="rId23"/>
    <p:sldId id="434" r:id="rId24"/>
    <p:sldId id="436" r:id="rId25"/>
    <p:sldId id="437" r:id="rId26"/>
    <p:sldId id="438" r:id="rId27"/>
    <p:sldId id="439" r:id="rId28"/>
    <p:sldId id="435" r:id="rId29"/>
    <p:sldId id="440" r:id="rId30"/>
    <p:sldId id="441" r:id="rId31"/>
    <p:sldId id="442" r:id="rId32"/>
    <p:sldId id="451" r:id="rId33"/>
  </p:sldIdLst>
  <p:sldSz cx="9144000" cy="6858000" type="screen4x3"/>
  <p:notesSz cx="6797675" cy="9874250"/>
  <p:custShowLst>
    <p:custShow name="Custom Show 1" id="0">
      <p:sldLst/>
    </p:custShow>
  </p:custShowLst>
  <p:custDataLst>
    <p:tags r:id="rId36"/>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14191"/>
    <a:srgbClr val="FF3B3B"/>
    <a:srgbClr val="558ED5"/>
    <a:srgbClr val="92D050"/>
    <a:srgbClr val="EC008C"/>
    <a:srgbClr val="0072BB"/>
    <a:srgbClr val="8B9C38"/>
    <a:srgbClr val="FFFFFF"/>
    <a:srgbClr val="0000FF"/>
    <a:srgbClr val="AF449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30" autoAdjust="0"/>
    <p:restoredTop sz="85246" autoAdjust="0"/>
  </p:normalViewPr>
  <p:slideViewPr>
    <p:cSldViewPr>
      <p:cViewPr varScale="1">
        <p:scale>
          <a:sx n="97" d="100"/>
          <a:sy n="97" d="100"/>
        </p:scale>
        <p:origin x="2148" y="90"/>
      </p:cViewPr>
      <p:guideLst>
        <p:guide orient="horz" pos="2160"/>
        <p:guide pos="2880"/>
      </p:guideLst>
    </p:cSldViewPr>
  </p:slideViewPr>
  <p:notesTextViewPr>
    <p:cViewPr>
      <p:scale>
        <a:sx n="75" d="100"/>
        <a:sy n="75" d="100"/>
      </p:scale>
      <p:origin x="0" y="0"/>
    </p:cViewPr>
  </p:notesTextViewPr>
  <p:sorterViewPr>
    <p:cViewPr>
      <p:scale>
        <a:sx n="100" d="100"/>
        <a:sy n="100" d="100"/>
      </p:scale>
      <p:origin x="0" y="33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customXml" Target="../customXml/item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43" Type="http://schemas.openxmlformats.org/officeDocument/2006/relationships/customXml" Target="../customXml/item3.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image" Target="../media/image13.jpeg"/></Relationships>
</file>

<file path=ppt/diagrams/_rels/data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6D5002-0727-4D02-A575-DAF3E378B2D0}"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n-US"/>
        </a:p>
      </dgm:t>
    </dgm:pt>
    <dgm:pt modelId="{EA99078C-0EEB-4981-8790-963254075BB3}">
      <dgm:prSet phldrT="[Text]"/>
      <dgm:spPr/>
      <dgm:t>
        <a:bodyPr/>
        <a:lstStyle/>
        <a:p>
          <a:r>
            <a:rPr lang="en-US" dirty="0"/>
            <a:t>Definitions</a:t>
          </a:r>
        </a:p>
      </dgm:t>
    </dgm:pt>
    <dgm:pt modelId="{86666D38-CB3F-47A8-84A2-F2BFD29E30D1}" type="parTrans" cxnId="{F6BED7C9-FF7D-4527-BE8E-897E66B4F8EA}">
      <dgm:prSet/>
      <dgm:spPr/>
      <dgm:t>
        <a:bodyPr/>
        <a:lstStyle/>
        <a:p>
          <a:endParaRPr lang="en-US"/>
        </a:p>
      </dgm:t>
    </dgm:pt>
    <dgm:pt modelId="{F671299E-6DB8-4038-A21E-B0CC166C711F}" type="sibTrans" cxnId="{F6BED7C9-FF7D-4527-BE8E-897E66B4F8EA}">
      <dgm:prSet/>
      <dgm:spPr/>
      <dgm:t>
        <a:bodyPr/>
        <a:lstStyle/>
        <a:p>
          <a:endParaRPr lang="en-US"/>
        </a:p>
      </dgm:t>
    </dgm:pt>
    <dgm:pt modelId="{14F8C55A-2978-4067-B4B8-C3CB0B2F6B4A}">
      <dgm:prSet phldrT="[Text]"/>
      <dgm:spPr/>
      <dgm:t>
        <a:bodyPr/>
        <a:lstStyle/>
        <a:p>
          <a:r>
            <a:rPr lang="en-US" dirty="0"/>
            <a:t>Types of Questions</a:t>
          </a:r>
        </a:p>
      </dgm:t>
    </dgm:pt>
    <dgm:pt modelId="{AF0E9324-26B5-484B-98E0-CFC2324C5585}" type="parTrans" cxnId="{DC66696C-2669-4866-B041-E8AC3EB8EC7B}">
      <dgm:prSet/>
      <dgm:spPr/>
      <dgm:t>
        <a:bodyPr/>
        <a:lstStyle/>
        <a:p>
          <a:endParaRPr lang="en-US"/>
        </a:p>
      </dgm:t>
    </dgm:pt>
    <dgm:pt modelId="{6DFDCA63-26E1-4619-8F86-00ED5A30B349}" type="sibTrans" cxnId="{DC66696C-2669-4866-B041-E8AC3EB8EC7B}">
      <dgm:prSet/>
      <dgm:spPr/>
      <dgm:t>
        <a:bodyPr/>
        <a:lstStyle/>
        <a:p>
          <a:endParaRPr lang="en-US"/>
        </a:p>
      </dgm:t>
    </dgm:pt>
    <dgm:pt modelId="{55F56BE9-F7B9-485A-9F51-3AAF72684457}">
      <dgm:prSet phldrT="[Text]"/>
      <dgm:spPr/>
      <dgm:t>
        <a:bodyPr/>
        <a:lstStyle/>
        <a:p>
          <a:r>
            <a:rPr lang="en-US" dirty="0"/>
            <a:t>Essay Writing</a:t>
          </a:r>
        </a:p>
      </dgm:t>
    </dgm:pt>
    <dgm:pt modelId="{B0CBE05B-27AE-4955-937D-E694ABA31BCC}" type="parTrans" cxnId="{E4F1A9CB-8B66-4A6C-B4A4-86EA2F9C9F99}">
      <dgm:prSet/>
      <dgm:spPr/>
      <dgm:t>
        <a:bodyPr/>
        <a:lstStyle/>
        <a:p>
          <a:endParaRPr lang="en-US"/>
        </a:p>
      </dgm:t>
    </dgm:pt>
    <dgm:pt modelId="{38B45ED9-DCD9-4893-95AF-3D11A98AF452}" type="sibTrans" cxnId="{E4F1A9CB-8B66-4A6C-B4A4-86EA2F9C9F99}">
      <dgm:prSet/>
      <dgm:spPr/>
      <dgm:t>
        <a:bodyPr/>
        <a:lstStyle/>
        <a:p>
          <a:endParaRPr lang="en-US"/>
        </a:p>
      </dgm:t>
    </dgm:pt>
    <dgm:pt modelId="{DB1C6D02-31D9-4FE0-AEB3-15D0373A1BB6}">
      <dgm:prSet phldrT="[Text]" custT="1"/>
      <dgm:spPr/>
      <dgm:t>
        <a:bodyPr/>
        <a:lstStyle/>
        <a:p>
          <a:pPr>
            <a:buFont typeface="Wingdings" panose="05000000000000000000" pitchFamily="2" charset="2"/>
            <a:buChar char="§"/>
          </a:pPr>
          <a:r>
            <a:rPr lang="en-US" sz="2000" dirty="0"/>
            <a:t>Determinism</a:t>
          </a:r>
        </a:p>
      </dgm:t>
    </dgm:pt>
    <dgm:pt modelId="{B668732D-9FB0-4D92-9031-C46DA9EB0C90}" type="parTrans" cxnId="{44BFB0A4-E99C-409E-A36B-CD092091D5DC}">
      <dgm:prSet/>
      <dgm:spPr/>
      <dgm:t>
        <a:bodyPr/>
        <a:lstStyle/>
        <a:p>
          <a:endParaRPr lang="en-US"/>
        </a:p>
      </dgm:t>
    </dgm:pt>
    <dgm:pt modelId="{9EAD7504-DC77-4617-B84B-E4BC70403C43}" type="sibTrans" cxnId="{44BFB0A4-E99C-409E-A36B-CD092091D5DC}">
      <dgm:prSet/>
      <dgm:spPr/>
      <dgm:t>
        <a:bodyPr/>
        <a:lstStyle/>
        <a:p>
          <a:endParaRPr lang="en-US"/>
        </a:p>
      </dgm:t>
    </dgm:pt>
    <dgm:pt modelId="{5EE133D6-0BEC-4F28-BEA2-A5F33E8A87F0}">
      <dgm:prSet phldrT="[Text]" custT="1"/>
      <dgm:spPr/>
      <dgm:t>
        <a:bodyPr/>
        <a:lstStyle/>
        <a:p>
          <a:pPr>
            <a:buFont typeface="Wingdings" panose="05000000000000000000" pitchFamily="2" charset="2"/>
            <a:buChar char="§"/>
          </a:pPr>
          <a:r>
            <a:rPr lang="en-US" sz="2000" dirty="0"/>
            <a:t>Multiple Choice</a:t>
          </a:r>
        </a:p>
      </dgm:t>
    </dgm:pt>
    <dgm:pt modelId="{10068FD9-5D77-4B6B-9D7E-8E3255FA5607}" type="parTrans" cxnId="{01C6F015-E12E-4114-9C74-E5AC97020250}">
      <dgm:prSet/>
      <dgm:spPr/>
      <dgm:t>
        <a:bodyPr/>
        <a:lstStyle/>
        <a:p>
          <a:endParaRPr lang="en-US"/>
        </a:p>
      </dgm:t>
    </dgm:pt>
    <dgm:pt modelId="{D99DC89C-3DF5-47F4-857C-7BB1FCE5A2FD}" type="sibTrans" cxnId="{01C6F015-E12E-4114-9C74-E5AC97020250}">
      <dgm:prSet/>
      <dgm:spPr/>
      <dgm:t>
        <a:bodyPr/>
        <a:lstStyle/>
        <a:p>
          <a:endParaRPr lang="en-US"/>
        </a:p>
      </dgm:t>
    </dgm:pt>
    <dgm:pt modelId="{0C405E85-39D0-4A0E-A20F-F6E5DC85B521}">
      <dgm:prSet phldrT="[Text]" custT="1"/>
      <dgm:spPr/>
      <dgm:t>
        <a:bodyPr/>
        <a:lstStyle/>
        <a:p>
          <a:pPr>
            <a:buFont typeface="Wingdings" panose="05000000000000000000" pitchFamily="2" charset="2"/>
            <a:buChar char="§"/>
          </a:pPr>
          <a:r>
            <a:rPr lang="en-US" sz="2000" dirty="0"/>
            <a:t>Application</a:t>
          </a:r>
        </a:p>
      </dgm:t>
    </dgm:pt>
    <dgm:pt modelId="{BB5FBDC1-137F-49D8-8D79-8D47AE73445E}" type="parTrans" cxnId="{5B49B79D-18C5-46DB-ACE6-B65BCC231A5E}">
      <dgm:prSet/>
      <dgm:spPr/>
      <dgm:t>
        <a:bodyPr/>
        <a:lstStyle/>
        <a:p>
          <a:endParaRPr lang="en-US"/>
        </a:p>
      </dgm:t>
    </dgm:pt>
    <dgm:pt modelId="{6E032C88-C199-409B-A481-02FE30D34049}" type="sibTrans" cxnId="{5B49B79D-18C5-46DB-ACE6-B65BCC231A5E}">
      <dgm:prSet/>
      <dgm:spPr/>
      <dgm:t>
        <a:bodyPr/>
        <a:lstStyle/>
        <a:p>
          <a:endParaRPr lang="en-US"/>
        </a:p>
      </dgm:t>
    </dgm:pt>
    <dgm:pt modelId="{3566BD53-AEB5-48C8-B041-6812995E06D5}">
      <dgm:prSet phldrT="[Text]" custT="1"/>
      <dgm:spPr/>
      <dgm:t>
        <a:bodyPr/>
        <a:lstStyle/>
        <a:p>
          <a:pPr>
            <a:buFont typeface="Wingdings" panose="05000000000000000000" pitchFamily="2" charset="2"/>
            <a:buChar char="§"/>
          </a:pPr>
          <a:r>
            <a:rPr lang="en-US" sz="2000" dirty="0"/>
            <a:t>Essays</a:t>
          </a:r>
        </a:p>
      </dgm:t>
    </dgm:pt>
    <dgm:pt modelId="{FE50FB27-790B-4AC4-9A63-F7AFF753E50C}" type="parTrans" cxnId="{5B385DD7-1340-40C5-9255-6BE934D86AF8}">
      <dgm:prSet/>
      <dgm:spPr/>
      <dgm:t>
        <a:bodyPr/>
        <a:lstStyle/>
        <a:p>
          <a:endParaRPr lang="en-US"/>
        </a:p>
      </dgm:t>
    </dgm:pt>
    <dgm:pt modelId="{27CA62BA-58AA-4897-8439-63D141E5C402}" type="sibTrans" cxnId="{5B385DD7-1340-40C5-9255-6BE934D86AF8}">
      <dgm:prSet/>
      <dgm:spPr/>
      <dgm:t>
        <a:bodyPr/>
        <a:lstStyle/>
        <a:p>
          <a:endParaRPr lang="en-US"/>
        </a:p>
      </dgm:t>
    </dgm:pt>
    <dgm:pt modelId="{6FF85D97-9064-4E7D-B884-65C76E4F1F83}">
      <dgm:prSet phldrT="[Text]" custT="1"/>
      <dgm:spPr/>
      <dgm:t>
        <a:bodyPr/>
        <a:lstStyle/>
        <a:p>
          <a:pPr>
            <a:buFont typeface="Wingdings" panose="05000000000000000000" pitchFamily="2" charset="2"/>
            <a:buChar char="§"/>
          </a:pPr>
          <a:r>
            <a:rPr lang="en-US" sz="2000" dirty="0"/>
            <a:t>Discuss the free will vs. determinism debate</a:t>
          </a:r>
        </a:p>
      </dgm:t>
    </dgm:pt>
    <dgm:pt modelId="{50C5F1C9-8E8D-4B77-99C3-6D6D62142D0A}" type="parTrans" cxnId="{1FB5952A-C7E0-4817-9B3F-510030A62CB4}">
      <dgm:prSet/>
      <dgm:spPr/>
      <dgm:t>
        <a:bodyPr/>
        <a:lstStyle/>
        <a:p>
          <a:endParaRPr lang="en-US"/>
        </a:p>
      </dgm:t>
    </dgm:pt>
    <dgm:pt modelId="{9906C33A-50F6-4669-A085-B54C1463F48F}" type="sibTrans" cxnId="{1FB5952A-C7E0-4817-9B3F-510030A62CB4}">
      <dgm:prSet/>
      <dgm:spPr/>
      <dgm:t>
        <a:bodyPr/>
        <a:lstStyle/>
        <a:p>
          <a:endParaRPr lang="en-US"/>
        </a:p>
      </dgm:t>
    </dgm:pt>
    <dgm:pt modelId="{D39ED358-648A-4840-9722-4BE74AAA9FC7}">
      <dgm:prSet phldrT="[Text]" custT="1"/>
      <dgm:spPr/>
      <dgm:t>
        <a:bodyPr/>
        <a:lstStyle/>
        <a:p>
          <a:pPr>
            <a:buFont typeface="Wingdings" panose="05000000000000000000" pitchFamily="2" charset="2"/>
            <a:buChar char="§"/>
          </a:pPr>
          <a:r>
            <a:rPr lang="en-US" sz="2000" dirty="0"/>
            <a:t>Hard/Soft</a:t>
          </a:r>
        </a:p>
      </dgm:t>
    </dgm:pt>
    <dgm:pt modelId="{B35DA0F0-D852-4053-A217-FA58908BE07C}" type="parTrans" cxnId="{16410060-CBB3-4A16-808A-C44E02C9075C}">
      <dgm:prSet/>
      <dgm:spPr/>
      <dgm:t>
        <a:bodyPr/>
        <a:lstStyle/>
        <a:p>
          <a:endParaRPr lang="en-US"/>
        </a:p>
      </dgm:t>
    </dgm:pt>
    <dgm:pt modelId="{ED7B4C23-40AB-4E77-9FFF-D0E72D966A9B}" type="sibTrans" cxnId="{16410060-CBB3-4A16-808A-C44E02C9075C}">
      <dgm:prSet/>
      <dgm:spPr/>
      <dgm:t>
        <a:bodyPr/>
        <a:lstStyle/>
        <a:p>
          <a:endParaRPr lang="en-US"/>
        </a:p>
      </dgm:t>
    </dgm:pt>
    <dgm:pt modelId="{577EBC65-6129-4692-A7DE-AE066B425DAD}">
      <dgm:prSet phldrT="[Text]" custT="1"/>
      <dgm:spPr/>
      <dgm:t>
        <a:bodyPr/>
        <a:lstStyle/>
        <a:p>
          <a:pPr>
            <a:buFont typeface="Wingdings" panose="05000000000000000000" pitchFamily="2" charset="2"/>
            <a:buChar char="§"/>
          </a:pPr>
          <a:r>
            <a:rPr lang="en-US" sz="2000" dirty="0"/>
            <a:t>Biological</a:t>
          </a:r>
        </a:p>
      </dgm:t>
    </dgm:pt>
    <dgm:pt modelId="{ABE7C861-C49C-4C74-A24B-C031790A07DC}" type="parTrans" cxnId="{CBAD0FDE-2543-4736-8F55-08B7382789D9}">
      <dgm:prSet/>
      <dgm:spPr/>
      <dgm:t>
        <a:bodyPr/>
        <a:lstStyle/>
        <a:p>
          <a:endParaRPr lang="en-US"/>
        </a:p>
      </dgm:t>
    </dgm:pt>
    <dgm:pt modelId="{D3B86D66-F9A0-44EA-B8A5-EC62BC80CB8A}" type="sibTrans" cxnId="{CBAD0FDE-2543-4736-8F55-08B7382789D9}">
      <dgm:prSet/>
      <dgm:spPr/>
      <dgm:t>
        <a:bodyPr/>
        <a:lstStyle/>
        <a:p>
          <a:endParaRPr lang="en-US"/>
        </a:p>
      </dgm:t>
    </dgm:pt>
    <dgm:pt modelId="{8693CE58-4C23-43E7-92CA-C79AEBEA300E}">
      <dgm:prSet phldrT="[Text]" custT="1"/>
      <dgm:spPr/>
      <dgm:t>
        <a:bodyPr/>
        <a:lstStyle/>
        <a:p>
          <a:pPr>
            <a:buFont typeface="Wingdings" panose="05000000000000000000" pitchFamily="2" charset="2"/>
            <a:buChar char="§"/>
          </a:pPr>
          <a:r>
            <a:rPr lang="en-US" sz="2000" dirty="0"/>
            <a:t>Environmental</a:t>
          </a:r>
        </a:p>
      </dgm:t>
    </dgm:pt>
    <dgm:pt modelId="{A297A7A5-2D43-44AC-BEC8-BB9F8F8537AD}" type="parTrans" cxnId="{F3D99832-BECF-4DFD-8D27-2B206AAE366E}">
      <dgm:prSet/>
      <dgm:spPr/>
      <dgm:t>
        <a:bodyPr/>
        <a:lstStyle/>
        <a:p>
          <a:endParaRPr lang="en-US"/>
        </a:p>
      </dgm:t>
    </dgm:pt>
    <dgm:pt modelId="{7DF2E98B-9339-4CF3-8FB1-9CC58FA4DAAD}" type="sibTrans" cxnId="{F3D99832-BECF-4DFD-8D27-2B206AAE366E}">
      <dgm:prSet/>
      <dgm:spPr/>
      <dgm:t>
        <a:bodyPr/>
        <a:lstStyle/>
        <a:p>
          <a:endParaRPr lang="en-US"/>
        </a:p>
      </dgm:t>
    </dgm:pt>
    <dgm:pt modelId="{1D239BE5-43F1-4B48-B9AF-E7B21A3FA2F6}">
      <dgm:prSet phldrT="[Text]" custT="1"/>
      <dgm:spPr/>
      <dgm:t>
        <a:bodyPr/>
        <a:lstStyle/>
        <a:p>
          <a:pPr>
            <a:buFont typeface="Wingdings" panose="05000000000000000000" pitchFamily="2" charset="2"/>
            <a:buChar char="§"/>
          </a:pPr>
          <a:r>
            <a:rPr lang="en-US" sz="2000" dirty="0"/>
            <a:t>Psychic</a:t>
          </a:r>
        </a:p>
      </dgm:t>
    </dgm:pt>
    <dgm:pt modelId="{1E9C44A4-CE2E-44D5-8B70-859D387DDD82}" type="parTrans" cxnId="{736D4981-40ED-4A1E-AF76-ECEC78D34CA1}">
      <dgm:prSet/>
      <dgm:spPr/>
      <dgm:t>
        <a:bodyPr/>
        <a:lstStyle/>
        <a:p>
          <a:endParaRPr lang="en-US"/>
        </a:p>
      </dgm:t>
    </dgm:pt>
    <dgm:pt modelId="{90FF10AE-FD44-4CDC-B525-788F55C4C6ED}" type="sibTrans" cxnId="{736D4981-40ED-4A1E-AF76-ECEC78D34CA1}">
      <dgm:prSet/>
      <dgm:spPr/>
      <dgm:t>
        <a:bodyPr/>
        <a:lstStyle/>
        <a:p>
          <a:endParaRPr lang="en-US"/>
        </a:p>
      </dgm:t>
    </dgm:pt>
    <dgm:pt modelId="{C20F1EA0-936F-4B46-BB28-F0285D8A41AC}">
      <dgm:prSet phldrT="[Text]" custT="1"/>
      <dgm:spPr/>
      <dgm:t>
        <a:bodyPr/>
        <a:lstStyle/>
        <a:p>
          <a:pPr>
            <a:buFont typeface="Wingdings" panose="05000000000000000000" pitchFamily="2" charset="2"/>
            <a:buChar char="§"/>
          </a:pPr>
          <a:r>
            <a:rPr lang="en-US" sz="2000" dirty="0"/>
            <a:t>Free Will</a:t>
          </a:r>
        </a:p>
      </dgm:t>
    </dgm:pt>
    <dgm:pt modelId="{61D2E7D1-C748-4226-8E38-EB6ED92374AD}" type="parTrans" cxnId="{1061FB87-A022-4DCF-A0DC-46457DDB41B3}">
      <dgm:prSet/>
      <dgm:spPr/>
      <dgm:t>
        <a:bodyPr/>
        <a:lstStyle/>
        <a:p>
          <a:endParaRPr lang="en-US"/>
        </a:p>
      </dgm:t>
    </dgm:pt>
    <dgm:pt modelId="{2DF0FD25-2FE1-41E9-B0D5-1A911AAE4792}" type="sibTrans" cxnId="{1061FB87-A022-4DCF-A0DC-46457DDB41B3}">
      <dgm:prSet/>
      <dgm:spPr/>
      <dgm:t>
        <a:bodyPr/>
        <a:lstStyle/>
        <a:p>
          <a:endParaRPr lang="en-US"/>
        </a:p>
      </dgm:t>
    </dgm:pt>
    <dgm:pt modelId="{699788DC-710C-4D82-8BD6-93DCA3C0AAD5}">
      <dgm:prSet phldrT="[Text]" custT="1"/>
      <dgm:spPr/>
      <dgm:t>
        <a:bodyPr/>
        <a:lstStyle/>
        <a:p>
          <a:pPr>
            <a:buFont typeface="Wingdings" panose="05000000000000000000" pitchFamily="2" charset="2"/>
            <a:buChar char="§"/>
          </a:pPr>
          <a:r>
            <a:rPr lang="en-US" sz="2000" dirty="0"/>
            <a:t>Short-Answer</a:t>
          </a:r>
        </a:p>
      </dgm:t>
    </dgm:pt>
    <dgm:pt modelId="{D5BFF7AD-32FB-4C85-B5B6-6479E3FB9681}" type="parTrans" cxnId="{AE4B8901-E53D-4FD6-B66C-409F9D6360D0}">
      <dgm:prSet/>
      <dgm:spPr/>
      <dgm:t>
        <a:bodyPr/>
        <a:lstStyle/>
        <a:p>
          <a:endParaRPr lang="en-US"/>
        </a:p>
      </dgm:t>
    </dgm:pt>
    <dgm:pt modelId="{EB5A2C92-3ACF-433C-B6D7-872B35D06A4F}" type="sibTrans" cxnId="{AE4B8901-E53D-4FD6-B66C-409F9D6360D0}">
      <dgm:prSet/>
      <dgm:spPr/>
      <dgm:t>
        <a:bodyPr/>
        <a:lstStyle/>
        <a:p>
          <a:endParaRPr lang="en-US"/>
        </a:p>
      </dgm:t>
    </dgm:pt>
    <dgm:pt modelId="{D0012104-9EAA-43A4-B659-084D60C7C7FD}" type="pres">
      <dgm:prSet presAssocID="{C06D5002-0727-4D02-A575-DAF3E378B2D0}" presName="Name0" presStyleCnt="0">
        <dgm:presLayoutVars>
          <dgm:dir/>
          <dgm:animLvl val="lvl"/>
          <dgm:resizeHandles val="exact"/>
        </dgm:presLayoutVars>
      </dgm:prSet>
      <dgm:spPr/>
    </dgm:pt>
    <dgm:pt modelId="{D3E3F7E6-F10F-41C8-A78A-E47F59CE5D04}" type="pres">
      <dgm:prSet presAssocID="{EA99078C-0EEB-4981-8790-963254075BB3}" presName="composite" presStyleCnt="0"/>
      <dgm:spPr/>
    </dgm:pt>
    <dgm:pt modelId="{34A63891-4338-4AB9-806E-2406BFE2E533}" type="pres">
      <dgm:prSet presAssocID="{EA99078C-0EEB-4981-8790-963254075BB3}" presName="parTx" presStyleLbl="node1" presStyleIdx="0" presStyleCnt="3">
        <dgm:presLayoutVars>
          <dgm:chMax val="0"/>
          <dgm:chPref val="0"/>
          <dgm:bulletEnabled val="1"/>
        </dgm:presLayoutVars>
      </dgm:prSet>
      <dgm:spPr/>
    </dgm:pt>
    <dgm:pt modelId="{F9771A61-18FE-4C0A-808F-FF574AFF0D5C}" type="pres">
      <dgm:prSet presAssocID="{EA99078C-0EEB-4981-8790-963254075BB3}" presName="desTx" presStyleLbl="revTx" presStyleIdx="0" presStyleCnt="3">
        <dgm:presLayoutVars>
          <dgm:bulletEnabled val="1"/>
        </dgm:presLayoutVars>
      </dgm:prSet>
      <dgm:spPr/>
    </dgm:pt>
    <dgm:pt modelId="{9A12E4BF-553D-41B6-BDF7-62E1135444B6}" type="pres">
      <dgm:prSet presAssocID="{F671299E-6DB8-4038-A21E-B0CC166C711F}" presName="space" presStyleCnt="0"/>
      <dgm:spPr/>
    </dgm:pt>
    <dgm:pt modelId="{C637853B-871F-4AEF-BF85-4E8699A7A06D}" type="pres">
      <dgm:prSet presAssocID="{14F8C55A-2978-4067-B4B8-C3CB0B2F6B4A}" presName="composite" presStyleCnt="0"/>
      <dgm:spPr/>
    </dgm:pt>
    <dgm:pt modelId="{2777418B-267C-4C01-BBA6-EBF1144A1460}" type="pres">
      <dgm:prSet presAssocID="{14F8C55A-2978-4067-B4B8-C3CB0B2F6B4A}" presName="parTx" presStyleLbl="node1" presStyleIdx="1" presStyleCnt="3">
        <dgm:presLayoutVars>
          <dgm:chMax val="0"/>
          <dgm:chPref val="0"/>
          <dgm:bulletEnabled val="1"/>
        </dgm:presLayoutVars>
      </dgm:prSet>
      <dgm:spPr/>
    </dgm:pt>
    <dgm:pt modelId="{5B7E3966-CB89-4DBB-A704-8A2083F59539}" type="pres">
      <dgm:prSet presAssocID="{14F8C55A-2978-4067-B4B8-C3CB0B2F6B4A}" presName="desTx" presStyleLbl="revTx" presStyleIdx="1" presStyleCnt="3">
        <dgm:presLayoutVars>
          <dgm:bulletEnabled val="1"/>
        </dgm:presLayoutVars>
      </dgm:prSet>
      <dgm:spPr/>
    </dgm:pt>
    <dgm:pt modelId="{478A9FD6-1969-4E85-847B-92E437BCF037}" type="pres">
      <dgm:prSet presAssocID="{6DFDCA63-26E1-4619-8F86-00ED5A30B349}" presName="space" presStyleCnt="0"/>
      <dgm:spPr/>
    </dgm:pt>
    <dgm:pt modelId="{E858FCFD-5B4B-41CD-8489-92508C54F9CA}" type="pres">
      <dgm:prSet presAssocID="{55F56BE9-F7B9-485A-9F51-3AAF72684457}" presName="composite" presStyleCnt="0"/>
      <dgm:spPr/>
    </dgm:pt>
    <dgm:pt modelId="{DF232C37-AF67-41A2-8159-2807854F86DA}" type="pres">
      <dgm:prSet presAssocID="{55F56BE9-F7B9-485A-9F51-3AAF72684457}" presName="parTx" presStyleLbl="node1" presStyleIdx="2" presStyleCnt="3">
        <dgm:presLayoutVars>
          <dgm:chMax val="0"/>
          <dgm:chPref val="0"/>
          <dgm:bulletEnabled val="1"/>
        </dgm:presLayoutVars>
      </dgm:prSet>
      <dgm:spPr/>
    </dgm:pt>
    <dgm:pt modelId="{3A12E073-5515-453B-A37A-8CF8BEC1E141}" type="pres">
      <dgm:prSet presAssocID="{55F56BE9-F7B9-485A-9F51-3AAF72684457}" presName="desTx" presStyleLbl="revTx" presStyleIdx="2" presStyleCnt="3">
        <dgm:presLayoutVars>
          <dgm:bulletEnabled val="1"/>
        </dgm:presLayoutVars>
      </dgm:prSet>
      <dgm:spPr/>
    </dgm:pt>
  </dgm:ptLst>
  <dgm:cxnLst>
    <dgm:cxn modelId="{5B49B79D-18C5-46DB-ACE6-B65BCC231A5E}" srcId="{14F8C55A-2978-4067-B4B8-C3CB0B2F6B4A}" destId="{0C405E85-39D0-4A0E-A20F-F6E5DC85B521}" srcOrd="2" destOrd="0" parTransId="{BB5FBDC1-137F-49D8-8D79-8D47AE73445E}" sibTransId="{6E032C88-C199-409B-A481-02FE30D34049}"/>
    <dgm:cxn modelId="{A8620512-166D-44AF-8B08-E21D160ACDB2}" type="presOf" srcId="{DB1C6D02-31D9-4FE0-AEB3-15D0373A1BB6}" destId="{F9771A61-18FE-4C0A-808F-FF574AFF0D5C}" srcOrd="0" destOrd="0" presId="urn:microsoft.com/office/officeart/2005/8/layout/chevron1"/>
    <dgm:cxn modelId="{F3D99832-BECF-4DFD-8D27-2B206AAE366E}" srcId="{EA99078C-0EEB-4981-8790-963254075BB3}" destId="{8693CE58-4C23-43E7-92CA-C79AEBEA300E}" srcOrd="3" destOrd="0" parTransId="{A297A7A5-2D43-44AC-BEC8-BB9F8F8537AD}" sibTransId="{7DF2E98B-9339-4CF3-8FB1-9CC58FA4DAAD}"/>
    <dgm:cxn modelId="{1FB5952A-C7E0-4817-9B3F-510030A62CB4}" srcId="{55F56BE9-F7B9-485A-9F51-3AAF72684457}" destId="{6FF85D97-9064-4E7D-B884-65C76E4F1F83}" srcOrd="0" destOrd="0" parTransId="{50C5F1C9-8E8D-4B77-99C3-6D6D62142D0A}" sibTransId="{9906C33A-50F6-4669-A085-B54C1463F48F}"/>
    <dgm:cxn modelId="{DC66696C-2669-4866-B041-E8AC3EB8EC7B}" srcId="{C06D5002-0727-4D02-A575-DAF3E378B2D0}" destId="{14F8C55A-2978-4067-B4B8-C3CB0B2F6B4A}" srcOrd="1" destOrd="0" parTransId="{AF0E9324-26B5-484B-98E0-CFC2324C5585}" sibTransId="{6DFDCA63-26E1-4619-8F86-00ED5A30B349}"/>
    <dgm:cxn modelId="{16410060-CBB3-4A16-808A-C44E02C9075C}" srcId="{EA99078C-0EEB-4981-8790-963254075BB3}" destId="{D39ED358-648A-4840-9722-4BE74AAA9FC7}" srcOrd="1" destOrd="0" parTransId="{B35DA0F0-D852-4053-A217-FA58908BE07C}" sibTransId="{ED7B4C23-40AB-4E77-9FFF-D0E72D966A9B}"/>
    <dgm:cxn modelId="{C7BBDD05-1E94-43B1-AA57-243FB6F27CBF}" type="presOf" srcId="{0C405E85-39D0-4A0E-A20F-F6E5DC85B521}" destId="{5B7E3966-CB89-4DBB-A704-8A2083F59539}" srcOrd="0" destOrd="2" presId="urn:microsoft.com/office/officeart/2005/8/layout/chevron1"/>
    <dgm:cxn modelId="{AE4B8901-E53D-4FD6-B66C-409F9D6360D0}" srcId="{14F8C55A-2978-4067-B4B8-C3CB0B2F6B4A}" destId="{699788DC-710C-4D82-8BD6-93DCA3C0AAD5}" srcOrd="1" destOrd="0" parTransId="{D5BFF7AD-32FB-4C85-B5B6-6479E3FB9681}" sibTransId="{EB5A2C92-3ACF-433C-B6D7-872B35D06A4F}"/>
    <dgm:cxn modelId="{E4F4DD37-C4E2-4117-A7A5-DBCE31EDCF09}" type="presOf" srcId="{6FF85D97-9064-4E7D-B884-65C76E4F1F83}" destId="{3A12E073-5515-453B-A37A-8CF8BEC1E141}" srcOrd="0" destOrd="0" presId="urn:microsoft.com/office/officeart/2005/8/layout/chevron1"/>
    <dgm:cxn modelId="{F9EC0526-8E22-4105-ADBE-17D0B7DD76B8}" type="presOf" srcId="{D39ED358-648A-4840-9722-4BE74AAA9FC7}" destId="{F9771A61-18FE-4C0A-808F-FF574AFF0D5C}" srcOrd="0" destOrd="1" presId="urn:microsoft.com/office/officeart/2005/8/layout/chevron1"/>
    <dgm:cxn modelId="{736D4981-40ED-4A1E-AF76-ECEC78D34CA1}" srcId="{EA99078C-0EEB-4981-8790-963254075BB3}" destId="{1D239BE5-43F1-4B48-B9AF-E7B21A3FA2F6}" srcOrd="4" destOrd="0" parTransId="{1E9C44A4-CE2E-44D5-8B70-859D387DDD82}" sibTransId="{90FF10AE-FD44-4CDC-B525-788F55C4C6ED}"/>
    <dgm:cxn modelId="{87A41081-23F2-4E18-9747-63A720B52C69}" type="presOf" srcId="{C20F1EA0-936F-4B46-BB28-F0285D8A41AC}" destId="{F9771A61-18FE-4C0A-808F-FF574AFF0D5C}" srcOrd="0" destOrd="5" presId="urn:microsoft.com/office/officeart/2005/8/layout/chevron1"/>
    <dgm:cxn modelId="{8E5D1D6E-1F00-4C4B-9202-66835664BE5F}" type="presOf" srcId="{1D239BE5-43F1-4B48-B9AF-E7B21A3FA2F6}" destId="{F9771A61-18FE-4C0A-808F-FF574AFF0D5C}" srcOrd="0" destOrd="4" presId="urn:microsoft.com/office/officeart/2005/8/layout/chevron1"/>
    <dgm:cxn modelId="{D82033DA-CD60-44A9-89B5-863E16AA90FC}" type="presOf" srcId="{C06D5002-0727-4D02-A575-DAF3E378B2D0}" destId="{D0012104-9EAA-43A4-B659-084D60C7C7FD}" srcOrd="0" destOrd="0" presId="urn:microsoft.com/office/officeart/2005/8/layout/chevron1"/>
    <dgm:cxn modelId="{1061FB87-A022-4DCF-A0DC-46457DDB41B3}" srcId="{EA99078C-0EEB-4981-8790-963254075BB3}" destId="{C20F1EA0-936F-4B46-BB28-F0285D8A41AC}" srcOrd="5" destOrd="0" parTransId="{61D2E7D1-C748-4226-8E38-EB6ED92374AD}" sibTransId="{2DF0FD25-2FE1-41E9-B0D5-1A911AAE4792}"/>
    <dgm:cxn modelId="{01C6F015-E12E-4114-9C74-E5AC97020250}" srcId="{14F8C55A-2978-4067-B4B8-C3CB0B2F6B4A}" destId="{5EE133D6-0BEC-4F28-BEA2-A5F33E8A87F0}" srcOrd="0" destOrd="0" parTransId="{10068FD9-5D77-4B6B-9D7E-8E3255FA5607}" sibTransId="{D99DC89C-3DF5-47F4-857C-7BB1FCE5A2FD}"/>
    <dgm:cxn modelId="{F6BED7C9-FF7D-4527-BE8E-897E66B4F8EA}" srcId="{C06D5002-0727-4D02-A575-DAF3E378B2D0}" destId="{EA99078C-0EEB-4981-8790-963254075BB3}" srcOrd="0" destOrd="0" parTransId="{86666D38-CB3F-47A8-84A2-F2BFD29E30D1}" sibTransId="{F671299E-6DB8-4038-A21E-B0CC166C711F}"/>
    <dgm:cxn modelId="{E4E7EC18-67B0-49D9-A61F-D91022CF221E}" type="presOf" srcId="{699788DC-710C-4D82-8BD6-93DCA3C0AAD5}" destId="{5B7E3966-CB89-4DBB-A704-8A2083F59539}" srcOrd="0" destOrd="1" presId="urn:microsoft.com/office/officeart/2005/8/layout/chevron1"/>
    <dgm:cxn modelId="{EF778CF1-3F83-4C89-BD5B-D171F4FE6DE6}" type="presOf" srcId="{577EBC65-6129-4692-A7DE-AE066B425DAD}" destId="{F9771A61-18FE-4C0A-808F-FF574AFF0D5C}" srcOrd="0" destOrd="2" presId="urn:microsoft.com/office/officeart/2005/8/layout/chevron1"/>
    <dgm:cxn modelId="{44BFB0A4-E99C-409E-A36B-CD092091D5DC}" srcId="{EA99078C-0EEB-4981-8790-963254075BB3}" destId="{DB1C6D02-31D9-4FE0-AEB3-15D0373A1BB6}" srcOrd="0" destOrd="0" parTransId="{B668732D-9FB0-4D92-9031-C46DA9EB0C90}" sibTransId="{9EAD7504-DC77-4617-B84B-E4BC70403C43}"/>
    <dgm:cxn modelId="{4853DECC-54C3-440C-B4BE-39D37398028C}" type="presOf" srcId="{55F56BE9-F7B9-485A-9F51-3AAF72684457}" destId="{DF232C37-AF67-41A2-8159-2807854F86DA}" srcOrd="0" destOrd="0" presId="urn:microsoft.com/office/officeart/2005/8/layout/chevron1"/>
    <dgm:cxn modelId="{C33BAA3F-04D8-48F5-B70F-78C2BE159D2E}" type="presOf" srcId="{EA99078C-0EEB-4981-8790-963254075BB3}" destId="{34A63891-4338-4AB9-806E-2406BFE2E533}" srcOrd="0" destOrd="0" presId="urn:microsoft.com/office/officeart/2005/8/layout/chevron1"/>
    <dgm:cxn modelId="{9B045ABE-BCAA-44C1-9699-8B1224E043D1}" type="presOf" srcId="{5EE133D6-0BEC-4F28-BEA2-A5F33E8A87F0}" destId="{5B7E3966-CB89-4DBB-A704-8A2083F59539}" srcOrd="0" destOrd="0" presId="urn:microsoft.com/office/officeart/2005/8/layout/chevron1"/>
    <dgm:cxn modelId="{CBAD0FDE-2543-4736-8F55-08B7382789D9}" srcId="{EA99078C-0EEB-4981-8790-963254075BB3}" destId="{577EBC65-6129-4692-A7DE-AE066B425DAD}" srcOrd="2" destOrd="0" parTransId="{ABE7C861-C49C-4C74-A24B-C031790A07DC}" sibTransId="{D3B86D66-F9A0-44EA-B8A5-EC62BC80CB8A}"/>
    <dgm:cxn modelId="{38C78CE2-63A3-4E12-A049-4578DCBDB216}" type="presOf" srcId="{14F8C55A-2978-4067-B4B8-C3CB0B2F6B4A}" destId="{2777418B-267C-4C01-BBA6-EBF1144A1460}" srcOrd="0" destOrd="0" presId="urn:microsoft.com/office/officeart/2005/8/layout/chevron1"/>
    <dgm:cxn modelId="{E4F1A9CB-8B66-4A6C-B4A4-86EA2F9C9F99}" srcId="{C06D5002-0727-4D02-A575-DAF3E378B2D0}" destId="{55F56BE9-F7B9-485A-9F51-3AAF72684457}" srcOrd="2" destOrd="0" parTransId="{B0CBE05B-27AE-4955-937D-E694ABA31BCC}" sibTransId="{38B45ED9-DCD9-4893-95AF-3D11A98AF452}"/>
    <dgm:cxn modelId="{9CBC813E-CFA8-452A-8FE7-3EDF7701CEC7}" type="presOf" srcId="{8693CE58-4C23-43E7-92CA-C79AEBEA300E}" destId="{F9771A61-18FE-4C0A-808F-FF574AFF0D5C}" srcOrd="0" destOrd="3" presId="urn:microsoft.com/office/officeart/2005/8/layout/chevron1"/>
    <dgm:cxn modelId="{D79DEBE1-E964-49C7-8806-2B3B85211F9D}" type="presOf" srcId="{3566BD53-AEB5-48C8-B041-6812995E06D5}" destId="{5B7E3966-CB89-4DBB-A704-8A2083F59539}" srcOrd="0" destOrd="3" presId="urn:microsoft.com/office/officeart/2005/8/layout/chevron1"/>
    <dgm:cxn modelId="{5B385DD7-1340-40C5-9255-6BE934D86AF8}" srcId="{14F8C55A-2978-4067-B4B8-C3CB0B2F6B4A}" destId="{3566BD53-AEB5-48C8-B041-6812995E06D5}" srcOrd="3" destOrd="0" parTransId="{FE50FB27-790B-4AC4-9A63-F7AFF753E50C}" sibTransId="{27CA62BA-58AA-4897-8439-63D141E5C402}"/>
    <dgm:cxn modelId="{B1C794B2-607E-4C9D-957A-1FCA3CC4AD99}" type="presParOf" srcId="{D0012104-9EAA-43A4-B659-084D60C7C7FD}" destId="{D3E3F7E6-F10F-41C8-A78A-E47F59CE5D04}" srcOrd="0" destOrd="0" presId="urn:microsoft.com/office/officeart/2005/8/layout/chevron1"/>
    <dgm:cxn modelId="{B64F29E9-1957-419E-92DF-01C6C6BD42E5}" type="presParOf" srcId="{D3E3F7E6-F10F-41C8-A78A-E47F59CE5D04}" destId="{34A63891-4338-4AB9-806E-2406BFE2E533}" srcOrd="0" destOrd="0" presId="urn:microsoft.com/office/officeart/2005/8/layout/chevron1"/>
    <dgm:cxn modelId="{46FE279C-ABCD-4BB7-BE52-1544716EF511}" type="presParOf" srcId="{D3E3F7E6-F10F-41C8-A78A-E47F59CE5D04}" destId="{F9771A61-18FE-4C0A-808F-FF574AFF0D5C}" srcOrd="1" destOrd="0" presId="urn:microsoft.com/office/officeart/2005/8/layout/chevron1"/>
    <dgm:cxn modelId="{160B6A70-2B53-46FD-8AC7-3221AC4D133B}" type="presParOf" srcId="{D0012104-9EAA-43A4-B659-084D60C7C7FD}" destId="{9A12E4BF-553D-41B6-BDF7-62E1135444B6}" srcOrd="1" destOrd="0" presId="urn:microsoft.com/office/officeart/2005/8/layout/chevron1"/>
    <dgm:cxn modelId="{3F6EF0AE-A5B9-4767-B0FA-28CBE4070363}" type="presParOf" srcId="{D0012104-9EAA-43A4-B659-084D60C7C7FD}" destId="{C637853B-871F-4AEF-BF85-4E8699A7A06D}" srcOrd="2" destOrd="0" presId="urn:microsoft.com/office/officeart/2005/8/layout/chevron1"/>
    <dgm:cxn modelId="{E41660CD-5479-4442-A693-D244AE075C97}" type="presParOf" srcId="{C637853B-871F-4AEF-BF85-4E8699A7A06D}" destId="{2777418B-267C-4C01-BBA6-EBF1144A1460}" srcOrd="0" destOrd="0" presId="urn:microsoft.com/office/officeart/2005/8/layout/chevron1"/>
    <dgm:cxn modelId="{146941A0-BC16-498B-94E6-FC28F0E84B4D}" type="presParOf" srcId="{C637853B-871F-4AEF-BF85-4E8699A7A06D}" destId="{5B7E3966-CB89-4DBB-A704-8A2083F59539}" srcOrd="1" destOrd="0" presId="urn:microsoft.com/office/officeart/2005/8/layout/chevron1"/>
    <dgm:cxn modelId="{BBA518CE-B31B-4254-9F9E-11676230BE2A}" type="presParOf" srcId="{D0012104-9EAA-43A4-B659-084D60C7C7FD}" destId="{478A9FD6-1969-4E85-847B-92E437BCF037}" srcOrd="3" destOrd="0" presId="urn:microsoft.com/office/officeart/2005/8/layout/chevron1"/>
    <dgm:cxn modelId="{E354ABDA-8054-42A4-9244-279DE77D8902}" type="presParOf" srcId="{D0012104-9EAA-43A4-B659-084D60C7C7FD}" destId="{E858FCFD-5B4B-41CD-8489-92508C54F9CA}" srcOrd="4" destOrd="0" presId="urn:microsoft.com/office/officeart/2005/8/layout/chevron1"/>
    <dgm:cxn modelId="{FE6BDB10-CD82-4730-BCEA-175B175C522F}" type="presParOf" srcId="{E858FCFD-5B4B-41CD-8489-92508C54F9CA}" destId="{DF232C37-AF67-41A2-8159-2807854F86DA}" srcOrd="0" destOrd="0" presId="urn:microsoft.com/office/officeart/2005/8/layout/chevron1"/>
    <dgm:cxn modelId="{4750F1CA-AD4B-4E70-BD22-D84A1C9FC697}" type="presParOf" srcId="{E858FCFD-5B4B-41CD-8489-92508C54F9CA}" destId="{3A12E073-5515-453B-A37A-8CF8BEC1E141}"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C682AE-D00A-4B18-AC8B-B06252610736}" type="doc">
      <dgm:prSet loTypeId="urn:microsoft.com/office/officeart/2005/8/layout/vList4" loCatId="list" qsTypeId="urn:microsoft.com/office/officeart/2005/8/quickstyle/simple1" qsCatId="simple" csTypeId="urn:microsoft.com/office/officeart/2005/8/colors/accent6_3" csCatId="accent6" phldr="1"/>
      <dgm:spPr/>
      <dgm:t>
        <a:bodyPr/>
        <a:lstStyle/>
        <a:p>
          <a:endParaRPr lang="en-US"/>
        </a:p>
      </dgm:t>
    </dgm:pt>
    <dgm:pt modelId="{CD3B3858-CF30-426C-9375-F5CA1C631BFE}">
      <dgm:prSet phldrT="[Text]" custT="1"/>
      <dgm:spPr>
        <a:solidFill>
          <a:srgbClr val="92D050"/>
        </a:solidFill>
      </dgm:spPr>
      <dgm:t>
        <a:bodyPr/>
        <a:lstStyle/>
        <a:p>
          <a:pPr>
            <a:buNone/>
          </a:pPr>
          <a:r>
            <a:rPr lang="en-US" sz="2000" b="1" dirty="0">
              <a:solidFill>
                <a:schemeClr val="tx1"/>
              </a:solidFill>
              <a:latin typeface="+mj-lt"/>
            </a:rPr>
            <a:t>Biological Determinism</a:t>
          </a:r>
        </a:p>
      </dgm:t>
    </dgm:pt>
    <dgm:pt modelId="{FC29D80C-1FA3-4A84-925C-842EA9484A3F}" type="parTrans" cxnId="{F6EC5430-E598-40B5-8C1F-F938E9D6E856}">
      <dgm:prSet/>
      <dgm:spPr/>
      <dgm:t>
        <a:bodyPr/>
        <a:lstStyle/>
        <a:p>
          <a:endParaRPr lang="en-US"/>
        </a:p>
      </dgm:t>
    </dgm:pt>
    <dgm:pt modelId="{7853C7B1-1EB7-47B4-B272-91DE9FB0714B}" type="sibTrans" cxnId="{F6EC5430-E598-40B5-8C1F-F938E9D6E856}">
      <dgm:prSet/>
      <dgm:spPr/>
      <dgm:t>
        <a:bodyPr/>
        <a:lstStyle/>
        <a:p>
          <a:endParaRPr lang="en-US"/>
        </a:p>
      </dgm:t>
    </dgm:pt>
    <dgm:pt modelId="{A8248483-D710-41FF-8776-B2EDD8C066A9}">
      <dgm:prSet phldrT="[Text]" custT="1"/>
      <dgm:spPr>
        <a:solidFill>
          <a:srgbClr val="92D050"/>
        </a:solidFill>
      </dgm:spPr>
      <dgm:t>
        <a:bodyPr/>
        <a:lstStyle/>
        <a:p>
          <a:pPr>
            <a:buFont typeface="Wingdings" panose="05000000000000000000" pitchFamily="2" charset="2"/>
            <a:buChar char="§"/>
          </a:pPr>
          <a:r>
            <a:rPr lang="en-GB" sz="1600" b="1" dirty="0">
              <a:solidFill>
                <a:schemeClr val="tx1"/>
              </a:solidFill>
            </a:rPr>
            <a:t>Biological determinism</a:t>
          </a:r>
          <a:r>
            <a:rPr lang="en-GB" sz="1600" dirty="0">
              <a:solidFill>
                <a:schemeClr val="tx1"/>
              </a:solidFill>
            </a:rPr>
            <a:t> refers to the idea that all human behaviour is innate and determined by genes.</a:t>
          </a:r>
          <a:endParaRPr lang="en-US" sz="1600" b="0" dirty="0">
            <a:solidFill>
              <a:schemeClr val="tx1"/>
            </a:solidFill>
            <a:latin typeface="+mj-lt"/>
          </a:endParaRPr>
        </a:p>
      </dgm:t>
    </dgm:pt>
    <dgm:pt modelId="{E1E01F25-0ABB-4286-9315-09489B712E90}" type="parTrans" cxnId="{6CD335D5-9B48-4A2C-A102-2F32F29C0BA4}">
      <dgm:prSet/>
      <dgm:spPr/>
      <dgm:t>
        <a:bodyPr/>
        <a:lstStyle/>
        <a:p>
          <a:endParaRPr lang="en-US"/>
        </a:p>
      </dgm:t>
    </dgm:pt>
    <dgm:pt modelId="{601ED151-35A2-476F-B9B7-EAFCDD990E77}" type="sibTrans" cxnId="{6CD335D5-9B48-4A2C-A102-2F32F29C0BA4}">
      <dgm:prSet/>
      <dgm:spPr/>
      <dgm:t>
        <a:bodyPr/>
        <a:lstStyle/>
        <a:p>
          <a:endParaRPr lang="en-US"/>
        </a:p>
      </dgm:t>
    </dgm:pt>
    <dgm:pt modelId="{12DC2D84-0A07-4D00-A01F-BA862600C427}">
      <dgm:prSet phldrT="[Text]" custT="1"/>
      <dgm:spPr>
        <a:solidFill>
          <a:schemeClr val="tx2">
            <a:lumMod val="60000"/>
            <a:lumOff val="40000"/>
          </a:schemeClr>
        </a:solidFill>
      </dgm:spPr>
      <dgm:t>
        <a:bodyPr/>
        <a:lstStyle/>
        <a:p>
          <a:pPr>
            <a:buNone/>
          </a:pPr>
          <a:r>
            <a:rPr lang="en-US" sz="2000" b="1" dirty="0">
              <a:solidFill>
                <a:schemeClr val="tx1"/>
              </a:solidFill>
              <a:latin typeface="+mj-lt"/>
            </a:rPr>
            <a:t>Environmental Determinism</a:t>
          </a:r>
        </a:p>
      </dgm:t>
    </dgm:pt>
    <dgm:pt modelId="{9B2C407D-EF04-48E4-9197-63DF6527E307}" type="parTrans" cxnId="{AAAF7C6E-594F-48A2-A228-B21C7B5BDBB7}">
      <dgm:prSet/>
      <dgm:spPr/>
      <dgm:t>
        <a:bodyPr/>
        <a:lstStyle/>
        <a:p>
          <a:endParaRPr lang="en-US"/>
        </a:p>
      </dgm:t>
    </dgm:pt>
    <dgm:pt modelId="{BF769C99-16BF-4B71-9B70-7BA1D3D39842}" type="sibTrans" cxnId="{AAAF7C6E-594F-48A2-A228-B21C7B5BDBB7}">
      <dgm:prSet/>
      <dgm:spPr/>
      <dgm:t>
        <a:bodyPr/>
        <a:lstStyle/>
        <a:p>
          <a:endParaRPr lang="en-US"/>
        </a:p>
      </dgm:t>
    </dgm:pt>
    <dgm:pt modelId="{AE6F9F85-0499-450D-980A-27D01B543694}">
      <dgm:prSet phldrT="[Text]" custT="1"/>
      <dgm:spPr>
        <a:solidFill>
          <a:schemeClr val="tx2">
            <a:lumMod val="60000"/>
            <a:lumOff val="40000"/>
          </a:schemeClr>
        </a:solidFill>
      </dgm:spPr>
      <dgm:t>
        <a:bodyPr/>
        <a:lstStyle/>
        <a:p>
          <a:pPr>
            <a:buFont typeface="Wingdings" panose="05000000000000000000" pitchFamily="2" charset="2"/>
            <a:buChar char="§"/>
          </a:pPr>
          <a:r>
            <a:rPr lang="en-GB" sz="1600" b="1" dirty="0">
              <a:solidFill>
                <a:schemeClr val="tx1"/>
              </a:solidFill>
            </a:rPr>
            <a:t>Environmental determinism</a:t>
          </a:r>
          <a:r>
            <a:rPr lang="en-GB" sz="1600" dirty="0">
              <a:solidFill>
                <a:schemeClr val="tx1"/>
              </a:solidFill>
            </a:rPr>
            <a:t> is the view that behaviour is caused by forces outside the individual. Therefore, behaviour is caused by previous experience learned through classical and operant conditioning. </a:t>
          </a:r>
          <a:endParaRPr lang="en-US" sz="1600" dirty="0">
            <a:solidFill>
              <a:schemeClr val="tx1"/>
            </a:solidFill>
            <a:latin typeface="+mj-lt"/>
          </a:endParaRPr>
        </a:p>
      </dgm:t>
    </dgm:pt>
    <dgm:pt modelId="{8BA1960A-CB10-4C1A-B973-344FAC48A441}" type="parTrans" cxnId="{DEFD6062-3C04-4CA9-A39E-7361C0C44CB8}">
      <dgm:prSet/>
      <dgm:spPr/>
      <dgm:t>
        <a:bodyPr/>
        <a:lstStyle/>
        <a:p>
          <a:endParaRPr lang="en-US"/>
        </a:p>
      </dgm:t>
    </dgm:pt>
    <dgm:pt modelId="{3182A860-9A58-4E24-B16E-3CAA105675BC}" type="sibTrans" cxnId="{DEFD6062-3C04-4CA9-A39E-7361C0C44CB8}">
      <dgm:prSet/>
      <dgm:spPr/>
      <dgm:t>
        <a:bodyPr/>
        <a:lstStyle/>
        <a:p>
          <a:endParaRPr lang="en-US"/>
        </a:p>
      </dgm:t>
    </dgm:pt>
    <dgm:pt modelId="{528C885A-1C03-4CCB-B724-F95BC0F5FD13}">
      <dgm:prSet phldrT="[Text]" custT="1"/>
      <dgm:spPr>
        <a:solidFill>
          <a:srgbClr val="B14191"/>
        </a:solidFill>
      </dgm:spPr>
      <dgm:t>
        <a:bodyPr/>
        <a:lstStyle/>
        <a:p>
          <a:pPr>
            <a:buNone/>
          </a:pPr>
          <a:r>
            <a:rPr lang="en-US" sz="2000" b="1" dirty="0">
              <a:solidFill>
                <a:schemeClr val="tx1"/>
              </a:solidFill>
              <a:latin typeface="+mj-lt"/>
            </a:rPr>
            <a:t>Psychic Determinism</a:t>
          </a:r>
        </a:p>
      </dgm:t>
    </dgm:pt>
    <dgm:pt modelId="{59B2E22A-CA3C-483E-841C-7C2FCB38E48B}" type="parTrans" cxnId="{EC4538F5-99B7-434D-B9CD-934BF974C96B}">
      <dgm:prSet/>
      <dgm:spPr/>
      <dgm:t>
        <a:bodyPr/>
        <a:lstStyle/>
        <a:p>
          <a:endParaRPr lang="en-US"/>
        </a:p>
      </dgm:t>
    </dgm:pt>
    <dgm:pt modelId="{0A54EFFB-CF9F-46F6-9A2C-4A566A740B7B}" type="sibTrans" cxnId="{EC4538F5-99B7-434D-B9CD-934BF974C96B}">
      <dgm:prSet/>
      <dgm:spPr/>
      <dgm:t>
        <a:bodyPr/>
        <a:lstStyle/>
        <a:p>
          <a:endParaRPr lang="en-US"/>
        </a:p>
      </dgm:t>
    </dgm:pt>
    <dgm:pt modelId="{92E10701-9444-4CB1-839E-5DA025BB34B3}">
      <dgm:prSet phldrT="[Text]" custT="1"/>
      <dgm:spPr>
        <a:solidFill>
          <a:srgbClr val="B14191"/>
        </a:solidFill>
      </dgm:spPr>
      <dgm:t>
        <a:bodyPr/>
        <a:lstStyle/>
        <a:p>
          <a:r>
            <a:rPr lang="en-GB" sz="1600" b="1" dirty="0">
              <a:solidFill>
                <a:schemeClr val="tx1"/>
              </a:solidFill>
            </a:rPr>
            <a:t>Psychic determinism</a:t>
          </a:r>
          <a:r>
            <a:rPr lang="en-GB" sz="1600" dirty="0">
              <a:solidFill>
                <a:schemeClr val="tx1"/>
              </a:solidFill>
            </a:rPr>
            <a:t> claims that human behaviour is the result of childhood experiences and innate drives (ID, Ego and Superego), as in Freud’s model of psychological development.</a:t>
          </a:r>
          <a:endParaRPr lang="en-US" sz="1600" dirty="0">
            <a:solidFill>
              <a:schemeClr val="tx1"/>
            </a:solidFill>
            <a:latin typeface="+mj-lt"/>
          </a:endParaRPr>
        </a:p>
      </dgm:t>
    </dgm:pt>
    <dgm:pt modelId="{1F3DC720-F28C-427F-A093-F4F20F107D15}" type="parTrans" cxnId="{F612A950-4336-447F-A774-274632B5B264}">
      <dgm:prSet/>
      <dgm:spPr/>
      <dgm:t>
        <a:bodyPr/>
        <a:lstStyle/>
        <a:p>
          <a:endParaRPr lang="en-US"/>
        </a:p>
      </dgm:t>
    </dgm:pt>
    <dgm:pt modelId="{F101D7F8-7A56-4EA1-B16C-4875FBAA8549}" type="sibTrans" cxnId="{F612A950-4336-447F-A774-274632B5B264}">
      <dgm:prSet/>
      <dgm:spPr/>
      <dgm:t>
        <a:bodyPr/>
        <a:lstStyle/>
        <a:p>
          <a:endParaRPr lang="en-US"/>
        </a:p>
      </dgm:t>
    </dgm:pt>
    <dgm:pt modelId="{E23F908E-DA55-4463-AE18-A0F5F4E8929B}" type="pres">
      <dgm:prSet presAssocID="{8FC682AE-D00A-4B18-AC8B-B06252610736}" presName="linear" presStyleCnt="0">
        <dgm:presLayoutVars>
          <dgm:dir/>
          <dgm:resizeHandles val="exact"/>
        </dgm:presLayoutVars>
      </dgm:prSet>
      <dgm:spPr/>
    </dgm:pt>
    <dgm:pt modelId="{60C59C40-3FC6-455F-89CF-8DB008DBAC23}" type="pres">
      <dgm:prSet presAssocID="{CD3B3858-CF30-426C-9375-F5CA1C631BFE}" presName="comp" presStyleCnt="0"/>
      <dgm:spPr/>
    </dgm:pt>
    <dgm:pt modelId="{0AA95AEA-64F9-4A79-8BD2-15128DDCF2E9}" type="pres">
      <dgm:prSet presAssocID="{CD3B3858-CF30-426C-9375-F5CA1C631BFE}" presName="box" presStyleLbl="node1" presStyleIdx="0" presStyleCnt="3"/>
      <dgm:spPr/>
    </dgm:pt>
    <dgm:pt modelId="{C7CF7F71-BECC-4D61-98BB-F5D720A0D74D}" type="pres">
      <dgm:prSet presAssocID="{CD3B3858-CF30-426C-9375-F5CA1C631BFE}" presName="img"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9279" r="-34721"/>
          </a:stretch>
        </a:blipFill>
      </dgm:spPr>
    </dgm:pt>
    <dgm:pt modelId="{DB275884-616D-4ED0-AE61-715F9006E88C}" type="pres">
      <dgm:prSet presAssocID="{CD3B3858-CF30-426C-9375-F5CA1C631BFE}" presName="text" presStyleLbl="node1" presStyleIdx="0" presStyleCnt="3">
        <dgm:presLayoutVars>
          <dgm:bulletEnabled val="1"/>
        </dgm:presLayoutVars>
      </dgm:prSet>
      <dgm:spPr/>
    </dgm:pt>
    <dgm:pt modelId="{D23B6CAE-8630-460D-BF95-575D4078DECB}" type="pres">
      <dgm:prSet presAssocID="{7853C7B1-1EB7-47B4-B272-91DE9FB0714B}" presName="spacer" presStyleCnt="0"/>
      <dgm:spPr/>
    </dgm:pt>
    <dgm:pt modelId="{C56A9904-AB19-4147-9577-E81828BBA224}" type="pres">
      <dgm:prSet presAssocID="{12DC2D84-0A07-4D00-A01F-BA862600C427}" presName="comp" presStyleCnt="0"/>
      <dgm:spPr/>
    </dgm:pt>
    <dgm:pt modelId="{63A2FB42-3BA0-4112-ACD7-804DE48CFF75}" type="pres">
      <dgm:prSet presAssocID="{12DC2D84-0A07-4D00-A01F-BA862600C427}" presName="box" presStyleLbl="node1" presStyleIdx="1" presStyleCnt="3"/>
      <dgm:spPr/>
    </dgm:pt>
    <dgm:pt modelId="{0E0FEE9D-AAE8-404E-85FC-B48454ECC61D}" type="pres">
      <dgm:prSet presAssocID="{12DC2D84-0A07-4D00-A01F-BA862600C427}" presName="img" presStyleLbl="fgImgPlace1" presStyleIdx="1" presStyleCnt="3" custLinFactNeighborX="-336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3234" t="-110" r="-2766" b="110"/>
          </a:stretch>
        </a:blipFill>
      </dgm:spPr>
    </dgm:pt>
    <dgm:pt modelId="{63CA929F-599E-46B0-9E2D-6AB78084519E}" type="pres">
      <dgm:prSet presAssocID="{12DC2D84-0A07-4D00-A01F-BA862600C427}" presName="text" presStyleLbl="node1" presStyleIdx="1" presStyleCnt="3">
        <dgm:presLayoutVars>
          <dgm:bulletEnabled val="1"/>
        </dgm:presLayoutVars>
      </dgm:prSet>
      <dgm:spPr/>
    </dgm:pt>
    <dgm:pt modelId="{19A0E863-D0C0-4866-90A0-AF11E29D59CB}" type="pres">
      <dgm:prSet presAssocID="{BF769C99-16BF-4B71-9B70-7BA1D3D39842}" presName="spacer" presStyleCnt="0"/>
      <dgm:spPr/>
    </dgm:pt>
    <dgm:pt modelId="{C1FEC5AD-3685-435A-BCF4-E8D364FD5816}" type="pres">
      <dgm:prSet presAssocID="{528C885A-1C03-4CCB-B724-F95BC0F5FD13}" presName="comp" presStyleCnt="0"/>
      <dgm:spPr/>
    </dgm:pt>
    <dgm:pt modelId="{D9158EFA-0300-49A2-96C9-F9AB3FF405A2}" type="pres">
      <dgm:prSet presAssocID="{528C885A-1C03-4CCB-B724-F95BC0F5FD13}" presName="box" presStyleLbl="node1" presStyleIdx="2" presStyleCnt="3"/>
      <dgm:spPr/>
    </dgm:pt>
    <dgm:pt modelId="{E0352355-240D-435E-AE4C-E947B39A36B2}" type="pres">
      <dgm:prSet presAssocID="{528C885A-1C03-4CCB-B724-F95BC0F5FD13}"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 modelId="{4A300F15-AB37-4A7C-978F-A1A7DD4ABEFE}" type="pres">
      <dgm:prSet presAssocID="{528C885A-1C03-4CCB-B724-F95BC0F5FD13}" presName="text" presStyleLbl="node1" presStyleIdx="2" presStyleCnt="3">
        <dgm:presLayoutVars>
          <dgm:bulletEnabled val="1"/>
        </dgm:presLayoutVars>
      </dgm:prSet>
      <dgm:spPr/>
    </dgm:pt>
  </dgm:ptLst>
  <dgm:cxnLst>
    <dgm:cxn modelId="{6CD335D5-9B48-4A2C-A102-2F32F29C0BA4}" srcId="{CD3B3858-CF30-426C-9375-F5CA1C631BFE}" destId="{A8248483-D710-41FF-8776-B2EDD8C066A9}" srcOrd="0" destOrd="0" parTransId="{E1E01F25-0ABB-4286-9315-09489B712E90}" sibTransId="{601ED151-35A2-476F-B9B7-EAFCDD990E77}"/>
    <dgm:cxn modelId="{DEFD6062-3C04-4CA9-A39E-7361C0C44CB8}" srcId="{12DC2D84-0A07-4D00-A01F-BA862600C427}" destId="{AE6F9F85-0499-450D-980A-27D01B543694}" srcOrd="0" destOrd="0" parTransId="{8BA1960A-CB10-4C1A-B973-344FAC48A441}" sibTransId="{3182A860-9A58-4E24-B16E-3CAA105675BC}"/>
    <dgm:cxn modelId="{2BC56C22-6D07-4192-A45E-6BD584AEDFF2}" type="presOf" srcId="{AE6F9F85-0499-450D-980A-27D01B543694}" destId="{63A2FB42-3BA0-4112-ACD7-804DE48CFF75}" srcOrd="0" destOrd="1" presId="urn:microsoft.com/office/officeart/2005/8/layout/vList4"/>
    <dgm:cxn modelId="{A5DB76A9-C43B-4228-BEEF-DAB6D404BA22}" type="presOf" srcId="{528C885A-1C03-4CCB-B724-F95BC0F5FD13}" destId="{4A300F15-AB37-4A7C-978F-A1A7DD4ABEFE}" srcOrd="1" destOrd="0" presId="urn:microsoft.com/office/officeart/2005/8/layout/vList4"/>
    <dgm:cxn modelId="{C45657CB-C856-4334-A9CE-0BE2BE23B127}" type="presOf" srcId="{A8248483-D710-41FF-8776-B2EDD8C066A9}" destId="{0AA95AEA-64F9-4A79-8BD2-15128DDCF2E9}" srcOrd="0" destOrd="1" presId="urn:microsoft.com/office/officeart/2005/8/layout/vList4"/>
    <dgm:cxn modelId="{50196E7D-3B62-4CDB-9FD9-C70C3C35BFDF}" type="presOf" srcId="{12DC2D84-0A07-4D00-A01F-BA862600C427}" destId="{63CA929F-599E-46B0-9E2D-6AB78084519E}" srcOrd="1" destOrd="0" presId="urn:microsoft.com/office/officeart/2005/8/layout/vList4"/>
    <dgm:cxn modelId="{A253F2A9-C73E-4D72-829E-33FEEEEDEC9F}" type="presOf" srcId="{92E10701-9444-4CB1-839E-5DA025BB34B3}" destId="{D9158EFA-0300-49A2-96C9-F9AB3FF405A2}" srcOrd="0" destOrd="1" presId="urn:microsoft.com/office/officeart/2005/8/layout/vList4"/>
    <dgm:cxn modelId="{1E0A7ECF-7779-49B5-A97D-58223F207247}" type="presOf" srcId="{12DC2D84-0A07-4D00-A01F-BA862600C427}" destId="{63A2FB42-3BA0-4112-ACD7-804DE48CFF75}" srcOrd="0" destOrd="0" presId="urn:microsoft.com/office/officeart/2005/8/layout/vList4"/>
    <dgm:cxn modelId="{CF10ED91-40F9-4D64-838F-D45EC1153BDB}" type="presOf" srcId="{92E10701-9444-4CB1-839E-5DA025BB34B3}" destId="{4A300F15-AB37-4A7C-978F-A1A7DD4ABEFE}" srcOrd="1" destOrd="1" presId="urn:microsoft.com/office/officeart/2005/8/layout/vList4"/>
    <dgm:cxn modelId="{F6EC5430-E598-40B5-8C1F-F938E9D6E856}" srcId="{8FC682AE-D00A-4B18-AC8B-B06252610736}" destId="{CD3B3858-CF30-426C-9375-F5CA1C631BFE}" srcOrd="0" destOrd="0" parTransId="{FC29D80C-1FA3-4A84-925C-842EA9484A3F}" sibTransId="{7853C7B1-1EB7-47B4-B272-91DE9FB0714B}"/>
    <dgm:cxn modelId="{AAAF7C6E-594F-48A2-A228-B21C7B5BDBB7}" srcId="{8FC682AE-D00A-4B18-AC8B-B06252610736}" destId="{12DC2D84-0A07-4D00-A01F-BA862600C427}" srcOrd="1" destOrd="0" parTransId="{9B2C407D-EF04-48E4-9197-63DF6527E307}" sibTransId="{BF769C99-16BF-4B71-9B70-7BA1D3D39842}"/>
    <dgm:cxn modelId="{7848DC39-BDC3-463A-AC28-E75A1B279630}" type="presOf" srcId="{8FC682AE-D00A-4B18-AC8B-B06252610736}" destId="{E23F908E-DA55-4463-AE18-A0F5F4E8929B}" srcOrd="0" destOrd="0" presId="urn:microsoft.com/office/officeart/2005/8/layout/vList4"/>
    <dgm:cxn modelId="{CA8450EF-58A9-40B5-A532-2AACD8B19B9A}" type="presOf" srcId="{CD3B3858-CF30-426C-9375-F5CA1C631BFE}" destId="{0AA95AEA-64F9-4A79-8BD2-15128DDCF2E9}" srcOrd="0" destOrd="0" presId="urn:microsoft.com/office/officeart/2005/8/layout/vList4"/>
    <dgm:cxn modelId="{EC4538F5-99B7-434D-B9CD-934BF974C96B}" srcId="{8FC682AE-D00A-4B18-AC8B-B06252610736}" destId="{528C885A-1C03-4CCB-B724-F95BC0F5FD13}" srcOrd="2" destOrd="0" parTransId="{59B2E22A-CA3C-483E-841C-7C2FCB38E48B}" sibTransId="{0A54EFFB-CF9F-46F6-9A2C-4A566A740B7B}"/>
    <dgm:cxn modelId="{05D1EFE0-0157-49F5-A5E6-12DAC5CFF3FE}" type="presOf" srcId="{A8248483-D710-41FF-8776-B2EDD8C066A9}" destId="{DB275884-616D-4ED0-AE61-715F9006E88C}" srcOrd="1" destOrd="1" presId="urn:microsoft.com/office/officeart/2005/8/layout/vList4"/>
    <dgm:cxn modelId="{2735EA24-3AE2-4D02-90B0-76EE3655C54E}" type="presOf" srcId="{AE6F9F85-0499-450D-980A-27D01B543694}" destId="{63CA929F-599E-46B0-9E2D-6AB78084519E}" srcOrd="1" destOrd="1" presId="urn:microsoft.com/office/officeart/2005/8/layout/vList4"/>
    <dgm:cxn modelId="{06DBEF97-342A-4BD8-9C13-730A9FF32542}" type="presOf" srcId="{528C885A-1C03-4CCB-B724-F95BC0F5FD13}" destId="{D9158EFA-0300-49A2-96C9-F9AB3FF405A2}" srcOrd="0" destOrd="0" presId="urn:microsoft.com/office/officeart/2005/8/layout/vList4"/>
    <dgm:cxn modelId="{90990A23-6C89-4695-89BD-E47FAAE50105}" type="presOf" srcId="{CD3B3858-CF30-426C-9375-F5CA1C631BFE}" destId="{DB275884-616D-4ED0-AE61-715F9006E88C}" srcOrd="1" destOrd="0" presId="urn:microsoft.com/office/officeart/2005/8/layout/vList4"/>
    <dgm:cxn modelId="{F612A950-4336-447F-A774-274632B5B264}" srcId="{528C885A-1C03-4CCB-B724-F95BC0F5FD13}" destId="{92E10701-9444-4CB1-839E-5DA025BB34B3}" srcOrd="0" destOrd="0" parTransId="{1F3DC720-F28C-427F-A093-F4F20F107D15}" sibTransId="{F101D7F8-7A56-4EA1-B16C-4875FBAA8549}"/>
    <dgm:cxn modelId="{DF2C5CC7-A63C-4BA6-A1EA-1A37EDBC1774}" type="presParOf" srcId="{E23F908E-DA55-4463-AE18-A0F5F4E8929B}" destId="{60C59C40-3FC6-455F-89CF-8DB008DBAC23}" srcOrd="0" destOrd="0" presId="urn:microsoft.com/office/officeart/2005/8/layout/vList4"/>
    <dgm:cxn modelId="{8601A858-E62C-46E2-A295-FBF88EBCE16F}" type="presParOf" srcId="{60C59C40-3FC6-455F-89CF-8DB008DBAC23}" destId="{0AA95AEA-64F9-4A79-8BD2-15128DDCF2E9}" srcOrd="0" destOrd="0" presId="urn:microsoft.com/office/officeart/2005/8/layout/vList4"/>
    <dgm:cxn modelId="{A5FDAE1E-2985-412A-B04F-D70EF90DF5BF}" type="presParOf" srcId="{60C59C40-3FC6-455F-89CF-8DB008DBAC23}" destId="{C7CF7F71-BECC-4D61-98BB-F5D720A0D74D}" srcOrd="1" destOrd="0" presId="urn:microsoft.com/office/officeart/2005/8/layout/vList4"/>
    <dgm:cxn modelId="{EF4BE145-B21C-4CDF-83EA-B6F2726C2518}" type="presParOf" srcId="{60C59C40-3FC6-455F-89CF-8DB008DBAC23}" destId="{DB275884-616D-4ED0-AE61-715F9006E88C}" srcOrd="2" destOrd="0" presId="urn:microsoft.com/office/officeart/2005/8/layout/vList4"/>
    <dgm:cxn modelId="{55A44849-E4C7-4C6E-92E1-D4244591DDA9}" type="presParOf" srcId="{E23F908E-DA55-4463-AE18-A0F5F4E8929B}" destId="{D23B6CAE-8630-460D-BF95-575D4078DECB}" srcOrd="1" destOrd="0" presId="urn:microsoft.com/office/officeart/2005/8/layout/vList4"/>
    <dgm:cxn modelId="{5F15920A-A7D9-4BC5-8246-61F666458A01}" type="presParOf" srcId="{E23F908E-DA55-4463-AE18-A0F5F4E8929B}" destId="{C56A9904-AB19-4147-9577-E81828BBA224}" srcOrd="2" destOrd="0" presId="urn:microsoft.com/office/officeart/2005/8/layout/vList4"/>
    <dgm:cxn modelId="{DB72ACCF-320B-4778-9E3C-80FEB463B648}" type="presParOf" srcId="{C56A9904-AB19-4147-9577-E81828BBA224}" destId="{63A2FB42-3BA0-4112-ACD7-804DE48CFF75}" srcOrd="0" destOrd="0" presId="urn:microsoft.com/office/officeart/2005/8/layout/vList4"/>
    <dgm:cxn modelId="{173A25F2-30D0-44A9-BB2B-630AFA291DAF}" type="presParOf" srcId="{C56A9904-AB19-4147-9577-E81828BBA224}" destId="{0E0FEE9D-AAE8-404E-85FC-B48454ECC61D}" srcOrd="1" destOrd="0" presId="urn:microsoft.com/office/officeart/2005/8/layout/vList4"/>
    <dgm:cxn modelId="{CA7A2FDE-3C05-421E-B5DC-90BD5B27A6E3}" type="presParOf" srcId="{C56A9904-AB19-4147-9577-E81828BBA224}" destId="{63CA929F-599E-46B0-9E2D-6AB78084519E}" srcOrd="2" destOrd="0" presId="urn:microsoft.com/office/officeart/2005/8/layout/vList4"/>
    <dgm:cxn modelId="{D4CB547F-2E82-4E6F-B551-5DCDADE66C8A}" type="presParOf" srcId="{E23F908E-DA55-4463-AE18-A0F5F4E8929B}" destId="{19A0E863-D0C0-4866-90A0-AF11E29D59CB}" srcOrd="3" destOrd="0" presId="urn:microsoft.com/office/officeart/2005/8/layout/vList4"/>
    <dgm:cxn modelId="{FA9C9A4F-23D4-441A-874F-6DF1B553A429}" type="presParOf" srcId="{E23F908E-DA55-4463-AE18-A0F5F4E8929B}" destId="{C1FEC5AD-3685-435A-BCF4-E8D364FD5816}" srcOrd="4" destOrd="0" presId="urn:microsoft.com/office/officeart/2005/8/layout/vList4"/>
    <dgm:cxn modelId="{219DBCD1-FB58-4F58-8B65-01FA7E9A27F1}" type="presParOf" srcId="{C1FEC5AD-3685-435A-BCF4-E8D364FD5816}" destId="{D9158EFA-0300-49A2-96C9-F9AB3FF405A2}" srcOrd="0" destOrd="0" presId="urn:microsoft.com/office/officeart/2005/8/layout/vList4"/>
    <dgm:cxn modelId="{2A579465-9EF5-4E04-B0BC-425EF7502F1D}" type="presParOf" srcId="{C1FEC5AD-3685-435A-BCF4-E8D364FD5816}" destId="{E0352355-240D-435E-AE4C-E947B39A36B2}" srcOrd="1" destOrd="0" presId="urn:microsoft.com/office/officeart/2005/8/layout/vList4"/>
    <dgm:cxn modelId="{5737CAE5-4957-49D6-95D1-74BF7555DFBA}" type="presParOf" srcId="{C1FEC5AD-3685-435A-BCF4-E8D364FD5816}" destId="{4A300F15-AB37-4A7C-978F-A1A7DD4ABEF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C682AE-D00A-4B18-AC8B-B06252610736}" type="doc">
      <dgm:prSet loTypeId="urn:microsoft.com/office/officeart/2005/8/layout/vList4" loCatId="list" qsTypeId="urn:microsoft.com/office/officeart/2005/8/quickstyle/simple1" qsCatId="simple" csTypeId="urn:microsoft.com/office/officeart/2005/8/colors/accent6_3" csCatId="accent6" phldr="1"/>
      <dgm:spPr/>
      <dgm:t>
        <a:bodyPr/>
        <a:lstStyle/>
        <a:p>
          <a:endParaRPr lang="en-US"/>
        </a:p>
      </dgm:t>
    </dgm:pt>
    <dgm:pt modelId="{CD3B3858-CF30-426C-9375-F5CA1C631BFE}">
      <dgm:prSet phldrT="[Text]" custT="1"/>
      <dgm:spPr>
        <a:solidFill>
          <a:srgbClr val="92D050"/>
        </a:solidFill>
      </dgm:spPr>
      <dgm:t>
        <a:bodyPr/>
        <a:lstStyle/>
        <a:p>
          <a:pPr>
            <a:buNone/>
          </a:pPr>
          <a:r>
            <a:rPr lang="en-US" sz="2000" b="1" dirty="0">
              <a:solidFill>
                <a:schemeClr val="tx1"/>
              </a:solidFill>
              <a:latin typeface="+mj-lt"/>
            </a:rPr>
            <a:t>Biological Determinism</a:t>
          </a:r>
        </a:p>
      </dgm:t>
    </dgm:pt>
    <dgm:pt modelId="{FC29D80C-1FA3-4A84-925C-842EA9484A3F}" type="parTrans" cxnId="{F6EC5430-E598-40B5-8C1F-F938E9D6E856}">
      <dgm:prSet/>
      <dgm:spPr/>
      <dgm:t>
        <a:bodyPr/>
        <a:lstStyle/>
        <a:p>
          <a:endParaRPr lang="en-US"/>
        </a:p>
      </dgm:t>
    </dgm:pt>
    <dgm:pt modelId="{7853C7B1-1EB7-47B4-B272-91DE9FB0714B}" type="sibTrans" cxnId="{F6EC5430-E598-40B5-8C1F-F938E9D6E856}">
      <dgm:prSet/>
      <dgm:spPr/>
      <dgm:t>
        <a:bodyPr/>
        <a:lstStyle/>
        <a:p>
          <a:endParaRPr lang="en-US"/>
        </a:p>
      </dgm:t>
    </dgm:pt>
    <dgm:pt modelId="{A8248483-D710-41FF-8776-B2EDD8C066A9}">
      <dgm:prSet phldrT="[Text]" custT="1"/>
      <dgm:spPr>
        <a:solidFill>
          <a:srgbClr val="92D050"/>
        </a:solidFill>
      </dgm:spPr>
      <dgm:t>
        <a:bodyPr/>
        <a:lstStyle/>
        <a:p>
          <a:pPr>
            <a:buFont typeface="Wingdings" panose="05000000000000000000" pitchFamily="2" charset="2"/>
            <a:buChar char="§"/>
          </a:pPr>
          <a:r>
            <a:rPr lang="en-GB" sz="1600" b="1" dirty="0">
              <a:solidFill>
                <a:schemeClr val="tx1"/>
              </a:solidFill>
            </a:rPr>
            <a:t>Biological determinism</a:t>
          </a:r>
          <a:r>
            <a:rPr lang="en-GB" sz="1600" dirty="0">
              <a:solidFill>
                <a:schemeClr val="tx1"/>
              </a:solidFill>
            </a:rPr>
            <a:t> refers to the idea that all human behaviour is innate and determined by genes.</a:t>
          </a:r>
          <a:endParaRPr lang="en-US" sz="1600" b="0" dirty="0">
            <a:solidFill>
              <a:schemeClr val="tx1"/>
            </a:solidFill>
            <a:latin typeface="+mj-lt"/>
          </a:endParaRPr>
        </a:p>
      </dgm:t>
    </dgm:pt>
    <dgm:pt modelId="{E1E01F25-0ABB-4286-9315-09489B712E90}" type="parTrans" cxnId="{6CD335D5-9B48-4A2C-A102-2F32F29C0BA4}">
      <dgm:prSet/>
      <dgm:spPr/>
      <dgm:t>
        <a:bodyPr/>
        <a:lstStyle/>
        <a:p>
          <a:endParaRPr lang="en-US"/>
        </a:p>
      </dgm:t>
    </dgm:pt>
    <dgm:pt modelId="{601ED151-35A2-476F-B9B7-EAFCDD990E77}" type="sibTrans" cxnId="{6CD335D5-9B48-4A2C-A102-2F32F29C0BA4}">
      <dgm:prSet/>
      <dgm:spPr/>
      <dgm:t>
        <a:bodyPr/>
        <a:lstStyle/>
        <a:p>
          <a:endParaRPr lang="en-US"/>
        </a:p>
      </dgm:t>
    </dgm:pt>
    <dgm:pt modelId="{12DC2D84-0A07-4D00-A01F-BA862600C427}">
      <dgm:prSet phldrT="[Text]" custT="1"/>
      <dgm:spPr>
        <a:solidFill>
          <a:schemeClr val="tx2">
            <a:lumMod val="60000"/>
            <a:lumOff val="40000"/>
          </a:schemeClr>
        </a:solidFill>
      </dgm:spPr>
      <dgm:t>
        <a:bodyPr/>
        <a:lstStyle/>
        <a:p>
          <a:pPr>
            <a:buNone/>
          </a:pPr>
          <a:r>
            <a:rPr lang="en-US" sz="2000" b="1" dirty="0">
              <a:solidFill>
                <a:schemeClr val="tx1"/>
              </a:solidFill>
              <a:latin typeface="+mj-lt"/>
            </a:rPr>
            <a:t>Environmental Determinism</a:t>
          </a:r>
        </a:p>
      </dgm:t>
    </dgm:pt>
    <dgm:pt modelId="{9B2C407D-EF04-48E4-9197-63DF6527E307}" type="parTrans" cxnId="{AAAF7C6E-594F-48A2-A228-B21C7B5BDBB7}">
      <dgm:prSet/>
      <dgm:spPr/>
      <dgm:t>
        <a:bodyPr/>
        <a:lstStyle/>
        <a:p>
          <a:endParaRPr lang="en-US"/>
        </a:p>
      </dgm:t>
    </dgm:pt>
    <dgm:pt modelId="{BF769C99-16BF-4B71-9B70-7BA1D3D39842}" type="sibTrans" cxnId="{AAAF7C6E-594F-48A2-A228-B21C7B5BDBB7}">
      <dgm:prSet/>
      <dgm:spPr/>
      <dgm:t>
        <a:bodyPr/>
        <a:lstStyle/>
        <a:p>
          <a:endParaRPr lang="en-US"/>
        </a:p>
      </dgm:t>
    </dgm:pt>
    <dgm:pt modelId="{AE6F9F85-0499-450D-980A-27D01B543694}">
      <dgm:prSet phldrT="[Text]" custT="1"/>
      <dgm:spPr>
        <a:solidFill>
          <a:schemeClr val="tx2">
            <a:lumMod val="60000"/>
            <a:lumOff val="40000"/>
          </a:schemeClr>
        </a:solidFill>
      </dgm:spPr>
      <dgm:t>
        <a:bodyPr/>
        <a:lstStyle/>
        <a:p>
          <a:pPr>
            <a:buFont typeface="Wingdings" panose="05000000000000000000" pitchFamily="2" charset="2"/>
            <a:buChar char="§"/>
          </a:pPr>
          <a:r>
            <a:rPr lang="en-GB" sz="1600" b="1" dirty="0">
              <a:solidFill>
                <a:schemeClr val="tx1"/>
              </a:solidFill>
            </a:rPr>
            <a:t>Environmental determinism</a:t>
          </a:r>
          <a:r>
            <a:rPr lang="en-GB" sz="1600" dirty="0">
              <a:solidFill>
                <a:schemeClr val="tx1"/>
              </a:solidFill>
            </a:rPr>
            <a:t> is the view that behaviour is caused by forces outside the individual. Therefore, behaviour is caused by previous experience learned through classical and operant conditioning. </a:t>
          </a:r>
          <a:endParaRPr lang="en-US" sz="1600" dirty="0">
            <a:solidFill>
              <a:schemeClr val="tx1"/>
            </a:solidFill>
            <a:latin typeface="+mj-lt"/>
          </a:endParaRPr>
        </a:p>
      </dgm:t>
    </dgm:pt>
    <dgm:pt modelId="{8BA1960A-CB10-4C1A-B973-344FAC48A441}" type="parTrans" cxnId="{DEFD6062-3C04-4CA9-A39E-7361C0C44CB8}">
      <dgm:prSet/>
      <dgm:spPr/>
      <dgm:t>
        <a:bodyPr/>
        <a:lstStyle/>
        <a:p>
          <a:endParaRPr lang="en-US"/>
        </a:p>
      </dgm:t>
    </dgm:pt>
    <dgm:pt modelId="{3182A860-9A58-4E24-B16E-3CAA105675BC}" type="sibTrans" cxnId="{DEFD6062-3C04-4CA9-A39E-7361C0C44CB8}">
      <dgm:prSet/>
      <dgm:spPr/>
      <dgm:t>
        <a:bodyPr/>
        <a:lstStyle/>
        <a:p>
          <a:endParaRPr lang="en-US"/>
        </a:p>
      </dgm:t>
    </dgm:pt>
    <dgm:pt modelId="{528C885A-1C03-4CCB-B724-F95BC0F5FD13}">
      <dgm:prSet phldrT="[Text]" custT="1"/>
      <dgm:spPr>
        <a:solidFill>
          <a:srgbClr val="B14191"/>
        </a:solidFill>
      </dgm:spPr>
      <dgm:t>
        <a:bodyPr/>
        <a:lstStyle/>
        <a:p>
          <a:pPr>
            <a:buNone/>
          </a:pPr>
          <a:r>
            <a:rPr lang="en-US" sz="2000" b="1" dirty="0">
              <a:solidFill>
                <a:schemeClr val="tx1"/>
              </a:solidFill>
              <a:latin typeface="+mj-lt"/>
            </a:rPr>
            <a:t>Psychic Determinism</a:t>
          </a:r>
        </a:p>
      </dgm:t>
    </dgm:pt>
    <dgm:pt modelId="{59B2E22A-CA3C-483E-841C-7C2FCB38E48B}" type="parTrans" cxnId="{EC4538F5-99B7-434D-B9CD-934BF974C96B}">
      <dgm:prSet/>
      <dgm:spPr/>
      <dgm:t>
        <a:bodyPr/>
        <a:lstStyle/>
        <a:p>
          <a:endParaRPr lang="en-US"/>
        </a:p>
      </dgm:t>
    </dgm:pt>
    <dgm:pt modelId="{0A54EFFB-CF9F-46F6-9A2C-4A566A740B7B}" type="sibTrans" cxnId="{EC4538F5-99B7-434D-B9CD-934BF974C96B}">
      <dgm:prSet/>
      <dgm:spPr/>
      <dgm:t>
        <a:bodyPr/>
        <a:lstStyle/>
        <a:p>
          <a:endParaRPr lang="en-US"/>
        </a:p>
      </dgm:t>
    </dgm:pt>
    <dgm:pt modelId="{92E10701-9444-4CB1-839E-5DA025BB34B3}">
      <dgm:prSet phldrT="[Text]" custT="1"/>
      <dgm:spPr>
        <a:solidFill>
          <a:srgbClr val="B14191"/>
        </a:solidFill>
      </dgm:spPr>
      <dgm:t>
        <a:bodyPr/>
        <a:lstStyle/>
        <a:p>
          <a:r>
            <a:rPr lang="en-GB" sz="1600" b="1" dirty="0">
              <a:solidFill>
                <a:schemeClr val="tx1"/>
              </a:solidFill>
            </a:rPr>
            <a:t>Psychic determinism</a:t>
          </a:r>
          <a:r>
            <a:rPr lang="en-GB" sz="1600" dirty="0">
              <a:solidFill>
                <a:schemeClr val="tx1"/>
              </a:solidFill>
            </a:rPr>
            <a:t> claims that human behaviour is the result of childhood experiences and innate drives (ID, Ego and Superego), as in Freud’s model of psychological development.</a:t>
          </a:r>
          <a:endParaRPr lang="en-US" sz="1600" dirty="0">
            <a:solidFill>
              <a:schemeClr val="tx1"/>
            </a:solidFill>
            <a:latin typeface="+mj-lt"/>
          </a:endParaRPr>
        </a:p>
      </dgm:t>
    </dgm:pt>
    <dgm:pt modelId="{1F3DC720-F28C-427F-A093-F4F20F107D15}" type="parTrans" cxnId="{F612A950-4336-447F-A774-274632B5B264}">
      <dgm:prSet/>
      <dgm:spPr/>
      <dgm:t>
        <a:bodyPr/>
        <a:lstStyle/>
        <a:p>
          <a:endParaRPr lang="en-US"/>
        </a:p>
      </dgm:t>
    </dgm:pt>
    <dgm:pt modelId="{F101D7F8-7A56-4EA1-B16C-4875FBAA8549}" type="sibTrans" cxnId="{F612A950-4336-447F-A774-274632B5B264}">
      <dgm:prSet/>
      <dgm:spPr/>
      <dgm:t>
        <a:bodyPr/>
        <a:lstStyle/>
        <a:p>
          <a:endParaRPr lang="en-US"/>
        </a:p>
      </dgm:t>
    </dgm:pt>
    <dgm:pt modelId="{E23F908E-DA55-4463-AE18-A0F5F4E8929B}" type="pres">
      <dgm:prSet presAssocID="{8FC682AE-D00A-4B18-AC8B-B06252610736}" presName="linear" presStyleCnt="0">
        <dgm:presLayoutVars>
          <dgm:dir/>
          <dgm:resizeHandles val="exact"/>
        </dgm:presLayoutVars>
      </dgm:prSet>
      <dgm:spPr/>
    </dgm:pt>
    <dgm:pt modelId="{60C59C40-3FC6-455F-89CF-8DB008DBAC23}" type="pres">
      <dgm:prSet presAssocID="{CD3B3858-CF30-426C-9375-F5CA1C631BFE}" presName="comp" presStyleCnt="0"/>
      <dgm:spPr/>
    </dgm:pt>
    <dgm:pt modelId="{0AA95AEA-64F9-4A79-8BD2-15128DDCF2E9}" type="pres">
      <dgm:prSet presAssocID="{CD3B3858-CF30-426C-9375-F5CA1C631BFE}" presName="box" presStyleLbl="node1" presStyleIdx="0" presStyleCnt="3"/>
      <dgm:spPr/>
    </dgm:pt>
    <dgm:pt modelId="{C7CF7F71-BECC-4D61-98BB-F5D720A0D74D}" type="pres">
      <dgm:prSet presAssocID="{CD3B3858-CF30-426C-9375-F5CA1C631BFE}" presName="img"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9279" r="-34721"/>
          </a:stretch>
        </a:blipFill>
      </dgm:spPr>
    </dgm:pt>
    <dgm:pt modelId="{DB275884-616D-4ED0-AE61-715F9006E88C}" type="pres">
      <dgm:prSet presAssocID="{CD3B3858-CF30-426C-9375-F5CA1C631BFE}" presName="text" presStyleLbl="node1" presStyleIdx="0" presStyleCnt="3">
        <dgm:presLayoutVars>
          <dgm:bulletEnabled val="1"/>
        </dgm:presLayoutVars>
      </dgm:prSet>
      <dgm:spPr/>
    </dgm:pt>
    <dgm:pt modelId="{D23B6CAE-8630-460D-BF95-575D4078DECB}" type="pres">
      <dgm:prSet presAssocID="{7853C7B1-1EB7-47B4-B272-91DE9FB0714B}" presName="spacer" presStyleCnt="0"/>
      <dgm:spPr/>
    </dgm:pt>
    <dgm:pt modelId="{C56A9904-AB19-4147-9577-E81828BBA224}" type="pres">
      <dgm:prSet presAssocID="{12DC2D84-0A07-4D00-A01F-BA862600C427}" presName="comp" presStyleCnt="0"/>
      <dgm:spPr/>
    </dgm:pt>
    <dgm:pt modelId="{63A2FB42-3BA0-4112-ACD7-804DE48CFF75}" type="pres">
      <dgm:prSet presAssocID="{12DC2D84-0A07-4D00-A01F-BA862600C427}" presName="box" presStyleLbl="node1" presStyleIdx="1" presStyleCnt="3"/>
      <dgm:spPr/>
    </dgm:pt>
    <dgm:pt modelId="{0E0FEE9D-AAE8-404E-85FC-B48454ECC61D}" type="pres">
      <dgm:prSet presAssocID="{12DC2D84-0A07-4D00-A01F-BA862600C427}" presName="img" presStyleLbl="fgImgPlace1" presStyleIdx="1" presStyleCnt="3" custLinFactNeighborX="-336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3234" t="-110" r="-2766" b="110"/>
          </a:stretch>
        </a:blipFill>
      </dgm:spPr>
    </dgm:pt>
    <dgm:pt modelId="{63CA929F-599E-46B0-9E2D-6AB78084519E}" type="pres">
      <dgm:prSet presAssocID="{12DC2D84-0A07-4D00-A01F-BA862600C427}" presName="text" presStyleLbl="node1" presStyleIdx="1" presStyleCnt="3">
        <dgm:presLayoutVars>
          <dgm:bulletEnabled val="1"/>
        </dgm:presLayoutVars>
      </dgm:prSet>
      <dgm:spPr/>
    </dgm:pt>
    <dgm:pt modelId="{19A0E863-D0C0-4866-90A0-AF11E29D59CB}" type="pres">
      <dgm:prSet presAssocID="{BF769C99-16BF-4B71-9B70-7BA1D3D39842}" presName="spacer" presStyleCnt="0"/>
      <dgm:spPr/>
    </dgm:pt>
    <dgm:pt modelId="{C1FEC5AD-3685-435A-BCF4-E8D364FD5816}" type="pres">
      <dgm:prSet presAssocID="{528C885A-1C03-4CCB-B724-F95BC0F5FD13}" presName="comp" presStyleCnt="0"/>
      <dgm:spPr/>
    </dgm:pt>
    <dgm:pt modelId="{D9158EFA-0300-49A2-96C9-F9AB3FF405A2}" type="pres">
      <dgm:prSet presAssocID="{528C885A-1C03-4CCB-B724-F95BC0F5FD13}" presName="box" presStyleLbl="node1" presStyleIdx="2" presStyleCnt="3"/>
      <dgm:spPr/>
    </dgm:pt>
    <dgm:pt modelId="{E0352355-240D-435E-AE4C-E947B39A36B2}" type="pres">
      <dgm:prSet presAssocID="{528C885A-1C03-4CCB-B724-F95BC0F5FD13}"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 modelId="{4A300F15-AB37-4A7C-978F-A1A7DD4ABEFE}" type="pres">
      <dgm:prSet presAssocID="{528C885A-1C03-4CCB-B724-F95BC0F5FD13}" presName="text" presStyleLbl="node1" presStyleIdx="2" presStyleCnt="3">
        <dgm:presLayoutVars>
          <dgm:bulletEnabled val="1"/>
        </dgm:presLayoutVars>
      </dgm:prSet>
      <dgm:spPr/>
    </dgm:pt>
  </dgm:ptLst>
  <dgm:cxnLst>
    <dgm:cxn modelId="{6CD335D5-9B48-4A2C-A102-2F32F29C0BA4}" srcId="{CD3B3858-CF30-426C-9375-F5CA1C631BFE}" destId="{A8248483-D710-41FF-8776-B2EDD8C066A9}" srcOrd="0" destOrd="0" parTransId="{E1E01F25-0ABB-4286-9315-09489B712E90}" sibTransId="{601ED151-35A2-476F-B9B7-EAFCDD990E77}"/>
    <dgm:cxn modelId="{DEFD6062-3C04-4CA9-A39E-7361C0C44CB8}" srcId="{12DC2D84-0A07-4D00-A01F-BA862600C427}" destId="{AE6F9F85-0499-450D-980A-27D01B543694}" srcOrd="0" destOrd="0" parTransId="{8BA1960A-CB10-4C1A-B973-344FAC48A441}" sibTransId="{3182A860-9A58-4E24-B16E-3CAA105675BC}"/>
    <dgm:cxn modelId="{2BC56C22-6D07-4192-A45E-6BD584AEDFF2}" type="presOf" srcId="{AE6F9F85-0499-450D-980A-27D01B543694}" destId="{63A2FB42-3BA0-4112-ACD7-804DE48CFF75}" srcOrd="0" destOrd="1" presId="urn:microsoft.com/office/officeart/2005/8/layout/vList4"/>
    <dgm:cxn modelId="{A5DB76A9-C43B-4228-BEEF-DAB6D404BA22}" type="presOf" srcId="{528C885A-1C03-4CCB-B724-F95BC0F5FD13}" destId="{4A300F15-AB37-4A7C-978F-A1A7DD4ABEFE}" srcOrd="1" destOrd="0" presId="urn:microsoft.com/office/officeart/2005/8/layout/vList4"/>
    <dgm:cxn modelId="{C45657CB-C856-4334-A9CE-0BE2BE23B127}" type="presOf" srcId="{A8248483-D710-41FF-8776-B2EDD8C066A9}" destId="{0AA95AEA-64F9-4A79-8BD2-15128DDCF2E9}" srcOrd="0" destOrd="1" presId="urn:microsoft.com/office/officeart/2005/8/layout/vList4"/>
    <dgm:cxn modelId="{50196E7D-3B62-4CDB-9FD9-C70C3C35BFDF}" type="presOf" srcId="{12DC2D84-0A07-4D00-A01F-BA862600C427}" destId="{63CA929F-599E-46B0-9E2D-6AB78084519E}" srcOrd="1" destOrd="0" presId="urn:microsoft.com/office/officeart/2005/8/layout/vList4"/>
    <dgm:cxn modelId="{A253F2A9-C73E-4D72-829E-33FEEEEDEC9F}" type="presOf" srcId="{92E10701-9444-4CB1-839E-5DA025BB34B3}" destId="{D9158EFA-0300-49A2-96C9-F9AB3FF405A2}" srcOrd="0" destOrd="1" presId="urn:microsoft.com/office/officeart/2005/8/layout/vList4"/>
    <dgm:cxn modelId="{1E0A7ECF-7779-49B5-A97D-58223F207247}" type="presOf" srcId="{12DC2D84-0A07-4D00-A01F-BA862600C427}" destId="{63A2FB42-3BA0-4112-ACD7-804DE48CFF75}" srcOrd="0" destOrd="0" presId="urn:microsoft.com/office/officeart/2005/8/layout/vList4"/>
    <dgm:cxn modelId="{CF10ED91-40F9-4D64-838F-D45EC1153BDB}" type="presOf" srcId="{92E10701-9444-4CB1-839E-5DA025BB34B3}" destId="{4A300F15-AB37-4A7C-978F-A1A7DD4ABEFE}" srcOrd="1" destOrd="1" presId="urn:microsoft.com/office/officeart/2005/8/layout/vList4"/>
    <dgm:cxn modelId="{F6EC5430-E598-40B5-8C1F-F938E9D6E856}" srcId="{8FC682AE-D00A-4B18-AC8B-B06252610736}" destId="{CD3B3858-CF30-426C-9375-F5CA1C631BFE}" srcOrd="0" destOrd="0" parTransId="{FC29D80C-1FA3-4A84-925C-842EA9484A3F}" sibTransId="{7853C7B1-1EB7-47B4-B272-91DE9FB0714B}"/>
    <dgm:cxn modelId="{AAAF7C6E-594F-48A2-A228-B21C7B5BDBB7}" srcId="{8FC682AE-D00A-4B18-AC8B-B06252610736}" destId="{12DC2D84-0A07-4D00-A01F-BA862600C427}" srcOrd="1" destOrd="0" parTransId="{9B2C407D-EF04-48E4-9197-63DF6527E307}" sibTransId="{BF769C99-16BF-4B71-9B70-7BA1D3D39842}"/>
    <dgm:cxn modelId="{7848DC39-BDC3-463A-AC28-E75A1B279630}" type="presOf" srcId="{8FC682AE-D00A-4B18-AC8B-B06252610736}" destId="{E23F908E-DA55-4463-AE18-A0F5F4E8929B}" srcOrd="0" destOrd="0" presId="urn:microsoft.com/office/officeart/2005/8/layout/vList4"/>
    <dgm:cxn modelId="{CA8450EF-58A9-40B5-A532-2AACD8B19B9A}" type="presOf" srcId="{CD3B3858-CF30-426C-9375-F5CA1C631BFE}" destId="{0AA95AEA-64F9-4A79-8BD2-15128DDCF2E9}" srcOrd="0" destOrd="0" presId="urn:microsoft.com/office/officeart/2005/8/layout/vList4"/>
    <dgm:cxn modelId="{EC4538F5-99B7-434D-B9CD-934BF974C96B}" srcId="{8FC682AE-D00A-4B18-AC8B-B06252610736}" destId="{528C885A-1C03-4CCB-B724-F95BC0F5FD13}" srcOrd="2" destOrd="0" parTransId="{59B2E22A-CA3C-483E-841C-7C2FCB38E48B}" sibTransId="{0A54EFFB-CF9F-46F6-9A2C-4A566A740B7B}"/>
    <dgm:cxn modelId="{05D1EFE0-0157-49F5-A5E6-12DAC5CFF3FE}" type="presOf" srcId="{A8248483-D710-41FF-8776-B2EDD8C066A9}" destId="{DB275884-616D-4ED0-AE61-715F9006E88C}" srcOrd="1" destOrd="1" presId="urn:microsoft.com/office/officeart/2005/8/layout/vList4"/>
    <dgm:cxn modelId="{2735EA24-3AE2-4D02-90B0-76EE3655C54E}" type="presOf" srcId="{AE6F9F85-0499-450D-980A-27D01B543694}" destId="{63CA929F-599E-46B0-9E2D-6AB78084519E}" srcOrd="1" destOrd="1" presId="urn:microsoft.com/office/officeart/2005/8/layout/vList4"/>
    <dgm:cxn modelId="{06DBEF97-342A-4BD8-9C13-730A9FF32542}" type="presOf" srcId="{528C885A-1C03-4CCB-B724-F95BC0F5FD13}" destId="{D9158EFA-0300-49A2-96C9-F9AB3FF405A2}" srcOrd="0" destOrd="0" presId="urn:microsoft.com/office/officeart/2005/8/layout/vList4"/>
    <dgm:cxn modelId="{90990A23-6C89-4695-89BD-E47FAAE50105}" type="presOf" srcId="{CD3B3858-CF30-426C-9375-F5CA1C631BFE}" destId="{DB275884-616D-4ED0-AE61-715F9006E88C}" srcOrd="1" destOrd="0" presId="urn:microsoft.com/office/officeart/2005/8/layout/vList4"/>
    <dgm:cxn modelId="{F612A950-4336-447F-A774-274632B5B264}" srcId="{528C885A-1C03-4CCB-B724-F95BC0F5FD13}" destId="{92E10701-9444-4CB1-839E-5DA025BB34B3}" srcOrd="0" destOrd="0" parTransId="{1F3DC720-F28C-427F-A093-F4F20F107D15}" sibTransId="{F101D7F8-7A56-4EA1-B16C-4875FBAA8549}"/>
    <dgm:cxn modelId="{DF2C5CC7-A63C-4BA6-A1EA-1A37EDBC1774}" type="presParOf" srcId="{E23F908E-DA55-4463-AE18-A0F5F4E8929B}" destId="{60C59C40-3FC6-455F-89CF-8DB008DBAC23}" srcOrd="0" destOrd="0" presId="urn:microsoft.com/office/officeart/2005/8/layout/vList4"/>
    <dgm:cxn modelId="{8601A858-E62C-46E2-A295-FBF88EBCE16F}" type="presParOf" srcId="{60C59C40-3FC6-455F-89CF-8DB008DBAC23}" destId="{0AA95AEA-64F9-4A79-8BD2-15128DDCF2E9}" srcOrd="0" destOrd="0" presId="urn:microsoft.com/office/officeart/2005/8/layout/vList4"/>
    <dgm:cxn modelId="{A5FDAE1E-2985-412A-B04F-D70EF90DF5BF}" type="presParOf" srcId="{60C59C40-3FC6-455F-89CF-8DB008DBAC23}" destId="{C7CF7F71-BECC-4D61-98BB-F5D720A0D74D}" srcOrd="1" destOrd="0" presId="urn:microsoft.com/office/officeart/2005/8/layout/vList4"/>
    <dgm:cxn modelId="{EF4BE145-B21C-4CDF-83EA-B6F2726C2518}" type="presParOf" srcId="{60C59C40-3FC6-455F-89CF-8DB008DBAC23}" destId="{DB275884-616D-4ED0-AE61-715F9006E88C}" srcOrd="2" destOrd="0" presId="urn:microsoft.com/office/officeart/2005/8/layout/vList4"/>
    <dgm:cxn modelId="{55A44849-E4C7-4C6E-92E1-D4244591DDA9}" type="presParOf" srcId="{E23F908E-DA55-4463-AE18-A0F5F4E8929B}" destId="{D23B6CAE-8630-460D-BF95-575D4078DECB}" srcOrd="1" destOrd="0" presId="urn:microsoft.com/office/officeart/2005/8/layout/vList4"/>
    <dgm:cxn modelId="{5F15920A-A7D9-4BC5-8246-61F666458A01}" type="presParOf" srcId="{E23F908E-DA55-4463-AE18-A0F5F4E8929B}" destId="{C56A9904-AB19-4147-9577-E81828BBA224}" srcOrd="2" destOrd="0" presId="urn:microsoft.com/office/officeart/2005/8/layout/vList4"/>
    <dgm:cxn modelId="{DB72ACCF-320B-4778-9E3C-80FEB463B648}" type="presParOf" srcId="{C56A9904-AB19-4147-9577-E81828BBA224}" destId="{63A2FB42-3BA0-4112-ACD7-804DE48CFF75}" srcOrd="0" destOrd="0" presId="urn:microsoft.com/office/officeart/2005/8/layout/vList4"/>
    <dgm:cxn modelId="{173A25F2-30D0-44A9-BB2B-630AFA291DAF}" type="presParOf" srcId="{C56A9904-AB19-4147-9577-E81828BBA224}" destId="{0E0FEE9D-AAE8-404E-85FC-B48454ECC61D}" srcOrd="1" destOrd="0" presId="urn:microsoft.com/office/officeart/2005/8/layout/vList4"/>
    <dgm:cxn modelId="{CA7A2FDE-3C05-421E-B5DC-90BD5B27A6E3}" type="presParOf" srcId="{C56A9904-AB19-4147-9577-E81828BBA224}" destId="{63CA929F-599E-46B0-9E2D-6AB78084519E}" srcOrd="2" destOrd="0" presId="urn:microsoft.com/office/officeart/2005/8/layout/vList4"/>
    <dgm:cxn modelId="{D4CB547F-2E82-4E6F-B551-5DCDADE66C8A}" type="presParOf" srcId="{E23F908E-DA55-4463-AE18-A0F5F4E8929B}" destId="{19A0E863-D0C0-4866-90A0-AF11E29D59CB}" srcOrd="3" destOrd="0" presId="urn:microsoft.com/office/officeart/2005/8/layout/vList4"/>
    <dgm:cxn modelId="{FA9C9A4F-23D4-441A-874F-6DF1B553A429}" type="presParOf" srcId="{E23F908E-DA55-4463-AE18-A0F5F4E8929B}" destId="{C1FEC5AD-3685-435A-BCF4-E8D364FD5816}" srcOrd="4" destOrd="0" presId="urn:microsoft.com/office/officeart/2005/8/layout/vList4"/>
    <dgm:cxn modelId="{219DBCD1-FB58-4F58-8B65-01FA7E9A27F1}" type="presParOf" srcId="{C1FEC5AD-3685-435A-BCF4-E8D364FD5816}" destId="{D9158EFA-0300-49A2-96C9-F9AB3FF405A2}" srcOrd="0" destOrd="0" presId="urn:microsoft.com/office/officeart/2005/8/layout/vList4"/>
    <dgm:cxn modelId="{2A579465-9EF5-4E04-B0BC-425EF7502F1D}" type="presParOf" srcId="{C1FEC5AD-3685-435A-BCF4-E8D364FD5816}" destId="{E0352355-240D-435E-AE4C-E947B39A36B2}" srcOrd="1" destOrd="0" presId="urn:microsoft.com/office/officeart/2005/8/layout/vList4"/>
    <dgm:cxn modelId="{5737CAE5-4957-49D6-95D1-74BF7555DFBA}" type="presParOf" srcId="{C1FEC5AD-3685-435A-BCF4-E8D364FD5816}" destId="{4A300F15-AB37-4A7C-978F-A1A7DD4ABEF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96FCD3-83EB-4B3A-9853-29F4982AD0B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99AA688B-D5A5-4122-B3F8-0A127927ACD0}">
      <dgm:prSet phldrT="[Text]"/>
      <dgm:spPr/>
      <dgm:t>
        <a:bodyPr/>
        <a:lstStyle/>
        <a:p>
          <a:r>
            <a:rPr lang="en-US" dirty="0"/>
            <a:t>Multiple Choice Questions</a:t>
          </a:r>
        </a:p>
      </dgm:t>
    </dgm:pt>
    <dgm:pt modelId="{AC8BD018-AAD5-4F13-94EA-1272ACA89BA9}" type="parTrans" cxnId="{C23ED71E-1F3A-4CB7-B319-0CF4654360FA}">
      <dgm:prSet/>
      <dgm:spPr/>
      <dgm:t>
        <a:bodyPr/>
        <a:lstStyle/>
        <a:p>
          <a:endParaRPr lang="en-US"/>
        </a:p>
      </dgm:t>
    </dgm:pt>
    <dgm:pt modelId="{22CB0C33-648B-4CE4-874E-E3AAADFB2F17}" type="sibTrans" cxnId="{C23ED71E-1F3A-4CB7-B319-0CF4654360FA}">
      <dgm:prSet/>
      <dgm:spPr/>
      <dgm:t>
        <a:bodyPr/>
        <a:lstStyle/>
        <a:p>
          <a:endParaRPr lang="en-US"/>
        </a:p>
      </dgm:t>
    </dgm:pt>
    <dgm:pt modelId="{21F17A2F-BB11-4406-A078-73E7CD570756}">
      <dgm:prSet phldrT="[Text]"/>
      <dgm:spPr/>
      <dgm:t>
        <a:bodyPr/>
        <a:lstStyle/>
        <a:p>
          <a:r>
            <a:rPr lang="en-US" dirty="0"/>
            <a:t>Short Answer</a:t>
          </a:r>
        </a:p>
      </dgm:t>
    </dgm:pt>
    <dgm:pt modelId="{B638B8E6-2AFC-4318-966A-5E8FCF8722F7}" type="parTrans" cxnId="{13428010-050A-419E-8D30-6A2733197E0E}">
      <dgm:prSet/>
      <dgm:spPr/>
      <dgm:t>
        <a:bodyPr/>
        <a:lstStyle/>
        <a:p>
          <a:endParaRPr lang="en-US"/>
        </a:p>
      </dgm:t>
    </dgm:pt>
    <dgm:pt modelId="{D30CCFF8-37FE-4187-B024-AF4288A23100}" type="sibTrans" cxnId="{13428010-050A-419E-8D30-6A2733197E0E}">
      <dgm:prSet/>
      <dgm:spPr/>
      <dgm:t>
        <a:bodyPr/>
        <a:lstStyle/>
        <a:p>
          <a:endParaRPr lang="en-US"/>
        </a:p>
      </dgm:t>
    </dgm:pt>
    <dgm:pt modelId="{9BB49CCE-6DEF-48E8-B351-6EB20FC1AC96}">
      <dgm:prSet phldrT="[Text]"/>
      <dgm:spPr/>
      <dgm:t>
        <a:bodyPr/>
        <a:lstStyle/>
        <a:p>
          <a:pPr>
            <a:buNone/>
          </a:pPr>
          <a:r>
            <a:rPr lang="en-GB" dirty="0"/>
            <a:t>Which two of the following statements describes a free will point of view? [2 marks]</a:t>
          </a:r>
          <a:endParaRPr lang="en-US" dirty="0"/>
        </a:p>
      </dgm:t>
    </dgm:pt>
    <dgm:pt modelId="{43DCBA0A-5552-4C34-ACC1-7B34FE256A4D}" type="parTrans" cxnId="{54FCA4AA-AD33-449A-BE7F-5D14BD0690DD}">
      <dgm:prSet/>
      <dgm:spPr/>
      <dgm:t>
        <a:bodyPr/>
        <a:lstStyle/>
        <a:p>
          <a:endParaRPr lang="en-US"/>
        </a:p>
      </dgm:t>
    </dgm:pt>
    <dgm:pt modelId="{38DFD6F4-1CF7-41B0-89D0-11F1ACC18C67}" type="sibTrans" cxnId="{54FCA4AA-AD33-449A-BE7F-5D14BD0690DD}">
      <dgm:prSet/>
      <dgm:spPr/>
      <dgm:t>
        <a:bodyPr/>
        <a:lstStyle/>
        <a:p>
          <a:endParaRPr lang="en-US"/>
        </a:p>
      </dgm:t>
    </dgm:pt>
    <dgm:pt modelId="{902C1472-88C0-4B79-A826-97BAFF4F4F39}">
      <dgm:prSet phldrT="[Text]"/>
      <dgm:spPr/>
      <dgm:t>
        <a:bodyPr/>
        <a:lstStyle/>
        <a:p>
          <a:pPr>
            <a:buFont typeface="+mj-lt"/>
            <a:buNone/>
          </a:pPr>
          <a:r>
            <a:rPr lang="en-GB" dirty="0"/>
            <a:t>Explain what is meant by hard determinism and soft determinism. [4 marks]</a:t>
          </a:r>
          <a:endParaRPr lang="en-US" dirty="0"/>
        </a:p>
      </dgm:t>
    </dgm:pt>
    <dgm:pt modelId="{360ACB16-C714-4838-A870-C0E953132488}" type="parTrans" cxnId="{4952BC18-1F38-4E38-A192-4982AE0196C6}">
      <dgm:prSet/>
      <dgm:spPr/>
      <dgm:t>
        <a:bodyPr/>
        <a:lstStyle/>
        <a:p>
          <a:endParaRPr lang="en-US"/>
        </a:p>
      </dgm:t>
    </dgm:pt>
    <dgm:pt modelId="{868BEE85-9C52-47FC-A84F-1C8184002BD2}" type="sibTrans" cxnId="{4952BC18-1F38-4E38-A192-4982AE0196C6}">
      <dgm:prSet/>
      <dgm:spPr/>
      <dgm:t>
        <a:bodyPr/>
        <a:lstStyle/>
        <a:p>
          <a:endParaRPr lang="en-US"/>
        </a:p>
      </dgm:t>
    </dgm:pt>
    <dgm:pt modelId="{BA2EBA52-CF94-45E8-AB00-63232E5B4053}">
      <dgm:prSet phldrT="[Text]"/>
      <dgm:spPr/>
      <dgm:t>
        <a:bodyPr/>
        <a:lstStyle/>
        <a:p>
          <a:pPr>
            <a:buFont typeface="+mj-lt"/>
            <a:buAutoNum type="arabicPeriod"/>
          </a:pPr>
          <a:r>
            <a:rPr lang="en-US" dirty="0"/>
            <a:t>Applied</a:t>
          </a:r>
        </a:p>
      </dgm:t>
    </dgm:pt>
    <dgm:pt modelId="{F7CBF1EB-90B3-466C-B2F2-94DD978DCADB}" type="parTrans" cxnId="{9EA833DF-8E4E-4E03-A20E-68ADA1D92C7B}">
      <dgm:prSet/>
      <dgm:spPr/>
      <dgm:t>
        <a:bodyPr/>
        <a:lstStyle/>
        <a:p>
          <a:endParaRPr lang="en-US"/>
        </a:p>
      </dgm:t>
    </dgm:pt>
    <dgm:pt modelId="{6F756A1E-ED39-485A-B39D-F078DA8506A9}" type="sibTrans" cxnId="{9EA833DF-8E4E-4E03-A20E-68ADA1D92C7B}">
      <dgm:prSet/>
      <dgm:spPr/>
      <dgm:t>
        <a:bodyPr/>
        <a:lstStyle/>
        <a:p>
          <a:endParaRPr lang="en-US"/>
        </a:p>
      </dgm:t>
    </dgm:pt>
    <dgm:pt modelId="{5C7C7AAB-585B-46B8-BDD8-ADC1FDA9CDB1}">
      <dgm:prSet phldrT="[Text]"/>
      <dgm:spPr/>
      <dgm:t>
        <a:bodyPr/>
        <a:lstStyle/>
        <a:p>
          <a:pPr>
            <a:buFont typeface="+mj-lt"/>
            <a:buNone/>
          </a:pPr>
          <a:r>
            <a:rPr lang="en-GB" dirty="0"/>
            <a:t>“Research suggests that depression runs in the family. However, many depressed people also have other issues, including social problems, or problems with drink or drugs. Despite these challenges, many depressed people overcome their depression and find ways to resolve their issues.” </a:t>
          </a:r>
          <a:r>
            <a:rPr lang="en-GB" b="1" dirty="0"/>
            <a:t>With reference to the extract above, explain what is meant by ‘determinism’. Refer to at least two types of determinism in your answer. [6 marks]</a:t>
          </a:r>
          <a:endParaRPr lang="en-US" b="1" dirty="0"/>
        </a:p>
      </dgm:t>
    </dgm:pt>
    <dgm:pt modelId="{F9459795-531F-4D87-9879-68C5BDC4B043}" type="parTrans" cxnId="{8DE840A3-230B-4BC9-A45A-8BA3EE361FE3}">
      <dgm:prSet/>
      <dgm:spPr/>
      <dgm:t>
        <a:bodyPr/>
        <a:lstStyle/>
        <a:p>
          <a:endParaRPr lang="en-US"/>
        </a:p>
      </dgm:t>
    </dgm:pt>
    <dgm:pt modelId="{04D91283-0ECE-45E1-86C3-D701CE9D8C97}" type="sibTrans" cxnId="{8DE840A3-230B-4BC9-A45A-8BA3EE361FE3}">
      <dgm:prSet/>
      <dgm:spPr/>
      <dgm:t>
        <a:bodyPr/>
        <a:lstStyle/>
        <a:p>
          <a:endParaRPr lang="en-US"/>
        </a:p>
      </dgm:t>
    </dgm:pt>
    <dgm:pt modelId="{8DE0917F-89CA-4CF0-AEDA-F335DF9D9AB6}">
      <dgm:prSet phldrT="[Text]"/>
      <dgm:spPr/>
      <dgm:t>
        <a:bodyPr/>
        <a:lstStyle/>
        <a:p>
          <a:pPr>
            <a:buFont typeface="+mj-lt"/>
            <a:buAutoNum type="arabicPeriod"/>
          </a:pPr>
          <a:r>
            <a:rPr lang="en-US" dirty="0"/>
            <a:t>Essay</a:t>
          </a:r>
        </a:p>
      </dgm:t>
    </dgm:pt>
    <dgm:pt modelId="{B195ABB1-203E-487C-9DFB-8B76C42C2FCE}" type="parTrans" cxnId="{39DF2642-D444-441C-8DDE-6D4E6C6A9E60}">
      <dgm:prSet/>
      <dgm:spPr/>
      <dgm:t>
        <a:bodyPr/>
        <a:lstStyle/>
        <a:p>
          <a:endParaRPr lang="en-US"/>
        </a:p>
      </dgm:t>
    </dgm:pt>
    <dgm:pt modelId="{CF2A6F41-5C98-40B5-AD6C-434499920523}" type="sibTrans" cxnId="{39DF2642-D444-441C-8DDE-6D4E6C6A9E60}">
      <dgm:prSet/>
      <dgm:spPr/>
      <dgm:t>
        <a:bodyPr/>
        <a:lstStyle/>
        <a:p>
          <a:endParaRPr lang="en-US"/>
        </a:p>
      </dgm:t>
    </dgm:pt>
    <dgm:pt modelId="{4664E817-0072-4EB8-B682-C6AFEDD159DF}">
      <dgm:prSet phldrT="[Text]"/>
      <dgm:spPr/>
      <dgm:t>
        <a:bodyPr/>
        <a:lstStyle/>
        <a:p>
          <a:pPr>
            <a:buFont typeface="+mj-lt"/>
            <a:buNone/>
          </a:pPr>
          <a:r>
            <a:rPr lang="en-GB" dirty="0"/>
            <a:t>Discuss the free will and determinism debate in psychology [16 marks]</a:t>
          </a:r>
          <a:endParaRPr lang="en-US" dirty="0"/>
        </a:p>
      </dgm:t>
    </dgm:pt>
    <dgm:pt modelId="{B3C348F8-912E-45F8-9E00-5A217484F393}" type="parTrans" cxnId="{12C65FA6-C412-4A97-A597-6A035E8492DD}">
      <dgm:prSet/>
      <dgm:spPr/>
      <dgm:t>
        <a:bodyPr/>
        <a:lstStyle/>
        <a:p>
          <a:endParaRPr lang="en-US"/>
        </a:p>
      </dgm:t>
    </dgm:pt>
    <dgm:pt modelId="{BE364FC5-B2DD-4A4C-834E-FEBA2F41992C}" type="sibTrans" cxnId="{12C65FA6-C412-4A97-A597-6A035E8492DD}">
      <dgm:prSet/>
      <dgm:spPr/>
      <dgm:t>
        <a:bodyPr/>
        <a:lstStyle/>
        <a:p>
          <a:endParaRPr lang="en-US"/>
        </a:p>
      </dgm:t>
    </dgm:pt>
    <dgm:pt modelId="{C12EC11F-FC1E-46A8-B8F9-B1951C72B4E9}">
      <dgm:prSet/>
      <dgm:spPr/>
      <dgm:t>
        <a:bodyPr/>
        <a:lstStyle/>
        <a:p>
          <a:r>
            <a:rPr lang="en-GB"/>
            <a:t>A People are not responsible for their own actions</a:t>
          </a:r>
          <a:endParaRPr lang="en-US"/>
        </a:p>
      </dgm:t>
    </dgm:pt>
    <dgm:pt modelId="{A1D4C059-0946-4121-BAE6-C089311F2C1A}" type="parTrans" cxnId="{42BC6A30-C90D-4E03-B0ED-2D35843B1AAC}">
      <dgm:prSet/>
      <dgm:spPr/>
      <dgm:t>
        <a:bodyPr/>
        <a:lstStyle/>
        <a:p>
          <a:endParaRPr lang="en-US"/>
        </a:p>
      </dgm:t>
    </dgm:pt>
    <dgm:pt modelId="{9ED6D34E-4573-4220-8A0A-B95E5AFED6E6}" type="sibTrans" cxnId="{42BC6A30-C90D-4E03-B0ED-2D35843B1AAC}">
      <dgm:prSet/>
      <dgm:spPr/>
      <dgm:t>
        <a:bodyPr/>
        <a:lstStyle/>
        <a:p>
          <a:endParaRPr lang="en-US"/>
        </a:p>
      </dgm:t>
    </dgm:pt>
    <dgm:pt modelId="{643F6B12-4948-4509-B9A6-E2049B9A1858}">
      <dgm:prSet/>
      <dgm:spPr/>
      <dgm:t>
        <a:bodyPr/>
        <a:lstStyle/>
        <a:p>
          <a:r>
            <a:rPr lang="en-GB" dirty="0"/>
            <a:t>B People behave in a random fashion</a:t>
          </a:r>
          <a:endParaRPr lang="en-US" dirty="0"/>
        </a:p>
      </dgm:t>
    </dgm:pt>
    <dgm:pt modelId="{44BDBA77-D8C5-4587-A52D-D6E2AF3C9010}" type="parTrans" cxnId="{A896E88B-FF7E-4FE9-9B9A-B35FE17BB505}">
      <dgm:prSet/>
      <dgm:spPr/>
      <dgm:t>
        <a:bodyPr/>
        <a:lstStyle/>
        <a:p>
          <a:endParaRPr lang="en-US"/>
        </a:p>
      </dgm:t>
    </dgm:pt>
    <dgm:pt modelId="{505281FD-88FF-4C84-BAB8-7981D246ED9B}" type="sibTrans" cxnId="{A896E88B-FF7E-4FE9-9B9A-B35FE17BB505}">
      <dgm:prSet/>
      <dgm:spPr/>
      <dgm:t>
        <a:bodyPr/>
        <a:lstStyle/>
        <a:p>
          <a:endParaRPr lang="en-US"/>
        </a:p>
      </dgm:t>
    </dgm:pt>
    <dgm:pt modelId="{0E371952-B2BA-4F84-824C-FC301041DCF6}">
      <dgm:prSet/>
      <dgm:spPr/>
      <dgm:t>
        <a:bodyPr/>
        <a:lstStyle/>
        <a:p>
          <a:r>
            <a:rPr lang="en-GB"/>
            <a:t>C Behaviour always has a cause</a:t>
          </a:r>
          <a:endParaRPr lang="en-US"/>
        </a:p>
      </dgm:t>
    </dgm:pt>
    <dgm:pt modelId="{BDE04410-B94F-4B5C-89D8-FA87FED4C4D0}" type="parTrans" cxnId="{69182876-08EE-4E13-A320-079B2C4ABE54}">
      <dgm:prSet/>
      <dgm:spPr/>
      <dgm:t>
        <a:bodyPr/>
        <a:lstStyle/>
        <a:p>
          <a:endParaRPr lang="en-US"/>
        </a:p>
      </dgm:t>
    </dgm:pt>
    <dgm:pt modelId="{FE4D7F5C-A59A-40B5-9C8E-D8BB94BE22F1}" type="sibTrans" cxnId="{69182876-08EE-4E13-A320-079B2C4ABE54}">
      <dgm:prSet/>
      <dgm:spPr/>
      <dgm:t>
        <a:bodyPr/>
        <a:lstStyle/>
        <a:p>
          <a:endParaRPr lang="en-US"/>
        </a:p>
      </dgm:t>
    </dgm:pt>
    <dgm:pt modelId="{8BEA6A19-215C-4632-AE9E-9398384C2502}">
      <dgm:prSet/>
      <dgm:spPr/>
      <dgm:t>
        <a:bodyPr/>
        <a:lstStyle/>
        <a:p>
          <a:r>
            <a:rPr lang="en-GB"/>
            <a:t>D People exercise full choice over how they behave</a:t>
          </a:r>
          <a:endParaRPr lang="en-US"/>
        </a:p>
      </dgm:t>
    </dgm:pt>
    <dgm:pt modelId="{1E703AC6-2E7C-4552-9C78-128A0316B461}" type="parTrans" cxnId="{7E2CD1BA-C8E0-4BD3-8B18-AC2281E6621C}">
      <dgm:prSet/>
      <dgm:spPr/>
      <dgm:t>
        <a:bodyPr/>
        <a:lstStyle/>
        <a:p>
          <a:endParaRPr lang="en-US"/>
        </a:p>
      </dgm:t>
    </dgm:pt>
    <dgm:pt modelId="{4AB80C43-626C-4629-B9BC-FE5E7143A2D5}" type="sibTrans" cxnId="{7E2CD1BA-C8E0-4BD3-8B18-AC2281E6621C}">
      <dgm:prSet/>
      <dgm:spPr/>
      <dgm:t>
        <a:bodyPr/>
        <a:lstStyle/>
        <a:p>
          <a:endParaRPr lang="en-US"/>
        </a:p>
      </dgm:t>
    </dgm:pt>
    <dgm:pt modelId="{133714F0-922C-4CAB-97AE-AA7025ABBD45}">
      <dgm:prSet/>
      <dgm:spPr/>
      <dgm:t>
        <a:bodyPr/>
        <a:lstStyle/>
        <a:p>
          <a:r>
            <a:rPr lang="en-GB" dirty="0"/>
            <a:t>E People have no choice about how to act</a:t>
          </a:r>
          <a:endParaRPr lang="en-US" dirty="0"/>
        </a:p>
      </dgm:t>
    </dgm:pt>
    <dgm:pt modelId="{5AB51822-50F9-4BA4-AA8B-40857F628F96}" type="parTrans" cxnId="{D24A6420-5C03-47FE-B03A-0AFC2EF5DF35}">
      <dgm:prSet/>
      <dgm:spPr/>
      <dgm:t>
        <a:bodyPr/>
        <a:lstStyle/>
        <a:p>
          <a:endParaRPr lang="en-US"/>
        </a:p>
      </dgm:t>
    </dgm:pt>
    <dgm:pt modelId="{6E5C858C-A6DE-4914-A105-A120140EBB57}" type="sibTrans" cxnId="{D24A6420-5C03-47FE-B03A-0AFC2EF5DF35}">
      <dgm:prSet/>
      <dgm:spPr/>
      <dgm:t>
        <a:bodyPr/>
        <a:lstStyle/>
        <a:p>
          <a:endParaRPr lang="en-US"/>
        </a:p>
      </dgm:t>
    </dgm:pt>
    <dgm:pt modelId="{C50B69A6-6247-4C8B-A975-4152E47CE741}" type="pres">
      <dgm:prSet presAssocID="{3496FCD3-83EB-4B3A-9853-29F4982AD0B6}" presName="linear" presStyleCnt="0">
        <dgm:presLayoutVars>
          <dgm:dir/>
          <dgm:animLvl val="lvl"/>
          <dgm:resizeHandles val="exact"/>
        </dgm:presLayoutVars>
      </dgm:prSet>
      <dgm:spPr/>
    </dgm:pt>
    <dgm:pt modelId="{4D83FCF0-CCBD-4704-BA14-9060677D62D6}" type="pres">
      <dgm:prSet presAssocID="{99AA688B-D5A5-4122-B3F8-0A127927ACD0}" presName="parentLin" presStyleCnt="0"/>
      <dgm:spPr/>
    </dgm:pt>
    <dgm:pt modelId="{D92628F7-F88A-4085-A326-0403CEEE0B70}" type="pres">
      <dgm:prSet presAssocID="{99AA688B-D5A5-4122-B3F8-0A127927ACD0}" presName="parentLeftMargin" presStyleLbl="node1" presStyleIdx="0" presStyleCnt="4"/>
      <dgm:spPr/>
    </dgm:pt>
    <dgm:pt modelId="{B5142DA4-103C-4BE6-A4A7-EA0A6F577711}" type="pres">
      <dgm:prSet presAssocID="{99AA688B-D5A5-4122-B3F8-0A127927ACD0}" presName="parentText" presStyleLbl="node1" presStyleIdx="0" presStyleCnt="4">
        <dgm:presLayoutVars>
          <dgm:chMax val="0"/>
          <dgm:bulletEnabled val="1"/>
        </dgm:presLayoutVars>
      </dgm:prSet>
      <dgm:spPr/>
    </dgm:pt>
    <dgm:pt modelId="{F4C717B7-FBA9-476E-9FFC-7E8B9ED5B60E}" type="pres">
      <dgm:prSet presAssocID="{99AA688B-D5A5-4122-B3F8-0A127927ACD0}" presName="negativeSpace" presStyleCnt="0"/>
      <dgm:spPr/>
    </dgm:pt>
    <dgm:pt modelId="{FCF355D7-3C04-4B6F-AAF2-219F0BD293CD}" type="pres">
      <dgm:prSet presAssocID="{99AA688B-D5A5-4122-B3F8-0A127927ACD0}" presName="childText" presStyleLbl="conFgAcc1" presStyleIdx="0" presStyleCnt="4">
        <dgm:presLayoutVars>
          <dgm:bulletEnabled val="1"/>
        </dgm:presLayoutVars>
      </dgm:prSet>
      <dgm:spPr/>
    </dgm:pt>
    <dgm:pt modelId="{308140BD-BABB-4385-9C61-73EF572E6FD6}" type="pres">
      <dgm:prSet presAssocID="{22CB0C33-648B-4CE4-874E-E3AAADFB2F17}" presName="spaceBetweenRectangles" presStyleCnt="0"/>
      <dgm:spPr/>
    </dgm:pt>
    <dgm:pt modelId="{4A04AC99-13CF-412A-B28E-6C4FE3668EF8}" type="pres">
      <dgm:prSet presAssocID="{21F17A2F-BB11-4406-A078-73E7CD570756}" presName="parentLin" presStyleCnt="0"/>
      <dgm:spPr/>
    </dgm:pt>
    <dgm:pt modelId="{B69FC2C8-1EE1-4FDF-BC94-9194A632C811}" type="pres">
      <dgm:prSet presAssocID="{21F17A2F-BB11-4406-A078-73E7CD570756}" presName="parentLeftMargin" presStyleLbl="node1" presStyleIdx="0" presStyleCnt="4"/>
      <dgm:spPr/>
    </dgm:pt>
    <dgm:pt modelId="{F26941EF-76C2-495B-A1E2-3D532A2F16DA}" type="pres">
      <dgm:prSet presAssocID="{21F17A2F-BB11-4406-A078-73E7CD570756}" presName="parentText" presStyleLbl="node1" presStyleIdx="1" presStyleCnt="4">
        <dgm:presLayoutVars>
          <dgm:chMax val="0"/>
          <dgm:bulletEnabled val="1"/>
        </dgm:presLayoutVars>
      </dgm:prSet>
      <dgm:spPr/>
    </dgm:pt>
    <dgm:pt modelId="{0C5B2EAC-8919-4110-A7D5-FC8681507079}" type="pres">
      <dgm:prSet presAssocID="{21F17A2F-BB11-4406-A078-73E7CD570756}" presName="negativeSpace" presStyleCnt="0"/>
      <dgm:spPr/>
    </dgm:pt>
    <dgm:pt modelId="{3C3AD36F-4884-4660-9C25-CC9EFCDF2E88}" type="pres">
      <dgm:prSet presAssocID="{21F17A2F-BB11-4406-A078-73E7CD570756}" presName="childText" presStyleLbl="conFgAcc1" presStyleIdx="1" presStyleCnt="4">
        <dgm:presLayoutVars>
          <dgm:bulletEnabled val="1"/>
        </dgm:presLayoutVars>
      </dgm:prSet>
      <dgm:spPr/>
    </dgm:pt>
    <dgm:pt modelId="{5212283A-6580-4F7C-B82E-EF61D7C74D12}" type="pres">
      <dgm:prSet presAssocID="{D30CCFF8-37FE-4187-B024-AF4288A23100}" presName="spaceBetweenRectangles" presStyleCnt="0"/>
      <dgm:spPr/>
    </dgm:pt>
    <dgm:pt modelId="{049A9F95-E668-4C29-95D1-6DA7601AFBEE}" type="pres">
      <dgm:prSet presAssocID="{BA2EBA52-CF94-45E8-AB00-63232E5B4053}" presName="parentLin" presStyleCnt="0"/>
      <dgm:spPr/>
    </dgm:pt>
    <dgm:pt modelId="{5F179AB4-5577-4047-B514-7A07EEC7F9D7}" type="pres">
      <dgm:prSet presAssocID="{BA2EBA52-CF94-45E8-AB00-63232E5B4053}" presName="parentLeftMargin" presStyleLbl="node1" presStyleIdx="1" presStyleCnt="4"/>
      <dgm:spPr/>
    </dgm:pt>
    <dgm:pt modelId="{24B50047-9C1E-46B7-B7CB-12EF1442419E}" type="pres">
      <dgm:prSet presAssocID="{BA2EBA52-CF94-45E8-AB00-63232E5B4053}" presName="parentText" presStyleLbl="node1" presStyleIdx="2" presStyleCnt="4">
        <dgm:presLayoutVars>
          <dgm:chMax val="0"/>
          <dgm:bulletEnabled val="1"/>
        </dgm:presLayoutVars>
      </dgm:prSet>
      <dgm:spPr/>
    </dgm:pt>
    <dgm:pt modelId="{6851A5D5-4FC5-439B-A63F-3F0CD9CFF41C}" type="pres">
      <dgm:prSet presAssocID="{BA2EBA52-CF94-45E8-AB00-63232E5B4053}" presName="negativeSpace" presStyleCnt="0"/>
      <dgm:spPr/>
    </dgm:pt>
    <dgm:pt modelId="{4FD2D81E-F8E5-460A-8E56-D311F03BD71B}" type="pres">
      <dgm:prSet presAssocID="{BA2EBA52-CF94-45E8-AB00-63232E5B4053}" presName="childText" presStyleLbl="conFgAcc1" presStyleIdx="2" presStyleCnt="4">
        <dgm:presLayoutVars>
          <dgm:bulletEnabled val="1"/>
        </dgm:presLayoutVars>
      </dgm:prSet>
      <dgm:spPr/>
    </dgm:pt>
    <dgm:pt modelId="{9F31E0E9-0EF7-406A-93DF-CE798518F425}" type="pres">
      <dgm:prSet presAssocID="{6F756A1E-ED39-485A-B39D-F078DA8506A9}" presName="spaceBetweenRectangles" presStyleCnt="0"/>
      <dgm:spPr/>
    </dgm:pt>
    <dgm:pt modelId="{F25844E3-58D7-4AC4-9A59-BEFD81AE9CEA}" type="pres">
      <dgm:prSet presAssocID="{8DE0917F-89CA-4CF0-AEDA-F335DF9D9AB6}" presName="parentLin" presStyleCnt="0"/>
      <dgm:spPr/>
    </dgm:pt>
    <dgm:pt modelId="{94AD1DFA-44FC-4544-9ABF-D01019547228}" type="pres">
      <dgm:prSet presAssocID="{8DE0917F-89CA-4CF0-AEDA-F335DF9D9AB6}" presName="parentLeftMargin" presStyleLbl="node1" presStyleIdx="2" presStyleCnt="4"/>
      <dgm:spPr/>
    </dgm:pt>
    <dgm:pt modelId="{FBA4F6D4-A8D9-44AC-82D4-A9E095754347}" type="pres">
      <dgm:prSet presAssocID="{8DE0917F-89CA-4CF0-AEDA-F335DF9D9AB6}" presName="parentText" presStyleLbl="node1" presStyleIdx="3" presStyleCnt="4">
        <dgm:presLayoutVars>
          <dgm:chMax val="0"/>
          <dgm:bulletEnabled val="1"/>
        </dgm:presLayoutVars>
      </dgm:prSet>
      <dgm:spPr/>
    </dgm:pt>
    <dgm:pt modelId="{BFA050D3-AFE6-42BA-9020-74FA0A29E382}" type="pres">
      <dgm:prSet presAssocID="{8DE0917F-89CA-4CF0-AEDA-F335DF9D9AB6}" presName="negativeSpace" presStyleCnt="0"/>
      <dgm:spPr/>
    </dgm:pt>
    <dgm:pt modelId="{24E4FF3A-3A91-4F8B-BF9D-3FDADDE34C32}" type="pres">
      <dgm:prSet presAssocID="{8DE0917F-89CA-4CF0-AEDA-F335DF9D9AB6}" presName="childText" presStyleLbl="conFgAcc1" presStyleIdx="3" presStyleCnt="4">
        <dgm:presLayoutVars>
          <dgm:bulletEnabled val="1"/>
        </dgm:presLayoutVars>
      </dgm:prSet>
      <dgm:spPr/>
    </dgm:pt>
  </dgm:ptLst>
  <dgm:cxnLst>
    <dgm:cxn modelId="{A896E88B-FF7E-4FE9-9B9A-B35FE17BB505}" srcId="{9BB49CCE-6DEF-48E8-B351-6EB20FC1AC96}" destId="{643F6B12-4948-4509-B9A6-E2049B9A1858}" srcOrd="1" destOrd="0" parTransId="{44BDBA77-D8C5-4587-A52D-D6E2AF3C9010}" sibTransId="{505281FD-88FF-4C84-BAB8-7981D246ED9B}"/>
    <dgm:cxn modelId="{8DE840A3-230B-4BC9-A45A-8BA3EE361FE3}" srcId="{BA2EBA52-CF94-45E8-AB00-63232E5B4053}" destId="{5C7C7AAB-585B-46B8-BDD8-ADC1FDA9CDB1}" srcOrd="0" destOrd="0" parTransId="{F9459795-531F-4D87-9879-68C5BDC4B043}" sibTransId="{04D91283-0ECE-45E1-86C3-D701CE9D8C97}"/>
    <dgm:cxn modelId="{13428010-050A-419E-8D30-6A2733197E0E}" srcId="{3496FCD3-83EB-4B3A-9853-29F4982AD0B6}" destId="{21F17A2F-BB11-4406-A078-73E7CD570756}" srcOrd="1" destOrd="0" parTransId="{B638B8E6-2AFC-4318-966A-5E8FCF8722F7}" sibTransId="{D30CCFF8-37FE-4187-B024-AF4288A23100}"/>
    <dgm:cxn modelId="{F602A976-B6FB-4657-BAE5-2C8CBD1AB634}" type="presOf" srcId="{5C7C7AAB-585B-46B8-BDD8-ADC1FDA9CDB1}" destId="{4FD2D81E-F8E5-460A-8E56-D311F03BD71B}" srcOrd="0" destOrd="0" presId="urn:microsoft.com/office/officeart/2005/8/layout/list1"/>
    <dgm:cxn modelId="{AEC555DD-1DC6-493A-B810-4E4A28E1C00C}" type="presOf" srcId="{C12EC11F-FC1E-46A8-B8F9-B1951C72B4E9}" destId="{FCF355D7-3C04-4B6F-AAF2-219F0BD293CD}" srcOrd="0" destOrd="1" presId="urn:microsoft.com/office/officeart/2005/8/layout/list1"/>
    <dgm:cxn modelId="{18657B33-50CA-4002-A1DD-DCC0C6C7A7D7}" type="presOf" srcId="{4664E817-0072-4EB8-B682-C6AFEDD159DF}" destId="{24E4FF3A-3A91-4F8B-BF9D-3FDADDE34C32}" srcOrd="0" destOrd="0" presId="urn:microsoft.com/office/officeart/2005/8/layout/list1"/>
    <dgm:cxn modelId="{3007F4CA-D007-4F83-94AE-8436AC6DDEDB}" type="presOf" srcId="{133714F0-922C-4CAB-97AE-AA7025ABBD45}" destId="{FCF355D7-3C04-4B6F-AAF2-219F0BD293CD}" srcOrd="0" destOrd="5" presId="urn:microsoft.com/office/officeart/2005/8/layout/list1"/>
    <dgm:cxn modelId="{ED981CE0-0B41-44B6-9503-AD7F79E83B6A}" type="presOf" srcId="{643F6B12-4948-4509-B9A6-E2049B9A1858}" destId="{FCF355D7-3C04-4B6F-AAF2-219F0BD293CD}" srcOrd="0" destOrd="2" presId="urn:microsoft.com/office/officeart/2005/8/layout/list1"/>
    <dgm:cxn modelId="{9938D7FF-3887-4F69-839C-B14A1FCBC728}" type="presOf" srcId="{21F17A2F-BB11-4406-A078-73E7CD570756}" destId="{F26941EF-76C2-495B-A1E2-3D532A2F16DA}" srcOrd="1" destOrd="0" presId="urn:microsoft.com/office/officeart/2005/8/layout/list1"/>
    <dgm:cxn modelId="{9EA833DF-8E4E-4E03-A20E-68ADA1D92C7B}" srcId="{3496FCD3-83EB-4B3A-9853-29F4982AD0B6}" destId="{BA2EBA52-CF94-45E8-AB00-63232E5B4053}" srcOrd="2" destOrd="0" parTransId="{F7CBF1EB-90B3-466C-B2F2-94DD978DCADB}" sibTransId="{6F756A1E-ED39-485A-B39D-F078DA8506A9}"/>
    <dgm:cxn modelId="{34580356-2C7C-44FA-B755-CF15547A3AAF}" type="presOf" srcId="{902C1472-88C0-4B79-A826-97BAFF4F4F39}" destId="{3C3AD36F-4884-4660-9C25-CC9EFCDF2E88}" srcOrd="0" destOrd="0" presId="urn:microsoft.com/office/officeart/2005/8/layout/list1"/>
    <dgm:cxn modelId="{885A017D-6519-4A82-A20C-C23A957796CA}" type="presOf" srcId="{BA2EBA52-CF94-45E8-AB00-63232E5B4053}" destId="{5F179AB4-5577-4047-B514-7A07EEC7F9D7}" srcOrd="0" destOrd="0" presId="urn:microsoft.com/office/officeart/2005/8/layout/list1"/>
    <dgm:cxn modelId="{4952BC18-1F38-4E38-A192-4982AE0196C6}" srcId="{21F17A2F-BB11-4406-A078-73E7CD570756}" destId="{902C1472-88C0-4B79-A826-97BAFF4F4F39}" srcOrd="0" destOrd="0" parTransId="{360ACB16-C714-4838-A870-C0E953132488}" sibTransId="{868BEE85-9C52-47FC-A84F-1C8184002BD2}"/>
    <dgm:cxn modelId="{C43FB7C4-A1E0-48FC-9368-5910F6579E5D}" type="presOf" srcId="{BA2EBA52-CF94-45E8-AB00-63232E5B4053}" destId="{24B50047-9C1E-46B7-B7CB-12EF1442419E}" srcOrd="1" destOrd="0" presId="urn:microsoft.com/office/officeart/2005/8/layout/list1"/>
    <dgm:cxn modelId="{CD2428E1-1C04-41B9-838D-D6C118A67202}" type="presOf" srcId="{8DE0917F-89CA-4CF0-AEDA-F335DF9D9AB6}" destId="{94AD1DFA-44FC-4544-9ABF-D01019547228}" srcOrd="0" destOrd="0" presId="urn:microsoft.com/office/officeart/2005/8/layout/list1"/>
    <dgm:cxn modelId="{0C08C1B2-069C-4288-A317-A00120DAB331}" type="presOf" srcId="{3496FCD3-83EB-4B3A-9853-29F4982AD0B6}" destId="{C50B69A6-6247-4C8B-A975-4152E47CE741}" srcOrd="0" destOrd="0" presId="urn:microsoft.com/office/officeart/2005/8/layout/list1"/>
    <dgm:cxn modelId="{B22AA94A-104D-4B11-9400-4A4C8ED0EEA7}" type="presOf" srcId="{99AA688B-D5A5-4122-B3F8-0A127927ACD0}" destId="{B5142DA4-103C-4BE6-A4A7-EA0A6F577711}" srcOrd="1" destOrd="0" presId="urn:microsoft.com/office/officeart/2005/8/layout/list1"/>
    <dgm:cxn modelId="{69182876-08EE-4E13-A320-079B2C4ABE54}" srcId="{9BB49CCE-6DEF-48E8-B351-6EB20FC1AC96}" destId="{0E371952-B2BA-4F84-824C-FC301041DCF6}" srcOrd="2" destOrd="0" parTransId="{BDE04410-B94F-4B5C-89D8-FA87FED4C4D0}" sibTransId="{FE4D7F5C-A59A-40B5-9C8E-D8BB94BE22F1}"/>
    <dgm:cxn modelId="{6D540784-9CF3-4FD1-8035-7D9103196BA5}" type="presOf" srcId="{8DE0917F-89CA-4CF0-AEDA-F335DF9D9AB6}" destId="{FBA4F6D4-A8D9-44AC-82D4-A9E095754347}" srcOrd="1" destOrd="0" presId="urn:microsoft.com/office/officeart/2005/8/layout/list1"/>
    <dgm:cxn modelId="{D24A6420-5C03-47FE-B03A-0AFC2EF5DF35}" srcId="{9BB49CCE-6DEF-48E8-B351-6EB20FC1AC96}" destId="{133714F0-922C-4CAB-97AE-AA7025ABBD45}" srcOrd="4" destOrd="0" parTransId="{5AB51822-50F9-4BA4-AA8B-40857F628F96}" sibTransId="{6E5C858C-A6DE-4914-A105-A120140EBB57}"/>
    <dgm:cxn modelId="{7240369A-91AE-43B3-98AC-BD29B0AAA4B6}" type="presOf" srcId="{99AA688B-D5A5-4122-B3F8-0A127927ACD0}" destId="{D92628F7-F88A-4085-A326-0403CEEE0B70}" srcOrd="0" destOrd="0" presId="urn:microsoft.com/office/officeart/2005/8/layout/list1"/>
    <dgm:cxn modelId="{C23ED71E-1F3A-4CB7-B319-0CF4654360FA}" srcId="{3496FCD3-83EB-4B3A-9853-29F4982AD0B6}" destId="{99AA688B-D5A5-4122-B3F8-0A127927ACD0}" srcOrd="0" destOrd="0" parTransId="{AC8BD018-AAD5-4F13-94EA-1272ACA89BA9}" sibTransId="{22CB0C33-648B-4CE4-874E-E3AAADFB2F17}"/>
    <dgm:cxn modelId="{D79523B9-46BE-470F-8196-5A15C5DF98B0}" type="presOf" srcId="{8BEA6A19-215C-4632-AE9E-9398384C2502}" destId="{FCF355D7-3C04-4B6F-AAF2-219F0BD293CD}" srcOrd="0" destOrd="4" presId="urn:microsoft.com/office/officeart/2005/8/layout/list1"/>
    <dgm:cxn modelId="{42BC6A30-C90D-4E03-B0ED-2D35843B1AAC}" srcId="{9BB49CCE-6DEF-48E8-B351-6EB20FC1AC96}" destId="{C12EC11F-FC1E-46A8-B8F9-B1951C72B4E9}" srcOrd="0" destOrd="0" parTransId="{A1D4C059-0946-4121-BAE6-C089311F2C1A}" sibTransId="{9ED6D34E-4573-4220-8A0A-B95E5AFED6E6}"/>
    <dgm:cxn modelId="{B8CFBA4E-5693-4EB0-860E-948D745AA1A1}" type="presOf" srcId="{21F17A2F-BB11-4406-A078-73E7CD570756}" destId="{B69FC2C8-1EE1-4FDF-BC94-9194A632C811}" srcOrd="0" destOrd="0" presId="urn:microsoft.com/office/officeart/2005/8/layout/list1"/>
    <dgm:cxn modelId="{234E311A-6432-4856-BCDA-B7615019597A}" type="presOf" srcId="{0E371952-B2BA-4F84-824C-FC301041DCF6}" destId="{FCF355D7-3C04-4B6F-AAF2-219F0BD293CD}" srcOrd="0" destOrd="3" presId="urn:microsoft.com/office/officeart/2005/8/layout/list1"/>
    <dgm:cxn modelId="{39DF2642-D444-441C-8DDE-6D4E6C6A9E60}" srcId="{3496FCD3-83EB-4B3A-9853-29F4982AD0B6}" destId="{8DE0917F-89CA-4CF0-AEDA-F335DF9D9AB6}" srcOrd="3" destOrd="0" parTransId="{B195ABB1-203E-487C-9DFB-8B76C42C2FCE}" sibTransId="{CF2A6F41-5C98-40B5-AD6C-434499920523}"/>
    <dgm:cxn modelId="{12C65FA6-C412-4A97-A597-6A035E8492DD}" srcId="{8DE0917F-89CA-4CF0-AEDA-F335DF9D9AB6}" destId="{4664E817-0072-4EB8-B682-C6AFEDD159DF}" srcOrd="0" destOrd="0" parTransId="{B3C348F8-912E-45F8-9E00-5A217484F393}" sibTransId="{BE364FC5-B2DD-4A4C-834E-FEBA2F41992C}"/>
    <dgm:cxn modelId="{AA2D385B-1078-4B81-B325-1AF53A88F8BE}" type="presOf" srcId="{9BB49CCE-6DEF-48E8-B351-6EB20FC1AC96}" destId="{FCF355D7-3C04-4B6F-AAF2-219F0BD293CD}" srcOrd="0" destOrd="0" presId="urn:microsoft.com/office/officeart/2005/8/layout/list1"/>
    <dgm:cxn modelId="{54FCA4AA-AD33-449A-BE7F-5D14BD0690DD}" srcId="{99AA688B-D5A5-4122-B3F8-0A127927ACD0}" destId="{9BB49CCE-6DEF-48E8-B351-6EB20FC1AC96}" srcOrd="0" destOrd="0" parTransId="{43DCBA0A-5552-4C34-ACC1-7B34FE256A4D}" sibTransId="{38DFD6F4-1CF7-41B0-89D0-11F1ACC18C67}"/>
    <dgm:cxn modelId="{7E2CD1BA-C8E0-4BD3-8B18-AC2281E6621C}" srcId="{9BB49CCE-6DEF-48E8-B351-6EB20FC1AC96}" destId="{8BEA6A19-215C-4632-AE9E-9398384C2502}" srcOrd="3" destOrd="0" parTransId="{1E703AC6-2E7C-4552-9C78-128A0316B461}" sibTransId="{4AB80C43-626C-4629-B9BC-FE5E7143A2D5}"/>
    <dgm:cxn modelId="{970A9ED1-C237-4A0C-B5BC-D872FE2D056A}" type="presParOf" srcId="{C50B69A6-6247-4C8B-A975-4152E47CE741}" destId="{4D83FCF0-CCBD-4704-BA14-9060677D62D6}" srcOrd="0" destOrd="0" presId="urn:microsoft.com/office/officeart/2005/8/layout/list1"/>
    <dgm:cxn modelId="{2021E890-4663-462B-8EE2-DB9BF072EB1A}" type="presParOf" srcId="{4D83FCF0-CCBD-4704-BA14-9060677D62D6}" destId="{D92628F7-F88A-4085-A326-0403CEEE0B70}" srcOrd="0" destOrd="0" presId="urn:microsoft.com/office/officeart/2005/8/layout/list1"/>
    <dgm:cxn modelId="{6ABB7544-BB33-4CC2-8712-6D78ABAE1AEF}" type="presParOf" srcId="{4D83FCF0-CCBD-4704-BA14-9060677D62D6}" destId="{B5142DA4-103C-4BE6-A4A7-EA0A6F577711}" srcOrd="1" destOrd="0" presId="urn:microsoft.com/office/officeart/2005/8/layout/list1"/>
    <dgm:cxn modelId="{215B49D7-433D-4292-BBE7-6EF9AAA5512B}" type="presParOf" srcId="{C50B69A6-6247-4C8B-A975-4152E47CE741}" destId="{F4C717B7-FBA9-476E-9FFC-7E8B9ED5B60E}" srcOrd="1" destOrd="0" presId="urn:microsoft.com/office/officeart/2005/8/layout/list1"/>
    <dgm:cxn modelId="{FFFF839D-4F5F-460F-92C6-297E30E6FAE2}" type="presParOf" srcId="{C50B69A6-6247-4C8B-A975-4152E47CE741}" destId="{FCF355D7-3C04-4B6F-AAF2-219F0BD293CD}" srcOrd="2" destOrd="0" presId="urn:microsoft.com/office/officeart/2005/8/layout/list1"/>
    <dgm:cxn modelId="{C5D4ADE3-134F-480B-BD48-991E6A170A42}" type="presParOf" srcId="{C50B69A6-6247-4C8B-A975-4152E47CE741}" destId="{308140BD-BABB-4385-9C61-73EF572E6FD6}" srcOrd="3" destOrd="0" presId="urn:microsoft.com/office/officeart/2005/8/layout/list1"/>
    <dgm:cxn modelId="{044390C7-EC28-4B13-9169-1D94FE8FF18E}" type="presParOf" srcId="{C50B69A6-6247-4C8B-A975-4152E47CE741}" destId="{4A04AC99-13CF-412A-B28E-6C4FE3668EF8}" srcOrd="4" destOrd="0" presId="urn:microsoft.com/office/officeart/2005/8/layout/list1"/>
    <dgm:cxn modelId="{568AF9E6-10AB-4919-B57A-613FD32A7CB0}" type="presParOf" srcId="{4A04AC99-13CF-412A-B28E-6C4FE3668EF8}" destId="{B69FC2C8-1EE1-4FDF-BC94-9194A632C811}" srcOrd="0" destOrd="0" presId="urn:microsoft.com/office/officeart/2005/8/layout/list1"/>
    <dgm:cxn modelId="{2BC81370-C657-42F0-8DFF-103722204418}" type="presParOf" srcId="{4A04AC99-13CF-412A-B28E-6C4FE3668EF8}" destId="{F26941EF-76C2-495B-A1E2-3D532A2F16DA}" srcOrd="1" destOrd="0" presId="urn:microsoft.com/office/officeart/2005/8/layout/list1"/>
    <dgm:cxn modelId="{CD3C6239-0B20-4114-92A9-3F380A12EDBE}" type="presParOf" srcId="{C50B69A6-6247-4C8B-A975-4152E47CE741}" destId="{0C5B2EAC-8919-4110-A7D5-FC8681507079}" srcOrd="5" destOrd="0" presId="urn:microsoft.com/office/officeart/2005/8/layout/list1"/>
    <dgm:cxn modelId="{AF52BE45-4B2A-4F36-89D0-CD8D34D83ACD}" type="presParOf" srcId="{C50B69A6-6247-4C8B-A975-4152E47CE741}" destId="{3C3AD36F-4884-4660-9C25-CC9EFCDF2E88}" srcOrd="6" destOrd="0" presId="urn:microsoft.com/office/officeart/2005/8/layout/list1"/>
    <dgm:cxn modelId="{DAEC81A4-06B1-4ED9-AFE5-4D22BC18811F}" type="presParOf" srcId="{C50B69A6-6247-4C8B-A975-4152E47CE741}" destId="{5212283A-6580-4F7C-B82E-EF61D7C74D12}" srcOrd="7" destOrd="0" presId="urn:microsoft.com/office/officeart/2005/8/layout/list1"/>
    <dgm:cxn modelId="{54B90E13-2476-456B-8955-1E27FA49342F}" type="presParOf" srcId="{C50B69A6-6247-4C8B-A975-4152E47CE741}" destId="{049A9F95-E668-4C29-95D1-6DA7601AFBEE}" srcOrd="8" destOrd="0" presId="urn:microsoft.com/office/officeart/2005/8/layout/list1"/>
    <dgm:cxn modelId="{A34A6755-C524-49D9-9E29-55FBDAF09AA2}" type="presParOf" srcId="{049A9F95-E668-4C29-95D1-6DA7601AFBEE}" destId="{5F179AB4-5577-4047-B514-7A07EEC7F9D7}" srcOrd="0" destOrd="0" presId="urn:microsoft.com/office/officeart/2005/8/layout/list1"/>
    <dgm:cxn modelId="{1DAD8A56-8330-418C-B88E-C9BE08369629}" type="presParOf" srcId="{049A9F95-E668-4C29-95D1-6DA7601AFBEE}" destId="{24B50047-9C1E-46B7-B7CB-12EF1442419E}" srcOrd="1" destOrd="0" presId="urn:microsoft.com/office/officeart/2005/8/layout/list1"/>
    <dgm:cxn modelId="{7131C25A-24EA-4C1C-B5F3-3B19CD2E117C}" type="presParOf" srcId="{C50B69A6-6247-4C8B-A975-4152E47CE741}" destId="{6851A5D5-4FC5-439B-A63F-3F0CD9CFF41C}" srcOrd="9" destOrd="0" presId="urn:microsoft.com/office/officeart/2005/8/layout/list1"/>
    <dgm:cxn modelId="{F3B1640C-8EF3-4131-A307-341DD38FB677}" type="presParOf" srcId="{C50B69A6-6247-4C8B-A975-4152E47CE741}" destId="{4FD2D81E-F8E5-460A-8E56-D311F03BD71B}" srcOrd="10" destOrd="0" presId="urn:microsoft.com/office/officeart/2005/8/layout/list1"/>
    <dgm:cxn modelId="{D940F575-F9C6-4861-8808-C6BF6AB8F76C}" type="presParOf" srcId="{C50B69A6-6247-4C8B-A975-4152E47CE741}" destId="{9F31E0E9-0EF7-406A-93DF-CE798518F425}" srcOrd="11" destOrd="0" presId="urn:microsoft.com/office/officeart/2005/8/layout/list1"/>
    <dgm:cxn modelId="{4D2ECBC3-A1D7-4627-B266-8BAC95D993A9}" type="presParOf" srcId="{C50B69A6-6247-4C8B-A975-4152E47CE741}" destId="{F25844E3-58D7-4AC4-9A59-BEFD81AE9CEA}" srcOrd="12" destOrd="0" presId="urn:microsoft.com/office/officeart/2005/8/layout/list1"/>
    <dgm:cxn modelId="{F6F945CB-B80C-48F5-A0D9-D5C8F1ED90DB}" type="presParOf" srcId="{F25844E3-58D7-4AC4-9A59-BEFD81AE9CEA}" destId="{94AD1DFA-44FC-4544-9ABF-D01019547228}" srcOrd="0" destOrd="0" presId="urn:microsoft.com/office/officeart/2005/8/layout/list1"/>
    <dgm:cxn modelId="{D499A83D-E411-4000-B8CE-7AA4E6143940}" type="presParOf" srcId="{F25844E3-58D7-4AC4-9A59-BEFD81AE9CEA}" destId="{FBA4F6D4-A8D9-44AC-82D4-A9E095754347}" srcOrd="1" destOrd="0" presId="urn:microsoft.com/office/officeart/2005/8/layout/list1"/>
    <dgm:cxn modelId="{51749E80-A8F9-4948-84BC-B4868C3BED36}" type="presParOf" srcId="{C50B69A6-6247-4C8B-A975-4152E47CE741}" destId="{BFA050D3-AFE6-42BA-9020-74FA0A29E382}" srcOrd="13" destOrd="0" presId="urn:microsoft.com/office/officeart/2005/8/layout/list1"/>
    <dgm:cxn modelId="{8B0C6D59-E6DF-443F-9694-28BDBF70DC64}" type="presParOf" srcId="{C50B69A6-6247-4C8B-A975-4152E47CE741}" destId="{24E4FF3A-3A91-4F8B-BF9D-3FDADDE34C3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96FCD3-83EB-4B3A-9853-29F4982AD0B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99AA688B-D5A5-4122-B3F8-0A127927ACD0}">
      <dgm:prSet phldrT="[Text]"/>
      <dgm:spPr/>
      <dgm:t>
        <a:bodyPr/>
        <a:lstStyle/>
        <a:p>
          <a:r>
            <a:rPr lang="en-US" dirty="0"/>
            <a:t>Multiple Choice Questions</a:t>
          </a:r>
        </a:p>
      </dgm:t>
    </dgm:pt>
    <dgm:pt modelId="{AC8BD018-AAD5-4F13-94EA-1272ACA89BA9}" type="parTrans" cxnId="{C23ED71E-1F3A-4CB7-B319-0CF4654360FA}">
      <dgm:prSet/>
      <dgm:spPr/>
      <dgm:t>
        <a:bodyPr/>
        <a:lstStyle/>
        <a:p>
          <a:endParaRPr lang="en-US"/>
        </a:p>
      </dgm:t>
    </dgm:pt>
    <dgm:pt modelId="{22CB0C33-648B-4CE4-874E-E3AAADFB2F17}" type="sibTrans" cxnId="{C23ED71E-1F3A-4CB7-B319-0CF4654360FA}">
      <dgm:prSet/>
      <dgm:spPr/>
      <dgm:t>
        <a:bodyPr/>
        <a:lstStyle/>
        <a:p>
          <a:endParaRPr lang="en-US"/>
        </a:p>
      </dgm:t>
    </dgm:pt>
    <dgm:pt modelId="{21F17A2F-BB11-4406-A078-73E7CD570756}">
      <dgm:prSet phldrT="[Text]"/>
      <dgm:spPr/>
      <dgm:t>
        <a:bodyPr/>
        <a:lstStyle/>
        <a:p>
          <a:r>
            <a:rPr lang="en-US" dirty="0"/>
            <a:t>Short Answer</a:t>
          </a:r>
        </a:p>
      </dgm:t>
    </dgm:pt>
    <dgm:pt modelId="{B638B8E6-2AFC-4318-966A-5E8FCF8722F7}" type="parTrans" cxnId="{13428010-050A-419E-8D30-6A2733197E0E}">
      <dgm:prSet/>
      <dgm:spPr/>
      <dgm:t>
        <a:bodyPr/>
        <a:lstStyle/>
        <a:p>
          <a:endParaRPr lang="en-US"/>
        </a:p>
      </dgm:t>
    </dgm:pt>
    <dgm:pt modelId="{D30CCFF8-37FE-4187-B024-AF4288A23100}" type="sibTrans" cxnId="{13428010-050A-419E-8D30-6A2733197E0E}">
      <dgm:prSet/>
      <dgm:spPr/>
      <dgm:t>
        <a:bodyPr/>
        <a:lstStyle/>
        <a:p>
          <a:endParaRPr lang="en-US"/>
        </a:p>
      </dgm:t>
    </dgm:pt>
    <dgm:pt modelId="{9BB49CCE-6DEF-48E8-B351-6EB20FC1AC96}">
      <dgm:prSet phldrT="[Text]"/>
      <dgm:spPr/>
      <dgm:t>
        <a:bodyPr/>
        <a:lstStyle/>
        <a:p>
          <a:pPr>
            <a:buNone/>
          </a:pPr>
          <a:r>
            <a:rPr lang="en-GB" dirty="0"/>
            <a:t>Which two of the following statements describes a free will point of view? [2 marks]</a:t>
          </a:r>
          <a:endParaRPr lang="en-US" dirty="0"/>
        </a:p>
      </dgm:t>
    </dgm:pt>
    <dgm:pt modelId="{43DCBA0A-5552-4C34-ACC1-7B34FE256A4D}" type="parTrans" cxnId="{54FCA4AA-AD33-449A-BE7F-5D14BD0690DD}">
      <dgm:prSet/>
      <dgm:spPr/>
      <dgm:t>
        <a:bodyPr/>
        <a:lstStyle/>
        <a:p>
          <a:endParaRPr lang="en-US"/>
        </a:p>
      </dgm:t>
    </dgm:pt>
    <dgm:pt modelId="{38DFD6F4-1CF7-41B0-89D0-11F1ACC18C67}" type="sibTrans" cxnId="{54FCA4AA-AD33-449A-BE7F-5D14BD0690DD}">
      <dgm:prSet/>
      <dgm:spPr/>
      <dgm:t>
        <a:bodyPr/>
        <a:lstStyle/>
        <a:p>
          <a:endParaRPr lang="en-US"/>
        </a:p>
      </dgm:t>
    </dgm:pt>
    <dgm:pt modelId="{902C1472-88C0-4B79-A826-97BAFF4F4F39}">
      <dgm:prSet phldrT="[Text]"/>
      <dgm:spPr/>
      <dgm:t>
        <a:bodyPr/>
        <a:lstStyle/>
        <a:p>
          <a:pPr>
            <a:buFont typeface="+mj-lt"/>
            <a:buNone/>
          </a:pPr>
          <a:r>
            <a:rPr lang="en-GB" dirty="0"/>
            <a:t>Explain what is meant by hard determinism and soft determinism. [4 marks]</a:t>
          </a:r>
          <a:endParaRPr lang="en-US" dirty="0"/>
        </a:p>
      </dgm:t>
    </dgm:pt>
    <dgm:pt modelId="{360ACB16-C714-4838-A870-C0E953132488}" type="parTrans" cxnId="{4952BC18-1F38-4E38-A192-4982AE0196C6}">
      <dgm:prSet/>
      <dgm:spPr/>
      <dgm:t>
        <a:bodyPr/>
        <a:lstStyle/>
        <a:p>
          <a:endParaRPr lang="en-US"/>
        </a:p>
      </dgm:t>
    </dgm:pt>
    <dgm:pt modelId="{868BEE85-9C52-47FC-A84F-1C8184002BD2}" type="sibTrans" cxnId="{4952BC18-1F38-4E38-A192-4982AE0196C6}">
      <dgm:prSet/>
      <dgm:spPr/>
      <dgm:t>
        <a:bodyPr/>
        <a:lstStyle/>
        <a:p>
          <a:endParaRPr lang="en-US"/>
        </a:p>
      </dgm:t>
    </dgm:pt>
    <dgm:pt modelId="{BA2EBA52-CF94-45E8-AB00-63232E5B4053}">
      <dgm:prSet phldrT="[Text]"/>
      <dgm:spPr/>
      <dgm:t>
        <a:bodyPr/>
        <a:lstStyle/>
        <a:p>
          <a:pPr>
            <a:buFont typeface="+mj-lt"/>
            <a:buAutoNum type="arabicPeriod"/>
          </a:pPr>
          <a:r>
            <a:rPr lang="en-US" dirty="0"/>
            <a:t>Applied</a:t>
          </a:r>
        </a:p>
      </dgm:t>
    </dgm:pt>
    <dgm:pt modelId="{F7CBF1EB-90B3-466C-B2F2-94DD978DCADB}" type="parTrans" cxnId="{9EA833DF-8E4E-4E03-A20E-68ADA1D92C7B}">
      <dgm:prSet/>
      <dgm:spPr/>
      <dgm:t>
        <a:bodyPr/>
        <a:lstStyle/>
        <a:p>
          <a:endParaRPr lang="en-US"/>
        </a:p>
      </dgm:t>
    </dgm:pt>
    <dgm:pt modelId="{6F756A1E-ED39-485A-B39D-F078DA8506A9}" type="sibTrans" cxnId="{9EA833DF-8E4E-4E03-A20E-68ADA1D92C7B}">
      <dgm:prSet/>
      <dgm:spPr/>
      <dgm:t>
        <a:bodyPr/>
        <a:lstStyle/>
        <a:p>
          <a:endParaRPr lang="en-US"/>
        </a:p>
      </dgm:t>
    </dgm:pt>
    <dgm:pt modelId="{5C7C7AAB-585B-46B8-BDD8-ADC1FDA9CDB1}">
      <dgm:prSet phldrT="[Text]"/>
      <dgm:spPr/>
      <dgm:t>
        <a:bodyPr/>
        <a:lstStyle/>
        <a:p>
          <a:pPr>
            <a:buFont typeface="+mj-lt"/>
            <a:buNone/>
          </a:pPr>
          <a:r>
            <a:rPr lang="en-GB" dirty="0"/>
            <a:t>“Research suggests that depression runs in the family. However, many depressed people also have other issues, including social problems, or problems with drink or drugs. Despite these challenges, many depressed people overcome their depression and find ways to resolve their issues.” </a:t>
          </a:r>
          <a:r>
            <a:rPr lang="en-GB" b="1" dirty="0"/>
            <a:t>With reference to the extract above, explain what is meant by ‘determinism’. Refer to at least two types of determinism in your answer. [6 marks]</a:t>
          </a:r>
          <a:endParaRPr lang="en-US" b="1" dirty="0"/>
        </a:p>
      </dgm:t>
    </dgm:pt>
    <dgm:pt modelId="{F9459795-531F-4D87-9879-68C5BDC4B043}" type="parTrans" cxnId="{8DE840A3-230B-4BC9-A45A-8BA3EE361FE3}">
      <dgm:prSet/>
      <dgm:spPr/>
      <dgm:t>
        <a:bodyPr/>
        <a:lstStyle/>
        <a:p>
          <a:endParaRPr lang="en-US"/>
        </a:p>
      </dgm:t>
    </dgm:pt>
    <dgm:pt modelId="{04D91283-0ECE-45E1-86C3-D701CE9D8C97}" type="sibTrans" cxnId="{8DE840A3-230B-4BC9-A45A-8BA3EE361FE3}">
      <dgm:prSet/>
      <dgm:spPr/>
      <dgm:t>
        <a:bodyPr/>
        <a:lstStyle/>
        <a:p>
          <a:endParaRPr lang="en-US"/>
        </a:p>
      </dgm:t>
    </dgm:pt>
    <dgm:pt modelId="{8DE0917F-89CA-4CF0-AEDA-F335DF9D9AB6}">
      <dgm:prSet phldrT="[Text]"/>
      <dgm:spPr/>
      <dgm:t>
        <a:bodyPr/>
        <a:lstStyle/>
        <a:p>
          <a:pPr>
            <a:buFont typeface="+mj-lt"/>
            <a:buAutoNum type="arabicPeriod"/>
          </a:pPr>
          <a:r>
            <a:rPr lang="en-US" dirty="0"/>
            <a:t>Essay</a:t>
          </a:r>
        </a:p>
      </dgm:t>
    </dgm:pt>
    <dgm:pt modelId="{B195ABB1-203E-487C-9DFB-8B76C42C2FCE}" type="parTrans" cxnId="{39DF2642-D444-441C-8DDE-6D4E6C6A9E60}">
      <dgm:prSet/>
      <dgm:spPr/>
      <dgm:t>
        <a:bodyPr/>
        <a:lstStyle/>
        <a:p>
          <a:endParaRPr lang="en-US"/>
        </a:p>
      </dgm:t>
    </dgm:pt>
    <dgm:pt modelId="{CF2A6F41-5C98-40B5-AD6C-434499920523}" type="sibTrans" cxnId="{39DF2642-D444-441C-8DDE-6D4E6C6A9E60}">
      <dgm:prSet/>
      <dgm:spPr/>
      <dgm:t>
        <a:bodyPr/>
        <a:lstStyle/>
        <a:p>
          <a:endParaRPr lang="en-US"/>
        </a:p>
      </dgm:t>
    </dgm:pt>
    <dgm:pt modelId="{4664E817-0072-4EB8-B682-C6AFEDD159DF}">
      <dgm:prSet phldrT="[Text]"/>
      <dgm:spPr/>
      <dgm:t>
        <a:bodyPr/>
        <a:lstStyle/>
        <a:p>
          <a:pPr>
            <a:buFont typeface="+mj-lt"/>
            <a:buNone/>
          </a:pPr>
          <a:r>
            <a:rPr lang="en-GB" dirty="0"/>
            <a:t>Discuss the free will and determinism debate in psychology [16 marks]</a:t>
          </a:r>
          <a:endParaRPr lang="en-US" dirty="0"/>
        </a:p>
      </dgm:t>
    </dgm:pt>
    <dgm:pt modelId="{B3C348F8-912E-45F8-9E00-5A217484F393}" type="parTrans" cxnId="{12C65FA6-C412-4A97-A597-6A035E8492DD}">
      <dgm:prSet/>
      <dgm:spPr/>
      <dgm:t>
        <a:bodyPr/>
        <a:lstStyle/>
        <a:p>
          <a:endParaRPr lang="en-US"/>
        </a:p>
      </dgm:t>
    </dgm:pt>
    <dgm:pt modelId="{BE364FC5-B2DD-4A4C-834E-FEBA2F41992C}" type="sibTrans" cxnId="{12C65FA6-C412-4A97-A597-6A035E8492DD}">
      <dgm:prSet/>
      <dgm:spPr/>
      <dgm:t>
        <a:bodyPr/>
        <a:lstStyle/>
        <a:p>
          <a:endParaRPr lang="en-US"/>
        </a:p>
      </dgm:t>
    </dgm:pt>
    <dgm:pt modelId="{C12EC11F-FC1E-46A8-B8F9-B1951C72B4E9}">
      <dgm:prSet/>
      <dgm:spPr/>
      <dgm:t>
        <a:bodyPr/>
        <a:lstStyle/>
        <a:p>
          <a:r>
            <a:rPr lang="en-GB"/>
            <a:t>A People are not responsible for their own actions</a:t>
          </a:r>
          <a:endParaRPr lang="en-US"/>
        </a:p>
      </dgm:t>
    </dgm:pt>
    <dgm:pt modelId="{A1D4C059-0946-4121-BAE6-C089311F2C1A}" type="parTrans" cxnId="{42BC6A30-C90D-4E03-B0ED-2D35843B1AAC}">
      <dgm:prSet/>
      <dgm:spPr/>
      <dgm:t>
        <a:bodyPr/>
        <a:lstStyle/>
        <a:p>
          <a:endParaRPr lang="en-US"/>
        </a:p>
      </dgm:t>
    </dgm:pt>
    <dgm:pt modelId="{9ED6D34E-4573-4220-8A0A-B95E5AFED6E6}" type="sibTrans" cxnId="{42BC6A30-C90D-4E03-B0ED-2D35843B1AAC}">
      <dgm:prSet/>
      <dgm:spPr/>
      <dgm:t>
        <a:bodyPr/>
        <a:lstStyle/>
        <a:p>
          <a:endParaRPr lang="en-US"/>
        </a:p>
      </dgm:t>
    </dgm:pt>
    <dgm:pt modelId="{643F6B12-4948-4509-B9A6-E2049B9A1858}">
      <dgm:prSet/>
      <dgm:spPr/>
      <dgm:t>
        <a:bodyPr/>
        <a:lstStyle/>
        <a:p>
          <a:r>
            <a:rPr lang="en-GB"/>
            <a:t>B People behave in a random fashion</a:t>
          </a:r>
          <a:endParaRPr lang="en-US"/>
        </a:p>
      </dgm:t>
    </dgm:pt>
    <dgm:pt modelId="{44BDBA77-D8C5-4587-A52D-D6E2AF3C9010}" type="parTrans" cxnId="{A896E88B-FF7E-4FE9-9B9A-B35FE17BB505}">
      <dgm:prSet/>
      <dgm:spPr/>
      <dgm:t>
        <a:bodyPr/>
        <a:lstStyle/>
        <a:p>
          <a:endParaRPr lang="en-US"/>
        </a:p>
      </dgm:t>
    </dgm:pt>
    <dgm:pt modelId="{505281FD-88FF-4C84-BAB8-7981D246ED9B}" type="sibTrans" cxnId="{A896E88B-FF7E-4FE9-9B9A-B35FE17BB505}">
      <dgm:prSet/>
      <dgm:spPr/>
      <dgm:t>
        <a:bodyPr/>
        <a:lstStyle/>
        <a:p>
          <a:endParaRPr lang="en-US"/>
        </a:p>
      </dgm:t>
    </dgm:pt>
    <dgm:pt modelId="{0E371952-B2BA-4F84-824C-FC301041DCF6}">
      <dgm:prSet/>
      <dgm:spPr/>
      <dgm:t>
        <a:bodyPr/>
        <a:lstStyle/>
        <a:p>
          <a:r>
            <a:rPr lang="en-GB"/>
            <a:t>C Behaviour always has a cause</a:t>
          </a:r>
          <a:endParaRPr lang="en-US"/>
        </a:p>
      </dgm:t>
    </dgm:pt>
    <dgm:pt modelId="{BDE04410-B94F-4B5C-89D8-FA87FED4C4D0}" type="parTrans" cxnId="{69182876-08EE-4E13-A320-079B2C4ABE54}">
      <dgm:prSet/>
      <dgm:spPr/>
      <dgm:t>
        <a:bodyPr/>
        <a:lstStyle/>
        <a:p>
          <a:endParaRPr lang="en-US"/>
        </a:p>
      </dgm:t>
    </dgm:pt>
    <dgm:pt modelId="{FE4D7F5C-A59A-40B5-9C8E-D8BB94BE22F1}" type="sibTrans" cxnId="{69182876-08EE-4E13-A320-079B2C4ABE54}">
      <dgm:prSet/>
      <dgm:spPr/>
      <dgm:t>
        <a:bodyPr/>
        <a:lstStyle/>
        <a:p>
          <a:endParaRPr lang="en-US"/>
        </a:p>
      </dgm:t>
    </dgm:pt>
    <dgm:pt modelId="{8BEA6A19-215C-4632-AE9E-9398384C2502}">
      <dgm:prSet/>
      <dgm:spPr/>
      <dgm:t>
        <a:bodyPr/>
        <a:lstStyle/>
        <a:p>
          <a:r>
            <a:rPr lang="en-GB"/>
            <a:t>D People exercise full choice over how they behave</a:t>
          </a:r>
          <a:endParaRPr lang="en-US"/>
        </a:p>
      </dgm:t>
    </dgm:pt>
    <dgm:pt modelId="{1E703AC6-2E7C-4552-9C78-128A0316B461}" type="parTrans" cxnId="{7E2CD1BA-C8E0-4BD3-8B18-AC2281E6621C}">
      <dgm:prSet/>
      <dgm:spPr/>
      <dgm:t>
        <a:bodyPr/>
        <a:lstStyle/>
        <a:p>
          <a:endParaRPr lang="en-US"/>
        </a:p>
      </dgm:t>
    </dgm:pt>
    <dgm:pt modelId="{4AB80C43-626C-4629-B9BC-FE5E7143A2D5}" type="sibTrans" cxnId="{7E2CD1BA-C8E0-4BD3-8B18-AC2281E6621C}">
      <dgm:prSet/>
      <dgm:spPr/>
      <dgm:t>
        <a:bodyPr/>
        <a:lstStyle/>
        <a:p>
          <a:endParaRPr lang="en-US"/>
        </a:p>
      </dgm:t>
    </dgm:pt>
    <dgm:pt modelId="{133714F0-922C-4CAB-97AE-AA7025ABBD45}">
      <dgm:prSet/>
      <dgm:spPr/>
      <dgm:t>
        <a:bodyPr/>
        <a:lstStyle/>
        <a:p>
          <a:r>
            <a:rPr lang="en-GB" dirty="0"/>
            <a:t>E People have no choice about how to act</a:t>
          </a:r>
          <a:endParaRPr lang="en-US" dirty="0"/>
        </a:p>
      </dgm:t>
    </dgm:pt>
    <dgm:pt modelId="{5AB51822-50F9-4BA4-AA8B-40857F628F96}" type="parTrans" cxnId="{D24A6420-5C03-47FE-B03A-0AFC2EF5DF35}">
      <dgm:prSet/>
      <dgm:spPr/>
      <dgm:t>
        <a:bodyPr/>
        <a:lstStyle/>
        <a:p>
          <a:endParaRPr lang="en-US"/>
        </a:p>
      </dgm:t>
    </dgm:pt>
    <dgm:pt modelId="{6E5C858C-A6DE-4914-A105-A120140EBB57}" type="sibTrans" cxnId="{D24A6420-5C03-47FE-B03A-0AFC2EF5DF35}">
      <dgm:prSet/>
      <dgm:spPr/>
      <dgm:t>
        <a:bodyPr/>
        <a:lstStyle/>
        <a:p>
          <a:endParaRPr lang="en-US"/>
        </a:p>
      </dgm:t>
    </dgm:pt>
    <dgm:pt modelId="{C50B69A6-6247-4C8B-A975-4152E47CE741}" type="pres">
      <dgm:prSet presAssocID="{3496FCD3-83EB-4B3A-9853-29F4982AD0B6}" presName="linear" presStyleCnt="0">
        <dgm:presLayoutVars>
          <dgm:dir/>
          <dgm:animLvl val="lvl"/>
          <dgm:resizeHandles val="exact"/>
        </dgm:presLayoutVars>
      </dgm:prSet>
      <dgm:spPr/>
    </dgm:pt>
    <dgm:pt modelId="{4D83FCF0-CCBD-4704-BA14-9060677D62D6}" type="pres">
      <dgm:prSet presAssocID="{99AA688B-D5A5-4122-B3F8-0A127927ACD0}" presName="parentLin" presStyleCnt="0"/>
      <dgm:spPr/>
    </dgm:pt>
    <dgm:pt modelId="{D92628F7-F88A-4085-A326-0403CEEE0B70}" type="pres">
      <dgm:prSet presAssocID="{99AA688B-D5A5-4122-B3F8-0A127927ACD0}" presName="parentLeftMargin" presStyleLbl="node1" presStyleIdx="0" presStyleCnt="4"/>
      <dgm:spPr/>
    </dgm:pt>
    <dgm:pt modelId="{B5142DA4-103C-4BE6-A4A7-EA0A6F577711}" type="pres">
      <dgm:prSet presAssocID="{99AA688B-D5A5-4122-B3F8-0A127927ACD0}" presName="parentText" presStyleLbl="node1" presStyleIdx="0" presStyleCnt="4">
        <dgm:presLayoutVars>
          <dgm:chMax val="0"/>
          <dgm:bulletEnabled val="1"/>
        </dgm:presLayoutVars>
      </dgm:prSet>
      <dgm:spPr/>
    </dgm:pt>
    <dgm:pt modelId="{F4C717B7-FBA9-476E-9FFC-7E8B9ED5B60E}" type="pres">
      <dgm:prSet presAssocID="{99AA688B-D5A5-4122-B3F8-0A127927ACD0}" presName="negativeSpace" presStyleCnt="0"/>
      <dgm:spPr/>
    </dgm:pt>
    <dgm:pt modelId="{FCF355D7-3C04-4B6F-AAF2-219F0BD293CD}" type="pres">
      <dgm:prSet presAssocID="{99AA688B-D5A5-4122-B3F8-0A127927ACD0}" presName="childText" presStyleLbl="conFgAcc1" presStyleIdx="0" presStyleCnt="4">
        <dgm:presLayoutVars>
          <dgm:bulletEnabled val="1"/>
        </dgm:presLayoutVars>
      </dgm:prSet>
      <dgm:spPr/>
    </dgm:pt>
    <dgm:pt modelId="{308140BD-BABB-4385-9C61-73EF572E6FD6}" type="pres">
      <dgm:prSet presAssocID="{22CB0C33-648B-4CE4-874E-E3AAADFB2F17}" presName="spaceBetweenRectangles" presStyleCnt="0"/>
      <dgm:spPr/>
    </dgm:pt>
    <dgm:pt modelId="{4A04AC99-13CF-412A-B28E-6C4FE3668EF8}" type="pres">
      <dgm:prSet presAssocID="{21F17A2F-BB11-4406-A078-73E7CD570756}" presName="parentLin" presStyleCnt="0"/>
      <dgm:spPr/>
    </dgm:pt>
    <dgm:pt modelId="{B69FC2C8-1EE1-4FDF-BC94-9194A632C811}" type="pres">
      <dgm:prSet presAssocID="{21F17A2F-BB11-4406-A078-73E7CD570756}" presName="parentLeftMargin" presStyleLbl="node1" presStyleIdx="0" presStyleCnt="4"/>
      <dgm:spPr/>
    </dgm:pt>
    <dgm:pt modelId="{F26941EF-76C2-495B-A1E2-3D532A2F16DA}" type="pres">
      <dgm:prSet presAssocID="{21F17A2F-BB11-4406-A078-73E7CD570756}" presName="parentText" presStyleLbl="node1" presStyleIdx="1" presStyleCnt="4">
        <dgm:presLayoutVars>
          <dgm:chMax val="0"/>
          <dgm:bulletEnabled val="1"/>
        </dgm:presLayoutVars>
      </dgm:prSet>
      <dgm:spPr/>
    </dgm:pt>
    <dgm:pt modelId="{0C5B2EAC-8919-4110-A7D5-FC8681507079}" type="pres">
      <dgm:prSet presAssocID="{21F17A2F-BB11-4406-A078-73E7CD570756}" presName="negativeSpace" presStyleCnt="0"/>
      <dgm:spPr/>
    </dgm:pt>
    <dgm:pt modelId="{3C3AD36F-4884-4660-9C25-CC9EFCDF2E88}" type="pres">
      <dgm:prSet presAssocID="{21F17A2F-BB11-4406-A078-73E7CD570756}" presName="childText" presStyleLbl="conFgAcc1" presStyleIdx="1" presStyleCnt="4">
        <dgm:presLayoutVars>
          <dgm:bulletEnabled val="1"/>
        </dgm:presLayoutVars>
      </dgm:prSet>
      <dgm:spPr/>
    </dgm:pt>
    <dgm:pt modelId="{5212283A-6580-4F7C-B82E-EF61D7C74D12}" type="pres">
      <dgm:prSet presAssocID="{D30CCFF8-37FE-4187-B024-AF4288A23100}" presName="spaceBetweenRectangles" presStyleCnt="0"/>
      <dgm:spPr/>
    </dgm:pt>
    <dgm:pt modelId="{049A9F95-E668-4C29-95D1-6DA7601AFBEE}" type="pres">
      <dgm:prSet presAssocID="{BA2EBA52-CF94-45E8-AB00-63232E5B4053}" presName="parentLin" presStyleCnt="0"/>
      <dgm:spPr/>
    </dgm:pt>
    <dgm:pt modelId="{5F179AB4-5577-4047-B514-7A07EEC7F9D7}" type="pres">
      <dgm:prSet presAssocID="{BA2EBA52-CF94-45E8-AB00-63232E5B4053}" presName="parentLeftMargin" presStyleLbl="node1" presStyleIdx="1" presStyleCnt="4"/>
      <dgm:spPr/>
    </dgm:pt>
    <dgm:pt modelId="{24B50047-9C1E-46B7-B7CB-12EF1442419E}" type="pres">
      <dgm:prSet presAssocID="{BA2EBA52-CF94-45E8-AB00-63232E5B4053}" presName="parentText" presStyleLbl="node1" presStyleIdx="2" presStyleCnt="4">
        <dgm:presLayoutVars>
          <dgm:chMax val="0"/>
          <dgm:bulletEnabled val="1"/>
        </dgm:presLayoutVars>
      </dgm:prSet>
      <dgm:spPr/>
    </dgm:pt>
    <dgm:pt modelId="{6851A5D5-4FC5-439B-A63F-3F0CD9CFF41C}" type="pres">
      <dgm:prSet presAssocID="{BA2EBA52-CF94-45E8-AB00-63232E5B4053}" presName="negativeSpace" presStyleCnt="0"/>
      <dgm:spPr/>
    </dgm:pt>
    <dgm:pt modelId="{4FD2D81E-F8E5-460A-8E56-D311F03BD71B}" type="pres">
      <dgm:prSet presAssocID="{BA2EBA52-CF94-45E8-AB00-63232E5B4053}" presName="childText" presStyleLbl="conFgAcc1" presStyleIdx="2" presStyleCnt="4">
        <dgm:presLayoutVars>
          <dgm:bulletEnabled val="1"/>
        </dgm:presLayoutVars>
      </dgm:prSet>
      <dgm:spPr/>
    </dgm:pt>
    <dgm:pt modelId="{9F31E0E9-0EF7-406A-93DF-CE798518F425}" type="pres">
      <dgm:prSet presAssocID="{6F756A1E-ED39-485A-B39D-F078DA8506A9}" presName="spaceBetweenRectangles" presStyleCnt="0"/>
      <dgm:spPr/>
    </dgm:pt>
    <dgm:pt modelId="{F25844E3-58D7-4AC4-9A59-BEFD81AE9CEA}" type="pres">
      <dgm:prSet presAssocID="{8DE0917F-89CA-4CF0-AEDA-F335DF9D9AB6}" presName="parentLin" presStyleCnt="0"/>
      <dgm:spPr/>
    </dgm:pt>
    <dgm:pt modelId="{94AD1DFA-44FC-4544-9ABF-D01019547228}" type="pres">
      <dgm:prSet presAssocID="{8DE0917F-89CA-4CF0-AEDA-F335DF9D9AB6}" presName="parentLeftMargin" presStyleLbl="node1" presStyleIdx="2" presStyleCnt="4"/>
      <dgm:spPr/>
    </dgm:pt>
    <dgm:pt modelId="{FBA4F6D4-A8D9-44AC-82D4-A9E095754347}" type="pres">
      <dgm:prSet presAssocID="{8DE0917F-89CA-4CF0-AEDA-F335DF9D9AB6}" presName="parentText" presStyleLbl="node1" presStyleIdx="3" presStyleCnt="4">
        <dgm:presLayoutVars>
          <dgm:chMax val="0"/>
          <dgm:bulletEnabled val="1"/>
        </dgm:presLayoutVars>
      </dgm:prSet>
      <dgm:spPr/>
    </dgm:pt>
    <dgm:pt modelId="{BFA050D3-AFE6-42BA-9020-74FA0A29E382}" type="pres">
      <dgm:prSet presAssocID="{8DE0917F-89CA-4CF0-AEDA-F335DF9D9AB6}" presName="negativeSpace" presStyleCnt="0"/>
      <dgm:spPr/>
    </dgm:pt>
    <dgm:pt modelId="{24E4FF3A-3A91-4F8B-BF9D-3FDADDE34C32}" type="pres">
      <dgm:prSet presAssocID="{8DE0917F-89CA-4CF0-AEDA-F335DF9D9AB6}" presName="childText" presStyleLbl="conFgAcc1" presStyleIdx="3" presStyleCnt="4">
        <dgm:presLayoutVars>
          <dgm:bulletEnabled val="1"/>
        </dgm:presLayoutVars>
      </dgm:prSet>
      <dgm:spPr/>
    </dgm:pt>
  </dgm:ptLst>
  <dgm:cxnLst>
    <dgm:cxn modelId="{A896E88B-FF7E-4FE9-9B9A-B35FE17BB505}" srcId="{9BB49CCE-6DEF-48E8-B351-6EB20FC1AC96}" destId="{643F6B12-4948-4509-B9A6-E2049B9A1858}" srcOrd="1" destOrd="0" parTransId="{44BDBA77-D8C5-4587-A52D-D6E2AF3C9010}" sibTransId="{505281FD-88FF-4C84-BAB8-7981D246ED9B}"/>
    <dgm:cxn modelId="{8DE840A3-230B-4BC9-A45A-8BA3EE361FE3}" srcId="{BA2EBA52-CF94-45E8-AB00-63232E5B4053}" destId="{5C7C7AAB-585B-46B8-BDD8-ADC1FDA9CDB1}" srcOrd="0" destOrd="0" parTransId="{F9459795-531F-4D87-9879-68C5BDC4B043}" sibTransId="{04D91283-0ECE-45E1-86C3-D701CE9D8C97}"/>
    <dgm:cxn modelId="{13428010-050A-419E-8D30-6A2733197E0E}" srcId="{3496FCD3-83EB-4B3A-9853-29F4982AD0B6}" destId="{21F17A2F-BB11-4406-A078-73E7CD570756}" srcOrd="1" destOrd="0" parTransId="{B638B8E6-2AFC-4318-966A-5E8FCF8722F7}" sibTransId="{D30CCFF8-37FE-4187-B024-AF4288A23100}"/>
    <dgm:cxn modelId="{F602A976-B6FB-4657-BAE5-2C8CBD1AB634}" type="presOf" srcId="{5C7C7AAB-585B-46B8-BDD8-ADC1FDA9CDB1}" destId="{4FD2D81E-F8E5-460A-8E56-D311F03BD71B}" srcOrd="0" destOrd="0" presId="urn:microsoft.com/office/officeart/2005/8/layout/list1"/>
    <dgm:cxn modelId="{AEC555DD-1DC6-493A-B810-4E4A28E1C00C}" type="presOf" srcId="{C12EC11F-FC1E-46A8-B8F9-B1951C72B4E9}" destId="{FCF355D7-3C04-4B6F-AAF2-219F0BD293CD}" srcOrd="0" destOrd="1" presId="urn:microsoft.com/office/officeart/2005/8/layout/list1"/>
    <dgm:cxn modelId="{18657B33-50CA-4002-A1DD-DCC0C6C7A7D7}" type="presOf" srcId="{4664E817-0072-4EB8-B682-C6AFEDD159DF}" destId="{24E4FF3A-3A91-4F8B-BF9D-3FDADDE34C32}" srcOrd="0" destOrd="0" presId="urn:microsoft.com/office/officeart/2005/8/layout/list1"/>
    <dgm:cxn modelId="{3007F4CA-D007-4F83-94AE-8436AC6DDEDB}" type="presOf" srcId="{133714F0-922C-4CAB-97AE-AA7025ABBD45}" destId="{FCF355D7-3C04-4B6F-AAF2-219F0BD293CD}" srcOrd="0" destOrd="5" presId="urn:microsoft.com/office/officeart/2005/8/layout/list1"/>
    <dgm:cxn modelId="{ED981CE0-0B41-44B6-9503-AD7F79E83B6A}" type="presOf" srcId="{643F6B12-4948-4509-B9A6-E2049B9A1858}" destId="{FCF355D7-3C04-4B6F-AAF2-219F0BD293CD}" srcOrd="0" destOrd="2" presId="urn:microsoft.com/office/officeart/2005/8/layout/list1"/>
    <dgm:cxn modelId="{9938D7FF-3887-4F69-839C-B14A1FCBC728}" type="presOf" srcId="{21F17A2F-BB11-4406-A078-73E7CD570756}" destId="{F26941EF-76C2-495B-A1E2-3D532A2F16DA}" srcOrd="1" destOrd="0" presId="urn:microsoft.com/office/officeart/2005/8/layout/list1"/>
    <dgm:cxn modelId="{9EA833DF-8E4E-4E03-A20E-68ADA1D92C7B}" srcId="{3496FCD3-83EB-4B3A-9853-29F4982AD0B6}" destId="{BA2EBA52-CF94-45E8-AB00-63232E5B4053}" srcOrd="2" destOrd="0" parTransId="{F7CBF1EB-90B3-466C-B2F2-94DD978DCADB}" sibTransId="{6F756A1E-ED39-485A-B39D-F078DA8506A9}"/>
    <dgm:cxn modelId="{34580356-2C7C-44FA-B755-CF15547A3AAF}" type="presOf" srcId="{902C1472-88C0-4B79-A826-97BAFF4F4F39}" destId="{3C3AD36F-4884-4660-9C25-CC9EFCDF2E88}" srcOrd="0" destOrd="0" presId="urn:microsoft.com/office/officeart/2005/8/layout/list1"/>
    <dgm:cxn modelId="{885A017D-6519-4A82-A20C-C23A957796CA}" type="presOf" srcId="{BA2EBA52-CF94-45E8-AB00-63232E5B4053}" destId="{5F179AB4-5577-4047-B514-7A07EEC7F9D7}" srcOrd="0" destOrd="0" presId="urn:microsoft.com/office/officeart/2005/8/layout/list1"/>
    <dgm:cxn modelId="{4952BC18-1F38-4E38-A192-4982AE0196C6}" srcId="{21F17A2F-BB11-4406-A078-73E7CD570756}" destId="{902C1472-88C0-4B79-A826-97BAFF4F4F39}" srcOrd="0" destOrd="0" parTransId="{360ACB16-C714-4838-A870-C0E953132488}" sibTransId="{868BEE85-9C52-47FC-A84F-1C8184002BD2}"/>
    <dgm:cxn modelId="{C43FB7C4-A1E0-48FC-9368-5910F6579E5D}" type="presOf" srcId="{BA2EBA52-CF94-45E8-AB00-63232E5B4053}" destId="{24B50047-9C1E-46B7-B7CB-12EF1442419E}" srcOrd="1" destOrd="0" presId="urn:microsoft.com/office/officeart/2005/8/layout/list1"/>
    <dgm:cxn modelId="{CD2428E1-1C04-41B9-838D-D6C118A67202}" type="presOf" srcId="{8DE0917F-89CA-4CF0-AEDA-F335DF9D9AB6}" destId="{94AD1DFA-44FC-4544-9ABF-D01019547228}" srcOrd="0" destOrd="0" presId="urn:microsoft.com/office/officeart/2005/8/layout/list1"/>
    <dgm:cxn modelId="{0C08C1B2-069C-4288-A317-A00120DAB331}" type="presOf" srcId="{3496FCD3-83EB-4B3A-9853-29F4982AD0B6}" destId="{C50B69A6-6247-4C8B-A975-4152E47CE741}" srcOrd="0" destOrd="0" presId="urn:microsoft.com/office/officeart/2005/8/layout/list1"/>
    <dgm:cxn modelId="{B22AA94A-104D-4B11-9400-4A4C8ED0EEA7}" type="presOf" srcId="{99AA688B-D5A5-4122-B3F8-0A127927ACD0}" destId="{B5142DA4-103C-4BE6-A4A7-EA0A6F577711}" srcOrd="1" destOrd="0" presId="urn:microsoft.com/office/officeart/2005/8/layout/list1"/>
    <dgm:cxn modelId="{69182876-08EE-4E13-A320-079B2C4ABE54}" srcId="{9BB49CCE-6DEF-48E8-B351-6EB20FC1AC96}" destId="{0E371952-B2BA-4F84-824C-FC301041DCF6}" srcOrd="2" destOrd="0" parTransId="{BDE04410-B94F-4B5C-89D8-FA87FED4C4D0}" sibTransId="{FE4D7F5C-A59A-40B5-9C8E-D8BB94BE22F1}"/>
    <dgm:cxn modelId="{6D540784-9CF3-4FD1-8035-7D9103196BA5}" type="presOf" srcId="{8DE0917F-89CA-4CF0-AEDA-F335DF9D9AB6}" destId="{FBA4F6D4-A8D9-44AC-82D4-A9E095754347}" srcOrd="1" destOrd="0" presId="urn:microsoft.com/office/officeart/2005/8/layout/list1"/>
    <dgm:cxn modelId="{D24A6420-5C03-47FE-B03A-0AFC2EF5DF35}" srcId="{9BB49CCE-6DEF-48E8-B351-6EB20FC1AC96}" destId="{133714F0-922C-4CAB-97AE-AA7025ABBD45}" srcOrd="4" destOrd="0" parTransId="{5AB51822-50F9-4BA4-AA8B-40857F628F96}" sibTransId="{6E5C858C-A6DE-4914-A105-A120140EBB57}"/>
    <dgm:cxn modelId="{7240369A-91AE-43B3-98AC-BD29B0AAA4B6}" type="presOf" srcId="{99AA688B-D5A5-4122-B3F8-0A127927ACD0}" destId="{D92628F7-F88A-4085-A326-0403CEEE0B70}" srcOrd="0" destOrd="0" presId="urn:microsoft.com/office/officeart/2005/8/layout/list1"/>
    <dgm:cxn modelId="{C23ED71E-1F3A-4CB7-B319-0CF4654360FA}" srcId="{3496FCD3-83EB-4B3A-9853-29F4982AD0B6}" destId="{99AA688B-D5A5-4122-B3F8-0A127927ACD0}" srcOrd="0" destOrd="0" parTransId="{AC8BD018-AAD5-4F13-94EA-1272ACA89BA9}" sibTransId="{22CB0C33-648B-4CE4-874E-E3AAADFB2F17}"/>
    <dgm:cxn modelId="{D79523B9-46BE-470F-8196-5A15C5DF98B0}" type="presOf" srcId="{8BEA6A19-215C-4632-AE9E-9398384C2502}" destId="{FCF355D7-3C04-4B6F-AAF2-219F0BD293CD}" srcOrd="0" destOrd="4" presId="urn:microsoft.com/office/officeart/2005/8/layout/list1"/>
    <dgm:cxn modelId="{42BC6A30-C90D-4E03-B0ED-2D35843B1AAC}" srcId="{9BB49CCE-6DEF-48E8-B351-6EB20FC1AC96}" destId="{C12EC11F-FC1E-46A8-B8F9-B1951C72B4E9}" srcOrd="0" destOrd="0" parTransId="{A1D4C059-0946-4121-BAE6-C089311F2C1A}" sibTransId="{9ED6D34E-4573-4220-8A0A-B95E5AFED6E6}"/>
    <dgm:cxn modelId="{B8CFBA4E-5693-4EB0-860E-948D745AA1A1}" type="presOf" srcId="{21F17A2F-BB11-4406-A078-73E7CD570756}" destId="{B69FC2C8-1EE1-4FDF-BC94-9194A632C811}" srcOrd="0" destOrd="0" presId="urn:microsoft.com/office/officeart/2005/8/layout/list1"/>
    <dgm:cxn modelId="{234E311A-6432-4856-BCDA-B7615019597A}" type="presOf" srcId="{0E371952-B2BA-4F84-824C-FC301041DCF6}" destId="{FCF355D7-3C04-4B6F-AAF2-219F0BD293CD}" srcOrd="0" destOrd="3" presId="urn:microsoft.com/office/officeart/2005/8/layout/list1"/>
    <dgm:cxn modelId="{39DF2642-D444-441C-8DDE-6D4E6C6A9E60}" srcId="{3496FCD3-83EB-4B3A-9853-29F4982AD0B6}" destId="{8DE0917F-89CA-4CF0-AEDA-F335DF9D9AB6}" srcOrd="3" destOrd="0" parTransId="{B195ABB1-203E-487C-9DFB-8B76C42C2FCE}" sibTransId="{CF2A6F41-5C98-40B5-AD6C-434499920523}"/>
    <dgm:cxn modelId="{12C65FA6-C412-4A97-A597-6A035E8492DD}" srcId="{8DE0917F-89CA-4CF0-AEDA-F335DF9D9AB6}" destId="{4664E817-0072-4EB8-B682-C6AFEDD159DF}" srcOrd="0" destOrd="0" parTransId="{B3C348F8-912E-45F8-9E00-5A217484F393}" sibTransId="{BE364FC5-B2DD-4A4C-834E-FEBA2F41992C}"/>
    <dgm:cxn modelId="{AA2D385B-1078-4B81-B325-1AF53A88F8BE}" type="presOf" srcId="{9BB49CCE-6DEF-48E8-B351-6EB20FC1AC96}" destId="{FCF355D7-3C04-4B6F-AAF2-219F0BD293CD}" srcOrd="0" destOrd="0" presId="urn:microsoft.com/office/officeart/2005/8/layout/list1"/>
    <dgm:cxn modelId="{54FCA4AA-AD33-449A-BE7F-5D14BD0690DD}" srcId="{99AA688B-D5A5-4122-B3F8-0A127927ACD0}" destId="{9BB49CCE-6DEF-48E8-B351-6EB20FC1AC96}" srcOrd="0" destOrd="0" parTransId="{43DCBA0A-5552-4C34-ACC1-7B34FE256A4D}" sibTransId="{38DFD6F4-1CF7-41B0-89D0-11F1ACC18C67}"/>
    <dgm:cxn modelId="{7E2CD1BA-C8E0-4BD3-8B18-AC2281E6621C}" srcId="{9BB49CCE-6DEF-48E8-B351-6EB20FC1AC96}" destId="{8BEA6A19-215C-4632-AE9E-9398384C2502}" srcOrd="3" destOrd="0" parTransId="{1E703AC6-2E7C-4552-9C78-128A0316B461}" sibTransId="{4AB80C43-626C-4629-B9BC-FE5E7143A2D5}"/>
    <dgm:cxn modelId="{970A9ED1-C237-4A0C-B5BC-D872FE2D056A}" type="presParOf" srcId="{C50B69A6-6247-4C8B-A975-4152E47CE741}" destId="{4D83FCF0-CCBD-4704-BA14-9060677D62D6}" srcOrd="0" destOrd="0" presId="urn:microsoft.com/office/officeart/2005/8/layout/list1"/>
    <dgm:cxn modelId="{2021E890-4663-462B-8EE2-DB9BF072EB1A}" type="presParOf" srcId="{4D83FCF0-CCBD-4704-BA14-9060677D62D6}" destId="{D92628F7-F88A-4085-A326-0403CEEE0B70}" srcOrd="0" destOrd="0" presId="urn:microsoft.com/office/officeart/2005/8/layout/list1"/>
    <dgm:cxn modelId="{6ABB7544-BB33-4CC2-8712-6D78ABAE1AEF}" type="presParOf" srcId="{4D83FCF0-CCBD-4704-BA14-9060677D62D6}" destId="{B5142DA4-103C-4BE6-A4A7-EA0A6F577711}" srcOrd="1" destOrd="0" presId="urn:microsoft.com/office/officeart/2005/8/layout/list1"/>
    <dgm:cxn modelId="{215B49D7-433D-4292-BBE7-6EF9AAA5512B}" type="presParOf" srcId="{C50B69A6-6247-4C8B-A975-4152E47CE741}" destId="{F4C717B7-FBA9-476E-9FFC-7E8B9ED5B60E}" srcOrd="1" destOrd="0" presId="urn:microsoft.com/office/officeart/2005/8/layout/list1"/>
    <dgm:cxn modelId="{FFFF839D-4F5F-460F-92C6-297E30E6FAE2}" type="presParOf" srcId="{C50B69A6-6247-4C8B-A975-4152E47CE741}" destId="{FCF355D7-3C04-4B6F-AAF2-219F0BD293CD}" srcOrd="2" destOrd="0" presId="urn:microsoft.com/office/officeart/2005/8/layout/list1"/>
    <dgm:cxn modelId="{C5D4ADE3-134F-480B-BD48-991E6A170A42}" type="presParOf" srcId="{C50B69A6-6247-4C8B-A975-4152E47CE741}" destId="{308140BD-BABB-4385-9C61-73EF572E6FD6}" srcOrd="3" destOrd="0" presId="urn:microsoft.com/office/officeart/2005/8/layout/list1"/>
    <dgm:cxn modelId="{044390C7-EC28-4B13-9169-1D94FE8FF18E}" type="presParOf" srcId="{C50B69A6-6247-4C8B-A975-4152E47CE741}" destId="{4A04AC99-13CF-412A-B28E-6C4FE3668EF8}" srcOrd="4" destOrd="0" presId="urn:microsoft.com/office/officeart/2005/8/layout/list1"/>
    <dgm:cxn modelId="{568AF9E6-10AB-4919-B57A-613FD32A7CB0}" type="presParOf" srcId="{4A04AC99-13CF-412A-B28E-6C4FE3668EF8}" destId="{B69FC2C8-1EE1-4FDF-BC94-9194A632C811}" srcOrd="0" destOrd="0" presId="urn:microsoft.com/office/officeart/2005/8/layout/list1"/>
    <dgm:cxn modelId="{2BC81370-C657-42F0-8DFF-103722204418}" type="presParOf" srcId="{4A04AC99-13CF-412A-B28E-6C4FE3668EF8}" destId="{F26941EF-76C2-495B-A1E2-3D532A2F16DA}" srcOrd="1" destOrd="0" presId="urn:microsoft.com/office/officeart/2005/8/layout/list1"/>
    <dgm:cxn modelId="{CD3C6239-0B20-4114-92A9-3F380A12EDBE}" type="presParOf" srcId="{C50B69A6-6247-4C8B-A975-4152E47CE741}" destId="{0C5B2EAC-8919-4110-A7D5-FC8681507079}" srcOrd="5" destOrd="0" presId="urn:microsoft.com/office/officeart/2005/8/layout/list1"/>
    <dgm:cxn modelId="{AF52BE45-4B2A-4F36-89D0-CD8D34D83ACD}" type="presParOf" srcId="{C50B69A6-6247-4C8B-A975-4152E47CE741}" destId="{3C3AD36F-4884-4660-9C25-CC9EFCDF2E88}" srcOrd="6" destOrd="0" presId="urn:microsoft.com/office/officeart/2005/8/layout/list1"/>
    <dgm:cxn modelId="{DAEC81A4-06B1-4ED9-AFE5-4D22BC18811F}" type="presParOf" srcId="{C50B69A6-6247-4C8B-A975-4152E47CE741}" destId="{5212283A-6580-4F7C-B82E-EF61D7C74D12}" srcOrd="7" destOrd="0" presId="urn:microsoft.com/office/officeart/2005/8/layout/list1"/>
    <dgm:cxn modelId="{54B90E13-2476-456B-8955-1E27FA49342F}" type="presParOf" srcId="{C50B69A6-6247-4C8B-A975-4152E47CE741}" destId="{049A9F95-E668-4C29-95D1-6DA7601AFBEE}" srcOrd="8" destOrd="0" presId="urn:microsoft.com/office/officeart/2005/8/layout/list1"/>
    <dgm:cxn modelId="{A34A6755-C524-49D9-9E29-55FBDAF09AA2}" type="presParOf" srcId="{049A9F95-E668-4C29-95D1-6DA7601AFBEE}" destId="{5F179AB4-5577-4047-B514-7A07EEC7F9D7}" srcOrd="0" destOrd="0" presId="urn:microsoft.com/office/officeart/2005/8/layout/list1"/>
    <dgm:cxn modelId="{1DAD8A56-8330-418C-B88E-C9BE08369629}" type="presParOf" srcId="{049A9F95-E668-4C29-95D1-6DA7601AFBEE}" destId="{24B50047-9C1E-46B7-B7CB-12EF1442419E}" srcOrd="1" destOrd="0" presId="urn:microsoft.com/office/officeart/2005/8/layout/list1"/>
    <dgm:cxn modelId="{7131C25A-24EA-4C1C-B5F3-3B19CD2E117C}" type="presParOf" srcId="{C50B69A6-6247-4C8B-A975-4152E47CE741}" destId="{6851A5D5-4FC5-439B-A63F-3F0CD9CFF41C}" srcOrd="9" destOrd="0" presId="urn:microsoft.com/office/officeart/2005/8/layout/list1"/>
    <dgm:cxn modelId="{F3B1640C-8EF3-4131-A307-341DD38FB677}" type="presParOf" srcId="{C50B69A6-6247-4C8B-A975-4152E47CE741}" destId="{4FD2D81E-F8E5-460A-8E56-D311F03BD71B}" srcOrd="10" destOrd="0" presId="urn:microsoft.com/office/officeart/2005/8/layout/list1"/>
    <dgm:cxn modelId="{D940F575-F9C6-4861-8808-C6BF6AB8F76C}" type="presParOf" srcId="{C50B69A6-6247-4C8B-A975-4152E47CE741}" destId="{9F31E0E9-0EF7-406A-93DF-CE798518F425}" srcOrd="11" destOrd="0" presId="urn:microsoft.com/office/officeart/2005/8/layout/list1"/>
    <dgm:cxn modelId="{4D2ECBC3-A1D7-4627-B266-8BAC95D993A9}" type="presParOf" srcId="{C50B69A6-6247-4C8B-A975-4152E47CE741}" destId="{F25844E3-58D7-4AC4-9A59-BEFD81AE9CEA}" srcOrd="12" destOrd="0" presId="urn:microsoft.com/office/officeart/2005/8/layout/list1"/>
    <dgm:cxn modelId="{F6F945CB-B80C-48F5-A0D9-D5C8F1ED90DB}" type="presParOf" srcId="{F25844E3-58D7-4AC4-9A59-BEFD81AE9CEA}" destId="{94AD1DFA-44FC-4544-9ABF-D01019547228}" srcOrd="0" destOrd="0" presId="urn:microsoft.com/office/officeart/2005/8/layout/list1"/>
    <dgm:cxn modelId="{D499A83D-E411-4000-B8CE-7AA4E6143940}" type="presParOf" srcId="{F25844E3-58D7-4AC4-9A59-BEFD81AE9CEA}" destId="{FBA4F6D4-A8D9-44AC-82D4-A9E095754347}" srcOrd="1" destOrd="0" presId="urn:microsoft.com/office/officeart/2005/8/layout/list1"/>
    <dgm:cxn modelId="{51749E80-A8F9-4948-84BC-B4868C3BED36}" type="presParOf" srcId="{C50B69A6-6247-4C8B-A975-4152E47CE741}" destId="{BFA050D3-AFE6-42BA-9020-74FA0A29E382}" srcOrd="13" destOrd="0" presId="urn:microsoft.com/office/officeart/2005/8/layout/list1"/>
    <dgm:cxn modelId="{8B0C6D59-E6DF-443F-9694-28BDBF70DC64}" type="presParOf" srcId="{C50B69A6-6247-4C8B-A975-4152E47CE741}" destId="{24E4FF3A-3A91-4F8B-BF9D-3FDADDE34C3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63891-4338-4AB9-806E-2406BFE2E533}">
      <dsp:nvSpPr>
        <dsp:cNvPr id="0" name=""/>
        <dsp:cNvSpPr/>
      </dsp:nvSpPr>
      <dsp:spPr>
        <a:xfrm>
          <a:off x="3026" y="82272"/>
          <a:ext cx="2885182" cy="1154072"/>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Definitions</a:t>
          </a:r>
        </a:p>
      </dsp:txBody>
      <dsp:txXfrm>
        <a:off x="580062" y="82272"/>
        <a:ext cx="1731110" cy="1154072"/>
      </dsp:txXfrm>
    </dsp:sp>
    <dsp:sp modelId="{F9771A61-18FE-4C0A-808F-FF574AFF0D5C}">
      <dsp:nvSpPr>
        <dsp:cNvPr id="0" name=""/>
        <dsp:cNvSpPr/>
      </dsp:nvSpPr>
      <dsp:spPr>
        <a:xfrm>
          <a:off x="3026" y="1380603"/>
          <a:ext cx="2308145" cy="192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t>Determinism</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t>Hard/Soft</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t>Biological</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t>Environmental</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t>Psychic</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t>Free Will</a:t>
          </a:r>
        </a:p>
      </dsp:txBody>
      <dsp:txXfrm>
        <a:off x="3026" y="1380603"/>
        <a:ext cx="2308145" cy="1921500"/>
      </dsp:txXfrm>
    </dsp:sp>
    <dsp:sp modelId="{2777418B-267C-4C01-BBA6-EBF1144A1460}">
      <dsp:nvSpPr>
        <dsp:cNvPr id="0" name=""/>
        <dsp:cNvSpPr/>
      </dsp:nvSpPr>
      <dsp:spPr>
        <a:xfrm>
          <a:off x="2672208" y="82272"/>
          <a:ext cx="2885182" cy="1154072"/>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Types of Questions</a:t>
          </a:r>
        </a:p>
      </dsp:txBody>
      <dsp:txXfrm>
        <a:off x="3249244" y="82272"/>
        <a:ext cx="1731110" cy="1154072"/>
      </dsp:txXfrm>
    </dsp:sp>
    <dsp:sp modelId="{5B7E3966-CB89-4DBB-A704-8A2083F59539}">
      <dsp:nvSpPr>
        <dsp:cNvPr id="0" name=""/>
        <dsp:cNvSpPr/>
      </dsp:nvSpPr>
      <dsp:spPr>
        <a:xfrm>
          <a:off x="2672208" y="1380603"/>
          <a:ext cx="2308145" cy="192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t>Multiple Choice</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t>Short-Answer</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t>Application</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t>Essays</a:t>
          </a:r>
        </a:p>
      </dsp:txBody>
      <dsp:txXfrm>
        <a:off x="2672208" y="1380603"/>
        <a:ext cx="2308145" cy="1921500"/>
      </dsp:txXfrm>
    </dsp:sp>
    <dsp:sp modelId="{DF232C37-AF67-41A2-8159-2807854F86DA}">
      <dsp:nvSpPr>
        <dsp:cNvPr id="0" name=""/>
        <dsp:cNvSpPr/>
      </dsp:nvSpPr>
      <dsp:spPr>
        <a:xfrm>
          <a:off x="5341391" y="82272"/>
          <a:ext cx="2885182" cy="1154072"/>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Essay Writing</a:t>
          </a:r>
        </a:p>
      </dsp:txBody>
      <dsp:txXfrm>
        <a:off x="5918427" y="82272"/>
        <a:ext cx="1731110" cy="1154072"/>
      </dsp:txXfrm>
    </dsp:sp>
    <dsp:sp modelId="{3A12E073-5515-453B-A37A-8CF8BEC1E141}">
      <dsp:nvSpPr>
        <dsp:cNvPr id="0" name=""/>
        <dsp:cNvSpPr/>
      </dsp:nvSpPr>
      <dsp:spPr>
        <a:xfrm>
          <a:off x="5341391" y="1380603"/>
          <a:ext cx="2308145" cy="192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t>Discuss the free will vs. determinism debate</a:t>
          </a:r>
        </a:p>
      </dsp:txBody>
      <dsp:txXfrm>
        <a:off x="5341391" y="1380603"/>
        <a:ext cx="2308145" cy="1921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95AEA-64F9-4A79-8BD2-15128DDCF2E9}">
      <dsp:nvSpPr>
        <dsp:cNvPr id="0" name=""/>
        <dsp:cNvSpPr/>
      </dsp:nvSpPr>
      <dsp:spPr>
        <a:xfrm>
          <a:off x="0" y="0"/>
          <a:ext cx="4464496" cy="1822702"/>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mj-lt"/>
            </a:rPr>
            <a:t>Biological Determinism</a:t>
          </a:r>
        </a:p>
        <a:p>
          <a:pPr marL="171450" lvl="1" indent="-171450" algn="l" defTabSz="711200">
            <a:lnSpc>
              <a:spcPct val="90000"/>
            </a:lnSpc>
            <a:spcBef>
              <a:spcPct val="0"/>
            </a:spcBef>
            <a:spcAft>
              <a:spcPct val="15000"/>
            </a:spcAft>
            <a:buFont typeface="Wingdings" panose="05000000000000000000" pitchFamily="2" charset="2"/>
            <a:buChar char="§"/>
          </a:pPr>
          <a:r>
            <a:rPr lang="en-GB" sz="1600" b="1" kern="1200" dirty="0">
              <a:solidFill>
                <a:schemeClr val="tx1"/>
              </a:solidFill>
            </a:rPr>
            <a:t>Biological determinism</a:t>
          </a:r>
          <a:r>
            <a:rPr lang="en-GB" sz="1600" kern="1200" dirty="0">
              <a:solidFill>
                <a:schemeClr val="tx1"/>
              </a:solidFill>
            </a:rPr>
            <a:t> refers to the idea that all human behaviour is innate and determined by genes.</a:t>
          </a:r>
          <a:endParaRPr lang="en-US" sz="1600" b="0" kern="1200" dirty="0">
            <a:solidFill>
              <a:schemeClr val="tx1"/>
            </a:solidFill>
            <a:latin typeface="+mj-lt"/>
          </a:endParaRPr>
        </a:p>
      </dsp:txBody>
      <dsp:txXfrm>
        <a:off x="1075169" y="0"/>
        <a:ext cx="3389326" cy="1822702"/>
      </dsp:txXfrm>
    </dsp:sp>
    <dsp:sp modelId="{C7CF7F71-BECC-4D61-98BB-F5D720A0D74D}">
      <dsp:nvSpPr>
        <dsp:cNvPr id="0" name=""/>
        <dsp:cNvSpPr/>
      </dsp:nvSpPr>
      <dsp:spPr>
        <a:xfrm>
          <a:off x="182270" y="182270"/>
          <a:ext cx="892899" cy="1458162"/>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9279" r="-34721"/>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A2FB42-3BA0-4112-ACD7-804DE48CFF75}">
      <dsp:nvSpPr>
        <dsp:cNvPr id="0" name=""/>
        <dsp:cNvSpPr/>
      </dsp:nvSpPr>
      <dsp:spPr>
        <a:xfrm>
          <a:off x="0" y="2004972"/>
          <a:ext cx="4464496" cy="1822702"/>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mj-lt"/>
            </a:rPr>
            <a:t>Environmental Determinism</a:t>
          </a:r>
        </a:p>
        <a:p>
          <a:pPr marL="171450" lvl="1" indent="-171450" algn="l" defTabSz="711200">
            <a:lnSpc>
              <a:spcPct val="90000"/>
            </a:lnSpc>
            <a:spcBef>
              <a:spcPct val="0"/>
            </a:spcBef>
            <a:spcAft>
              <a:spcPct val="15000"/>
            </a:spcAft>
            <a:buFont typeface="Wingdings" panose="05000000000000000000" pitchFamily="2" charset="2"/>
            <a:buChar char="§"/>
          </a:pPr>
          <a:r>
            <a:rPr lang="en-GB" sz="1600" b="1" kern="1200" dirty="0">
              <a:solidFill>
                <a:schemeClr val="tx1"/>
              </a:solidFill>
            </a:rPr>
            <a:t>Environmental determinism</a:t>
          </a:r>
          <a:r>
            <a:rPr lang="en-GB" sz="1600" kern="1200" dirty="0">
              <a:solidFill>
                <a:schemeClr val="tx1"/>
              </a:solidFill>
            </a:rPr>
            <a:t> is the view that behaviour is caused by forces outside the individual. Therefore, behaviour is caused by previous experience learned through classical and operant conditioning. </a:t>
          </a:r>
          <a:endParaRPr lang="en-US" sz="1600" kern="1200" dirty="0">
            <a:solidFill>
              <a:schemeClr val="tx1"/>
            </a:solidFill>
            <a:latin typeface="+mj-lt"/>
          </a:endParaRPr>
        </a:p>
      </dsp:txBody>
      <dsp:txXfrm>
        <a:off x="1075169" y="2004972"/>
        <a:ext cx="3389326" cy="1822702"/>
      </dsp:txXfrm>
    </dsp:sp>
    <dsp:sp modelId="{0E0FEE9D-AAE8-404E-85FC-B48454ECC61D}">
      <dsp:nvSpPr>
        <dsp:cNvPr id="0" name=""/>
        <dsp:cNvSpPr/>
      </dsp:nvSpPr>
      <dsp:spPr>
        <a:xfrm>
          <a:off x="152250" y="2187243"/>
          <a:ext cx="892899" cy="1458162"/>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3234" t="-110" r="-2766" b="11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158EFA-0300-49A2-96C9-F9AB3FF405A2}">
      <dsp:nvSpPr>
        <dsp:cNvPr id="0" name=""/>
        <dsp:cNvSpPr/>
      </dsp:nvSpPr>
      <dsp:spPr>
        <a:xfrm>
          <a:off x="0" y="4009945"/>
          <a:ext cx="4464496" cy="1822702"/>
        </a:xfrm>
        <a:prstGeom prst="roundRect">
          <a:avLst>
            <a:gd name="adj" fmla="val 10000"/>
          </a:avLst>
        </a:prstGeom>
        <a:solidFill>
          <a:srgbClr val="B141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mj-lt"/>
            </a:rPr>
            <a:t>Psychic Determinism</a:t>
          </a:r>
        </a:p>
        <a:p>
          <a:pPr marL="171450" lvl="1" indent="-171450" algn="l" defTabSz="711200">
            <a:lnSpc>
              <a:spcPct val="90000"/>
            </a:lnSpc>
            <a:spcBef>
              <a:spcPct val="0"/>
            </a:spcBef>
            <a:spcAft>
              <a:spcPct val="15000"/>
            </a:spcAft>
            <a:buChar char="•"/>
          </a:pPr>
          <a:r>
            <a:rPr lang="en-GB" sz="1600" b="1" kern="1200" dirty="0">
              <a:solidFill>
                <a:schemeClr val="tx1"/>
              </a:solidFill>
            </a:rPr>
            <a:t>Psychic determinism</a:t>
          </a:r>
          <a:r>
            <a:rPr lang="en-GB" sz="1600" kern="1200" dirty="0">
              <a:solidFill>
                <a:schemeClr val="tx1"/>
              </a:solidFill>
            </a:rPr>
            <a:t> claims that human behaviour is the result of childhood experiences and innate drives (ID, Ego and Superego), as in Freud’s model of psychological development.</a:t>
          </a:r>
          <a:endParaRPr lang="en-US" sz="1600" kern="1200" dirty="0">
            <a:solidFill>
              <a:schemeClr val="tx1"/>
            </a:solidFill>
            <a:latin typeface="+mj-lt"/>
          </a:endParaRPr>
        </a:p>
      </dsp:txBody>
      <dsp:txXfrm>
        <a:off x="1075169" y="4009945"/>
        <a:ext cx="3389326" cy="1822702"/>
      </dsp:txXfrm>
    </dsp:sp>
    <dsp:sp modelId="{E0352355-240D-435E-AE4C-E947B39A36B2}">
      <dsp:nvSpPr>
        <dsp:cNvPr id="0" name=""/>
        <dsp:cNvSpPr/>
      </dsp:nvSpPr>
      <dsp:spPr>
        <a:xfrm>
          <a:off x="182270" y="4192215"/>
          <a:ext cx="892899" cy="145816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95AEA-64F9-4A79-8BD2-15128DDCF2E9}">
      <dsp:nvSpPr>
        <dsp:cNvPr id="0" name=""/>
        <dsp:cNvSpPr/>
      </dsp:nvSpPr>
      <dsp:spPr>
        <a:xfrm>
          <a:off x="0" y="0"/>
          <a:ext cx="4464496" cy="1822702"/>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mj-lt"/>
            </a:rPr>
            <a:t>Biological Determinism</a:t>
          </a:r>
        </a:p>
        <a:p>
          <a:pPr marL="171450" lvl="1" indent="-171450" algn="l" defTabSz="711200">
            <a:lnSpc>
              <a:spcPct val="90000"/>
            </a:lnSpc>
            <a:spcBef>
              <a:spcPct val="0"/>
            </a:spcBef>
            <a:spcAft>
              <a:spcPct val="15000"/>
            </a:spcAft>
            <a:buFont typeface="Wingdings" panose="05000000000000000000" pitchFamily="2" charset="2"/>
            <a:buChar char="§"/>
          </a:pPr>
          <a:r>
            <a:rPr lang="en-GB" sz="1600" b="1" kern="1200" dirty="0">
              <a:solidFill>
                <a:schemeClr val="tx1"/>
              </a:solidFill>
            </a:rPr>
            <a:t>Biological determinism</a:t>
          </a:r>
          <a:r>
            <a:rPr lang="en-GB" sz="1600" kern="1200" dirty="0">
              <a:solidFill>
                <a:schemeClr val="tx1"/>
              </a:solidFill>
            </a:rPr>
            <a:t> refers to the idea that all human behaviour is innate and determined by genes.</a:t>
          </a:r>
          <a:endParaRPr lang="en-US" sz="1600" b="0" kern="1200" dirty="0">
            <a:solidFill>
              <a:schemeClr val="tx1"/>
            </a:solidFill>
            <a:latin typeface="+mj-lt"/>
          </a:endParaRPr>
        </a:p>
      </dsp:txBody>
      <dsp:txXfrm>
        <a:off x="1075169" y="0"/>
        <a:ext cx="3389326" cy="1822702"/>
      </dsp:txXfrm>
    </dsp:sp>
    <dsp:sp modelId="{C7CF7F71-BECC-4D61-98BB-F5D720A0D74D}">
      <dsp:nvSpPr>
        <dsp:cNvPr id="0" name=""/>
        <dsp:cNvSpPr/>
      </dsp:nvSpPr>
      <dsp:spPr>
        <a:xfrm>
          <a:off x="182270" y="182270"/>
          <a:ext cx="892899" cy="1458162"/>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9279" r="-34721"/>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A2FB42-3BA0-4112-ACD7-804DE48CFF75}">
      <dsp:nvSpPr>
        <dsp:cNvPr id="0" name=""/>
        <dsp:cNvSpPr/>
      </dsp:nvSpPr>
      <dsp:spPr>
        <a:xfrm>
          <a:off x="0" y="2004972"/>
          <a:ext cx="4464496" cy="1822702"/>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mj-lt"/>
            </a:rPr>
            <a:t>Environmental Determinism</a:t>
          </a:r>
        </a:p>
        <a:p>
          <a:pPr marL="171450" lvl="1" indent="-171450" algn="l" defTabSz="711200">
            <a:lnSpc>
              <a:spcPct val="90000"/>
            </a:lnSpc>
            <a:spcBef>
              <a:spcPct val="0"/>
            </a:spcBef>
            <a:spcAft>
              <a:spcPct val="15000"/>
            </a:spcAft>
            <a:buFont typeface="Wingdings" panose="05000000000000000000" pitchFamily="2" charset="2"/>
            <a:buChar char="§"/>
          </a:pPr>
          <a:r>
            <a:rPr lang="en-GB" sz="1600" b="1" kern="1200" dirty="0">
              <a:solidFill>
                <a:schemeClr val="tx1"/>
              </a:solidFill>
            </a:rPr>
            <a:t>Environmental determinism</a:t>
          </a:r>
          <a:r>
            <a:rPr lang="en-GB" sz="1600" kern="1200" dirty="0">
              <a:solidFill>
                <a:schemeClr val="tx1"/>
              </a:solidFill>
            </a:rPr>
            <a:t> is the view that behaviour is caused by forces outside the individual. Therefore, behaviour is caused by previous experience learned through classical and operant conditioning. </a:t>
          </a:r>
          <a:endParaRPr lang="en-US" sz="1600" kern="1200" dirty="0">
            <a:solidFill>
              <a:schemeClr val="tx1"/>
            </a:solidFill>
            <a:latin typeface="+mj-lt"/>
          </a:endParaRPr>
        </a:p>
      </dsp:txBody>
      <dsp:txXfrm>
        <a:off x="1075169" y="2004972"/>
        <a:ext cx="3389326" cy="1822702"/>
      </dsp:txXfrm>
    </dsp:sp>
    <dsp:sp modelId="{0E0FEE9D-AAE8-404E-85FC-B48454ECC61D}">
      <dsp:nvSpPr>
        <dsp:cNvPr id="0" name=""/>
        <dsp:cNvSpPr/>
      </dsp:nvSpPr>
      <dsp:spPr>
        <a:xfrm>
          <a:off x="152250" y="2187243"/>
          <a:ext cx="892899" cy="1458162"/>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3234" t="-110" r="-2766" b="11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158EFA-0300-49A2-96C9-F9AB3FF405A2}">
      <dsp:nvSpPr>
        <dsp:cNvPr id="0" name=""/>
        <dsp:cNvSpPr/>
      </dsp:nvSpPr>
      <dsp:spPr>
        <a:xfrm>
          <a:off x="0" y="4009945"/>
          <a:ext cx="4464496" cy="1822702"/>
        </a:xfrm>
        <a:prstGeom prst="roundRect">
          <a:avLst>
            <a:gd name="adj" fmla="val 10000"/>
          </a:avLst>
        </a:prstGeom>
        <a:solidFill>
          <a:srgbClr val="B141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mj-lt"/>
            </a:rPr>
            <a:t>Psychic Determinism</a:t>
          </a:r>
        </a:p>
        <a:p>
          <a:pPr marL="171450" lvl="1" indent="-171450" algn="l" defTabSz="711200">
            <a:lnSpc>
              <a:spcPct val="90000"/>
            </a:lnSpc>
            <a:spcBef>
              <a:spcPct val="0"/>
            </a:spcBef>
            <a:spcAft>
              <a:spcPct val="15000"/>
            </a:spcAft>
            <a:buChar char="•"/>
          </a:pPr>
          <a:r>
            <a:rPr lang="en-GB" sz="1600" b="1" kern="1200" dirty="0">
              <a:solidFill>
                <a:schemeClr val="tx1"/>
              </a:solidFill>
            </a:rPr>
            <a:t>Psychic determinism</a:t>
          </a:r>
          <a:r>
            <a:rPr lang="en-GB" sz="1600" kern="1200" dirty="0">
              <a:solidFill>
                <a:schemeClr val="tx1"/>
              </a:solidFill>
            </a:rPr>
            <a:t> claims that human behaviour is the result of childhood experiences and innate drives (ID, Ego and Superego), as in Freud’s model of psychological development.</a:t>
          </a:r>
          <a:endParaRPr lang="en-US" sz="1600" kern="1200" dirty="0">
            <a:solidFill>
              <a:schemeClr val="tx1"/>
            </a:solidFill>
            <a:latin typeface="+mj-lt"/>
          </a:endParaRPr>
        </a:p>
      </dsp:txBody>
      <dsp:txXfrm>
        <a:off x="1075169" y="4009945"/>
        <a:ext cx="3389326" cy="1822702"/>
      </dsp:txXfrm>
    </dsp:sp>
    <dsp:sp modelId="{E0352355-240D-435E-AE4C-E947B39A36B2}">
      <dsp:nvSpPr>
        <dsp:cNvPr id="0" name=""/>
        <dsp:cNvSpPr/>
      </dsp:nvSpPr>
      <dsp:spPr>
        <a:xfrm>
          <a:off x="182270" y="4192215"/>
          <a:ext cx="892899" cy="145816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355D7-3C04-4B6F-AAF2-219F0BD293CD}">
      <dsp:nvSpPr>
        <dsp:cNvPr id="0" name=""/>
        <dsp:cNvSpPr/>
      </dsp:nvSpPr>
      <dsp:spPr>
        <a:xfrm>
          <a:off x="0" y="433090"/>
          <a:ext cx="8229600" cy="1764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None/>
          </a:pPr>
          <a:r>
            <a:rPr lang="en-GB" sz="1400" kern="1200" dirty="0"/>
            <a:t>Which two of the following statements describes a free will point of view? [2 marks]</a:t>
          </a:r>
          <a:endParaRPr lang="en-US" sz="1400" kern="1200" dirty="0"/>
        </a:p>
        <a:p>
          <a:pPr marL="228600" lvl="2" indent="-114300" algn="l" defTabSz="622300">
            <a:lnSpc>
              <a:spcPct val="90000"/>
            </a:lnSpc>
            <a:spcBef>
              <a:spcPct val="0"/>
            </a:spcBef>
            <a:spcAft>
              <a:spcPct val="15000"/>
            </a:spcAft>
            <a:buChar char="•"/>
          </a:pPr>
          <a:r>
            <a:rPr lang="en-GB" sz="1400" kern="1200"/>
            <a:t>A People are not responsible for their own actions</a:t>
          </a:r>
          <a:endParaRPr lang="en-US" sz="1400" kern="1200"/>
        </a:p>
        <a:p>
          <a:pPr marL="228600" lvl="2" indent="-114300" algn="l" defTabSz="622300">
            <a:lnSpc>
              <a:spcPct val="90000"/>
            </a:lnSpc>
            <a:spcBef>
              <a:spcPct val="0"/>
            </a:spcBef>
            <a:spcAft>
              <a:spcPct val="15000"/>
            </a:spcAft>
            <a:buChar char="•"/>
          </a:pPr>
          <a:r>
            <a:rPr lang="en-GB" sz="1400" kern="1200" dirty="0"/>
            <a:t>B People behave in a random fashion</a:t>
          </a:r>
          <a:endParaRPr lang="en-US" sz="1400" kern="1200" dirty="0"/>
        </a:p>
        <a:p>
          <a:pPr marL="228600" lvl="2" indent="-114300" algn="l" defTabSz="622300">
            <a:lnSpc>
              <a:spcPct val="90000"/>
            </a:lnSpc>
            <a:spcBef>
              <a:spcPct val="0"/>
            </a:spcBef>
            <a:spcAft>
              <a:spcPct val="15000"/>
            </a:spcAft>
            <a:buChar char="•"/>
          </a:pPr>
          <a:r>
            <a:rPr lang="en-GB" sz="1400" kern="1200"/>
            <a:t>C Behaviour always has a cause</a:t>
          </a:r>
          <a:endParaRPr lang="en-US" sz="1400" kern="1200"/>
        </a:p>
        <a:p>
          <a:pPr marL="228600" lvl="2" indent="-114300" algn="l" defTabSz="622300">
            <a:lnSpc>
              <a:spcPct val="90000"/>
            </a:lnSpc>
            <a:spcBef>
              <a:spcPct val="0"/>
            </a:spcBef>
            <a:spcAft>
              <a:spcPct val="15000"/>
            </a:spcAft>
            <a:buChar char="•"/>
          </a:pPr>
          <a:r>
            <a:rPr lang="en-GB" sz="1400" kern="1200"/>
            <a:t>D People exercise full choice over how they behave</a:t>
          </a:r>
          <a:endParaRPr lang="en-US" sz="1400" kern="1200"/>
        </a:p>
        <a:p>
          <a:pPr marL="228600" lvl="2" indent="-114300" algn="l" defTabSz="622300">
            <a:lnSpc>
              <a:spcPct val="90000"/>
            </a:lnSpc>
            <a:spcBef>
              <a:spcPct val="0"/>
            </a:spcBef>
            <a:spcAft>
              <a:spcPct val="15000"/>
            </a:spcAft>
            <a:buChar char="•"/>
          </a:pPr>
          <a:r>
            <a:rPr lang="en-GB" sz="1400" kern="1200" dirty="0"/>
            <a:t>E People have no choice about how to act</a:t>
          </a:r>
          <a:endParaRPr lang="en-US" sz="1400" kern="1200" dirty="0"/>
        </a:p>
      </dsp:txBody>
      <dsp:txXfrm>
        <a:off x="0" y="433090"/>
        <a:ext cx="8229600" cy="1764000"/>
      </dsp:txXfrm>
    </dsp:sp>
    <dsp:sp modelId="{B5142DA4-103C-4BE6-A4A7-EA0A6F577711}">
      <dsp:nvSpPr>
        <dsp:cNvPr id="0" name=""/>
        <dsp:cNvSpPr/>
      </dsp:nvSpPr>
      <dsp:spPr>
        <a:xfrm>
          <a:off x="411480" y="226450"/>
          <a:ext cx="5760720" cy="4132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dirty="0"/>
            <a:t>Multiple Choice Questions</a:t>
          </a:r>
        </a:p>
      </dsp:txBody>
      <dsp:txXfrm>
        <a:off x="431655" y="246625"/>
        <a:ext cx="5720370" cy="372930"/>
      </dsp:txXfrm>
    </dsp:sp>
    <dsp:sp modelId="{3C3AD36F-4884-4660-9C25-CC9EFCDF2E88}">
      <dsp:nvSpPr>
        <dsp:cNvPr id="0" name=""/>
        <dsp:cNvSpPr/>
      </dsp:nvSpPr>
      <dsp:spPr>
        <a:xfrm>
          <a:off x="0" y="2479330"/>
          <a:ext cx="8229600" cy="5953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400" kern="1200" dirty="0"/>
            <a:t>Explain what is meant by hard determinism and soft determinism. [4 marks]</a:t>
          </a:r>
          <a:endParaRPr lang="en-US" sz="1400" kern="1200" dirty="0"/>
        </a:p>
      </dsp:txBody>
      <dsp:txXfrm>
        <a:off x="0" y="2479330"/>
        <a:ext cx="8229600" cy="595350"/>
      </dsp:txXfrm>
    </dsp:sp>
    <dsp:sp modelId="{F26941EF-76C2-495B-A1E2-3D532A2F16DA}">
      <dsp:nvSpPr>
        <dsp:cNvPr id="0" name=""/>
        <dsp:cNvSpPr/>
      </dsp:nvSpPr>
      <dsp:spPr>
        <a:xfrm>
          <a:off x="411480" y="2272690"/>
          <a:ext cx="5760720" cy="4132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dirty="0"/>
            <a:t>Short Answer</a:t>
          </a:r>
        </a:p>
      </dsp:txBody>
      <dsp:txXfrm>
        <a:off x="431655" y="2292865"/>
        <a:ext cx="5720370" cy="372930"/>
      </dsp:txXfrm>
    </dsp:sp>
    <dsp:sp modelId="{4FD2D81E-F8E5-460A-8E56-D311F03BD71B}">
      <dsp:nvSpPr>
        <dsp:cNvPr id="0" name=""/>
        <dsp:cNvSpPr/>
      </dsp:nvSpPr>
      <dsp:spPr>
        <a:xfrm>
          <a:off x="0" y="3356920"/>
          <a:ext cx="8229600" cy="138915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400" kern="1200" dirty="0"/>
            <a:t>“Research suggests that depression runs in the family. However, many depressed people also have other issues, including social problems, or problems with drink or drugs. Despite these challenges, many depressed people overcome their depression and find ways to resolve their issues.” </a:t>
          </a:r>
          <a:r>
            <a:rPr lang="en-GB" sz="1400" b="1" kern="1200" dirty="0"/>
            <a:t>With reference to the extract above, explain what is meant by ‘determinism’. Refer to at least two types of determinism in your answer. [6 marks]</a:t>
          </a:r>
          <a:endParaRPr lang="en-US" sz="1400" b="1" kern="1200" dirty="0"/>
        </a:p>
      </dsp:txBody>
      <dsp:txXfrm>
        <a:off x="0" y="3356920"/>
        <a:ext cx="8229600" cy="1389150"/>
      </dsp:txXfrm>
    </dsp:sp>
    <dsp:sp modelId="{24B50047-9C1E-46B7-B7CB-12EF1442419E}">
      <dsp:nvSpPr>
        <dsp:cNvPr id="0" name=""/>
        <dsp:cNvSpPr/>
      </dsp:nvSpPr>
      <dsp:spPr>
        <a:xfrm>
          <a:off x="411480" y="3150280"/>
          <a:ext cx="5760720" cy="4132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Font typeface="+mj-lt"/>
            <a:buNone/>
          </a:pPr>
          <a:r>
            <a:rPr lang="en-US" sz="1400" kern="1200" dirty="0"/>
            <a:t>Applied</a:t>
          </a:r>
        </a:p>
      </dsp:txBody>
      <dsp:txXfrm>
        <a:off x="431655" y="3170455"/>
        <a:ext cx="5720370" cy="372930"/>
      </dsp:txXfrm>
    </dsp:sp>
    <dsp:sp modelId="{24E4FF3A-3A91-4F8B-BF9D-3FDADDE34C32}">
      <dsp:nvSpPr>
        <dsp:cNvPr id="0" name=""/>
        <dsp:cNvSpPr/>
      </dsp:nvSpPr>
      <dsp:spPr>
        <a:xfrm>
          <a:off x="0" y="5028310"/>
          <a:ext cx="8229600" cy="59535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400" kern="1200" dirty="0"/>
            <a:t>Discuss the free will and determinism debate in psychology [16 marks]</a:t>
          </a:r>
          <a:endParaRPr lang="en-US" sz="1400" kern="1200" dirty="0"/>
        </a:p>
      </dsp:txBody>
      <dsp:txXfrm>
        <a:off x="0" y="5028310"/>
        <a:ext cx="8229600" cy="595350"/>
      </dsp:txXfrm>
    </dsp:sp>
    <dsp:sp modelId="{FBA4F6D4-A8D9-44AC-82D4-A9E095754347}">
      <dsp:nvSpPr>
        <dsp:cNvPr id="0" name=""/>
        <dsp:cNvSpPr/>
      </dsp:nvSpPr>
      <dsp:spPr>
        <a:xfrm>
          <a:off x="411480" y="4821670"/>
          <a:ext cx="5760720" cy="4132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Font typeface="+mj-lt"/>
            <a:buNone/>
          </a:pPr>
          <a:r>
            <a:rPr lang="en-US" sz="1400" kern="1200" dirty="0"/>
            <a:t>Essay</a:t>
          </a:r>
        </a:p>
      </dsp:txBody>
      <dsp:txXfrm>
        <a:off x="431655" y="4841845"/>
        <a:ext cx="5720370"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355D7-3C04-4B6F-AAF2-219F0BD293CD}">
      <dsp:nvSpPr>
        <dsp:cNvPr id="0" name=""/>
        <dsp:cNvSpPr/>
      </dsp:nvSpPr>
      <dsp:spPr>
        <a:xfrm>
          <a:off x="0" y="433090"/>
          <a:ext cx="8229600" cy="1764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None/>
          </a:pPr>
          <a:r>
            <a:rPr lang="en-GB" sz="1400" kern="1200" dirty="0"/>
            <a:t>Which two of the following statements describes a free will point of view? [2 marks]</a:t>
          </a:r>
          <a:endParaRPr lang="en-US" sz="1400" kern="1200" dirty="0"/>
        </a:p>
        <a:p>
          <a:pPr marL="228600" lvl="2" indent="-114300" algn="l" defTabSz="622300">
            <a:lnSpc>
              <a:spcPct val="90000"/>
            </a:lnSpc>
            <a:spcBef>
              <a:spcPct val="0"/>
            </a:spcBef>
            <a:spcAft>
              <a:spcPct val="15000"/>
            </a:spcAft>
            <a:buChar char="•"/>
          </a:pPr>
          <a:r>
            <a:rPr lang="en-GB" sz="1400" kern="1200"/>
            <a:t>A People are not responsible for their own actions</a:t>
          </a:r>
          <a:endParaRPr lang="en-US" sz="1400" kern="1200"/>
        </a:p>
        <a:p>
          <a:pPr marL="228600" lvl="2" indent="-114300" algn="l" defTabSz="622300">
            <a:lnSpc>
              <a:spcPct val="90000"/>
            </a:lnSpc>
            <a:spcBef>
              <a:spcPct val="0"/>
            </a:spcBef>
            <a:spcAft>
              <a:spcPct val="15000"/>
            </a:spcAft>
            <a:buChar char="•"/>
          </a:pPr>
          <a:r>
            <a:rPr lang="en-GB" sz="1400" kern="1200"/>
            <a:t>B People behave in a random fashion</a:t>
          </a:r>
          <a:endParaRPr lang="en-US" sz="1400" kern="1200"/>
        </a:p>
        <a:p>
          <a:pPr marL="228600" lvl="2" indent="-114300" algn="l" defTabSz="622300">
            <a:lnSpc>
              <a:spcPct val="90000"/>
            </a:lnSpc>
            <a:spcBef>
              <a:spcPct val="0"/>
            </a:spcBef>
            <a:spcAft>
              <a:spcPct val="15000"/>
            </a:spcAft>
            <a:buChar char="•"/>
          </a:pPr>
          <a:r>
            <a:rPr lang="en-GB" sz="1400" kern="1200"/>
            <a:t>C Behaviour always has a cause</a:t>
          </a:r>
          <a:endParaRPr lang="en-US" sz="1400" kern="1200"/>
        </a:p>
        <a:p>
          <a:pPr marL="228600" lvl="2" indent="-114300" algn="l" defTabSz="622300">
            <a:lnSpc>
              <a:spcPct val="90000"/>
            </a:lnSpc>
            <a:spcBef>
              <a:spcPct val="0"/>
            </a:spcBef>
            <a:spcAft>
              <a:spcPct val="15000"/>
            </a:spcAft>
            <a:buChar char="•"/>
          </a:pPr>
          <a:r>
            <a:rPr lang="en-GB" sz="1400" kern="1200"/>
            <a:t>D People exercise full choice over how they behave</a:t>
          </a:r>
          <a:endParaRPr lang="en-US" sz="1400" kern="1200"/>
        </a:p>
        <a:p>
          <a:pPr marL="228600" lvl="2" indent="-114300" algn="l" defTabSz="622300">
            <a:lnSpc>
              <a:spcPct val="90000"/>
            </a:lnSpc>
            <a:spcBef>
              <a:spcPct val="0"/>
            </a:spcBef>
            <a:spcAft>
              <a:spcPct val="15000"/>
            </a:spcAft>
            <a:buChar char="•"/>
          </a:pPr>
          <a:r>
            <a:rPr lang="en-GB" sz="1400" kern="1200" dirty="0"/>
            <a:t>E People have no choice about how to act</a:t>
          </a:r>
          <a:endParaRPr lang="en-US" sz="1400" kern="1200" dirty="0"/>
        </a:p>
      </dsp:txBody>
      <dsp:txXfrm>
        <a:off x="0" y="433090"/>
        <a:ext cx="8229600" cy="1764000"/>
      </dsp:txXfrm>
    </dsp:sp>
    <dsp:sp modelId="{B5142DA4-103C-4BE6-A4A7-EA0A6F577711}">
      <dsp:nvSpPr>
        <dsp:cNvPr id="0" name=""/>
        <dsp:cNvSpPr/>
      </dsp:nvSpPr>
      <dsp:spPr>
        <a:xfrm>
          <a:off x="411480" y="226450"/>
          <a:ext cx="5760720" cy="4132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dirty="0"/>
            <a:t>Multiple Choice Questions</a:t>
          </a:r>
        </a:p>
      </dsp:txBody>
      <dsp:txXfrm>
        <a:off x="431655" y="246625"/>
        <a:ext cx="5720370" cy="372930"/>
      </dsp:txXfrm>
    </dsp:sp>
    <dsp:sp modelId="{3C3AD36F-4884-4660-9C25-CC9EFCDF2E88}">
      <dsp:nvSpPr>
        <dsp:cNvPr id="0" name=""/>
        <dsp:cNvSpPr/>
      </dsp:nvSpPr>
      <dsp:spPr>
        <a:xfrm>
          <a:off x="0" y="2479330"/>
          <a:ext cx="8229600" cy="5953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400" kern="1200" dirty="0"/>
            <a:t>Explain what is meant by hard determinism and soft determinism. [4 marks]</a:t>
          </a:r>
          <a:endParaRPr lang="en-US" sz="1400" kern="1200" dirty="0"/>
        </a:p>
      </dsp:txBody>
      <dsp:txXfrm>
        <a:off x="0" y="2479330"/>
        <a:ext cx="8229600" cy="595350"/>
      </dsp:txXfrm>
    </dsp:sp>
    <dsp:sp modelId="{F26941EF-76C2-495B-A1E2-3D532A2F16DA}">
      <dsp:nvSpPr>
        <dsp:cNvPr id="0" name=""/>
        <dsp:cNvSpPr/>
      </dsp:nvSpPr>
      <dsp:spPr>
        <a:xfrm>
          <a:off x="411480" y="2272690"/>
          <a:ext cx="5760720" cy="4132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dirty="0"/>
            <a:t>Short Answer</a:t>
          </a:r>
        </a:p>
      </dsp:txBody>
      <dsp:txXfrm>
        <a:off x="431655" y="2292865"/>
        <a:ext cx="5720370" cy="372930"/>
      </dsp:txXfrm>
    </dsp:sp>
    <dsp:sp modelId="{4FD2D81E-F8E5-460A-8E56-D311F03BD71B}">
      <dsp:nvSpPr>
        <dsp:cNvPr id="0" name=""/>
        <dsp:cNvSpPr/>
      </dsp:nvSpPr>
      <dsp:spPr>
        <a:xfrm>
          <a:off x="0" y="3356920"/>
          <a:ext cx="8229600" cy="138915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400" kern="1200" dirty="0"/>
            <a:t>“Research suggests that depression runs in the family. However, many depressed people also have other issues, including social problems, or problems with drink or drugs. Despite these challenges, many depressed people overcome their depression and find ways to resolve their issues.” </a:t>
          </a:r>
          <a:r>
            <a:rPr lang="en-GB" sz="1400" b="1" kern="1200" dirty="0"/>
            <a:t>With reference to the extract above, explain what is meant by ‘determinism’. Refer to at least two types of determinism in your answer. [6 marks]</a:t>
          </a:r>
          <a:endParaRPr lang="en-US" sz="1400" b="1" kern="1200" dirty="0"/>
        </a:p>
      </dsp:txBody>
      <dsp:txXfrm>
        <a:off x="0" y="3356920"/>
        <a:ext cx="8229600" cy="1389150"/>
      </dsp:txXfrm>
    </dsp:sp>
    <dsp:sp modelId="{24B50047-9C1E-46B7-B7CB-12EF1442419E}">
      <dsp:nvSpPr>
        <dsp:cNvPr id="0" name=""/>
        <dsp:cNvSpPr/>
      </dsp:nvSpPr>
      <dsp:spPr>
        <a:xfrm>
          <a:off x="411480" y="3150280"/>
          <a:ext cx="5760720" cy="4132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Font typeface="+mj-lt"/>
            <a:buNone/>
          </a:pPr>
          <a:r>
            <a:rPr lang="en-US" sz="1400" kern="1200" dirty="0"/>
            <a:t>Applied</a:t>
          </a:r>
        </a:p>
      </dsp:txBody>
      <dsp:txXfrm>
        <a:off x="431655" y="3170455"/>
        <a:ext cx="5720370" cy="372930"/>
      </dsp:txXfrm>
    </dsp:sp>
    <dsp:sp modelId="{24E4FF3A-3A91-4F8B-BF9D-3FDADDE34C32}">
      <dsp:nvSpPr>
        <dsp:cNvPr id="0" name=""/>
        <dsp:cNvSpPr/>
      </dsp:nvSpPr>
      <dsp:spPr>
        <a:xfrm>
          <a:off x="0" y="5028310"/>
          <a:ext cx="8229600" cy="59535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400" kern="1200" dirty="0"/>
            <a:t>Discuss the free will and determinism debate in psychology [16 marks]</a:t>
          </a:r>
          <a:endParaRPr lang="en-US" sz="1400" kern="1200" dirty="0"/>
        </a:p>
      </dsp:txBody>
      <dsp:txXfrm>
        <a:off x="0" y="5028310"/>
        <a:ext cx="8229600" cy="595350"/>
      </dsp:txXfrm>
    </dsp:sp>
    <dsp:sp modelId="{FBA4F6D4-A8D9-44AC-82D4-A9E095754347}">
      <dsp:nvSpPr>
        <dsp:cNvPr id="0" name=""/>
        <dsp:cNvSpPr/>
      </dsp:nvSpPr>
      <dsp:spPr>
        <a:xfrm>
          <a:off x="411480" y="4821670"/>
          <a:ext cx="5760720" cy="4132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Font typeface="+mj-lt"/>
            <a:buNone/>
          </a:pPr>
          <a:r>
            <a:rPr lang="en-US" sz="1400" kern="1200" dirty="0"/>
            <a:t>Essay</a:t>
          </a:r>
        </a:p>
      </dsp:txBody>
      <dsp:txXfrm>
        <a:off x="431655" y="4841845"/>
        <a:ext cx="5720370"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F538F1D5-C101-2D4C-BB9A-CE82C796C978}" type="datetimeFigureOut">
              <a:rPr lang="en-US" smtClean="0"/>
              <a:t>1/30/2017</a:t>
            </a:fld>
            <a:endParaRPr lang="en-US" dirty="0"/>
          </a:p>
        </p:txBody>
      </p:sp>
      <p:sp>
        <p:nvSpPr>
          <p:cNvPr id="4" name="Footer Placeholder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vl1pPr>
          </a:lstStyle>
          <a:p>
            <a:fld id="{2659D524-0A77-2049-A7B4-DBD277AED9CD}" type="slidenum">
              <a:rPr lang="en-US" smtClean="0"/>
              <a:t>‹#›</a:t>
            </a:fld>
            <a:endParaRPr lang="en-US" dirty="0"/>
          </a:p>
        </p:txBody>
      </p:sp>
    </p:spTree>
    <p:extLst>
      <p:ext uri="{BB962C8B-B14F-4D97-AF65-F5344CB8AC3E}">
        <p14:creationId xmlns:p14="http://schemas.microsoft.com/office/powerpoint/2010/main" val="2711536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GB" dirty="0"/>
          </a:p>
        </p:txBody>
      </p:sp>
      <p:sp>
        <p:nvSpPr>
          <p:cNvPr id="3" name="Date Placeholder 2"/>
          <p:cNvSpPr>
            <a:spLocks noGrp="1"/>
          </p:cNvSpPr>
          <p:nvPr>
            <p:ph type="dt" idx="1"/>
          </p:nvPr>
        </p:nvSpPr>
        <p:spPr>
          <a:xfrm>
            <a:off x="3849688" y="0"/>
            <a:ext cx="2946400" cy="49371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D582654-6439-2F4A-B7E9-E9763D21E2BA}" type="datetimeFigureOut">
              <a:rPr lang="en-US"/>
              <a:pPr/>
              <a:t>1/30/2017</a:t>
            </a:fld>
            <a:endParaRPr lang="en-GB" dirty="0"/>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79450" y="4691063"/>
            <a:ext cx="5438775" cy="4443412"/>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GB" dirty="0"/>
          </a:p>
        </p:txBody>
      </p:sp>
      <p:sp>
        <p:nvSpPr>
          <p:cNvPr id="7" name="Slide Number Placeholder 6"/>
          <p:cNvSpPr>
            <a:spLocks noGrp="1"/>
          </p:cNvSpPr>
          <p:nvPr>
            <p:ph type="sldNum" sz="quarter" idx="5"/>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7298A7B-A268-754B-8474-602FEABD64B8}" type="slidenum">
              <a:rPr lang="en-GB"/>
              <a:pPr/>
              <a:t>‹#›</a:t>
            </a:fld>
            <a:endParaRPr lang="en-GB" dirty="0"/>
          </a:p>
        </p:txBody>
      </p:sp>
    </p:spTree>
    <p:extLst>
      <p:ext uri="{BB962C8B-B14F-4D97-AF65-F5344CB8AC3E}">
        <p14:creationId xmlns:p14="http://schemas.microsoft.com/office/powerpoint/2010/main" val="345912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a:t>
            </a:fld>
            <a:endParaRPr lang="en-GB" dirty="0"/>
          </a:p>
        </p:txBody>
      </p:sp>
    </p:spTree>
    <p:extLst>
      <p:ext uri="{BB962C8B-B14F-4D97-AF65-F5344CB8AC3E}">
        <p14:creationId xmlns:p14="http://schemas.microsoft.com/office/powerpoint/2010/main" val="2368452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prstClr val="black"/>
                </a:solidFill>
              </a:rPr>
              <a:t>. i.e. the decision to move the finger was a pre-determined action of the brain. </a:t>
            </a:r>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21</a:t>
            </a:fld>
            <a:endParaRPr lang="en-GB" dirty="0"/>
          </a:p>
        </p:txBody>
      </p:sp>
    </p:spTree>
    <p:extLst>
      <p:ext uri="{BB962C8B-B14F-4D97-AF65-F5344CB8AC3E}">
        <p14:creationId xmlns:p14="http://schemas.microsoft.com/office/powerpoint/2010/main" val="4125322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prstClr val="black"/>
                </a:solidFill>
              </a:rPr>
              <a:t>. i.e. the decision to move the finger was a pre-determined action of the brain. </a:t>
            </a:r>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23</a:t>
            </a:fld>
            <a:endParaRPr lang="en-GB" dirty="0"/>
          </a:p>
        </p:txBody>
      </p:sp>
    </p:spTree>
    <p:extLst>
      <p:ext uri="{BB962C8B-B14F-4D97-AF65-F5344CB8AC3E}">
        <p14:creationId xmlns:p14="http://schemas.microsoft.com/office/powerpoint/2010/main" val="3469690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prstClr val="black"/>
                </a:solidFill>
              </a:rPr>
              <a:t>. i.e. the decision to move the finger was a pre-determined action of the brain. </a:t>
            </a:r>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24</a:t>
            </a:fld>
            <a:endParaRPr lang="en-GB" dirty="0"/>
          </a:p>
        </p:txBody>
      </p:sp>
    </p:spTree>
    <p:extLst>
      <p:ext uri="{BB962C8B-B14F-4D97-AF65-F5344CB8AC3E}">
        <p14:creationId xmlns:p14="http://schemas.microsoft.com/office/powerpoint/2010/main" val="1100175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prstClr val="black"/>
                </a:solidFill>
              </a:rPr>
              <a:t>. i.e. the decision to move the finger was a pre-determined action of the brain. </a:t>
            </a:r>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27</a:t>
            </a:fld>
            <a:endParaRPr lang="en-GB" dirty="0"/>
          </a:p>
        </p:txBody>
      </p:sp>
    </p:spTree>
    <p:extLst>
      <p:ext uri="{BB962C8B-B14F-4D97-AF65-F5344CB8AC3E}">
        <p14:creationId xmlns:p14="http://schemas.microsoft.com/office/powerpoint/2010/main" val="2545877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7</a:t>
            </a:fld>
            <a:endParaRPr lang="en-GB" dirty="0"/>
          </a:p>
        </p:txBody>
      </p:sp>
    </p:spTree>
    <p:extLst>
      <p:ext uri="{BB962C8B-B14F-4D97-AF65-F5344CB8AC3E}">
        <p14:creationId xmlns:p14="http://schemas.microsoft.com/office/powerpoint/2010/main" val="1689274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Hard determinism would suggest that the lady in this picture has no control over which item of food she will eat, through</a:t>
            </a:r>
            <a:r>
              <a:rPr lang="en-GB" baseline="0" dirty="0"/>
              <a:t> a combination of biological factors (preference for sweet foods as sweet is associated with energy) and environmental factors (the artificial taste is pleasing – positive reinforcement), she has no choice. Soft determinism suggests that the her behaviour is constrained and while she might be more inclined to eat the cupcake, she has the ability to exercise her own free will and resist the temptation. </a:t>
            </a:r>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8</a:t>
            </a:fld>
            <a:endParaRPr lang="en-GB" dirty="0"/>
          </a:p>
        </p:txBody>
      </p:sp>
    </p:spTree>
    <p:extLst>
      <p:ext uri="{BB962C8B-B14F-4D97-AF65-F5344CB8AC3E}">
        <p14:creationId xmlns:p14="http://schemas.microsoft.com/office/powerpoint/2010/main" val="352744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9</a:t>
            </a:fld>
            <a:endParaRPr lang="en-GB" dirty="0"/>
          </a:p>
        </p:txBody>
      </p:sp>
    </p:spTree>
    <p:extLst>
      <p:ext uri="{BB962C8B-B14F-4D97-AF65-F5344CB8AC3E}">
        <p14:creationId xmlns:p14="http://schemas.microsoft.com/office/powerpoint/2010/main" val="2588388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10</a:t>
            </a:fld>
            <a:endParaRPr lang="en-GB" dirty="0"/>
          </a:p>
        </p:txBody>
      </p:sp>
    </p:spTree>
    <p:extLst>
      <p:ext uri="{BB962C8B-B14F-4D97-AF65-F5344CB8AC3E}">
        <p14:creationId xmlns:p14="http://schemas.microsoft.com/office/powerpoint/2010/main" val="3705521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Treatment</a:t>
            </a:r>
          </a:p>
          <a:p>
            <a:r>
              <a:rPr lang="en-GB" dirty="0"/>
              <a:t>Representation</a:t>
            </a:r>
            <a:r>
              <a:rPr lang="en-GB" baseline="0" dirty="0"/>
              <a:t> = how you portray someone through academic research</a:t>
            </a:r>
          </a:p>
          <a:p>
            <a:endParaRPr lang="en-GB" baseline="0" dirty="0"/>
          </a:p>
          <a:p>
            <a:r>
              <a:rPr lang="en-GB" baseline="0" dirty="0"/>
              <a:t>At this point I’m going to stop</a:t>
            </a:r>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11</a:t>
            </a:fld>
            <a:endParaRPr lang="en-GB" dirty="0"/>
          </a:p>
        </p:txBody>
      </p:sp>
    </p:spTree>
    <p:extLst>
      <p:ext uri="{BB962C8B-B14F-4D97-AF65-F5344CB8AC3E}">
        <p14:creationId xmlns:p14="http://schemas.microsoft.com/office/powerpoint/2010/main" val="3136738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Treatment</a:t>
            </a:r>
          </a:p>
          <a:p>
            <a:r>
              <a:rPr lang="en-GB" dirty="0"/>
              <a:t>Representation</a:t>
            </a:r>
            <a:r>
              <a:rPr lang="en-GB" baseline="0" dirty="0"/>
              <a:t> = how you portray someone through academic research</a:t>
            </a:r>
          </a:p>
          <a:p>
            <a:endParaRPr lang="en-GB" baseline="0" dirty="0"/>
          </a:p>
          <a:p>
            <a:r>
              <a:rPr lang="en-GB" baseline="0" dirty="0"/>
              <a:t>At this point I’m going to stop</a:t>
            </a:r>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12</a:t>
            </a:fld>
            <a:endParaRPr lang="en-GB" dirty="0"/>
          </a:p>
        </p:txBody>
      </p:sp>
    </p:spTree>
    <p:extLst>
      <p:ext uri="{BB962C8B-B14F-4D97-AF65-F5344CB8AC3E}">
        <p14:creationId xmlns:p14="http://schemas.microsoft.com/office/powerpoint/2010/main" val="2345173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13</a:t>
            </a:fld>
            <a:endParaRPr lang="en-GB" dirty="0"/>
          </a:p>
        </p:txBody>
      </p:sp>
    </p:spTree>
    <p:extLst>
      <p:ext uri="{BB962C8B-B14F-4D97-AF65-F5344CB8AC3E}">
        <p14:creationId xmlns:p14="http://schemas.microsoft.com/office/powerpoint/2010/main" val="4293233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20</a:t>
            </a:fld>
            <a:endParaRPr lang="en-GB" dirty="0"/>
          </a:p>
        </p:txBody>
      </p:sp>
    </p:spTree>
    <p:extLst>
      <p:ext uri="{BB962C8B-B14F-4D97-AF65-F5344CB8AC3E}">
        <p14:creationId xmlns:p14="http://schemas.microsoft.com/office/powerpoint/2010/main" val="3412580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5140" y="476672"/>
            <a:ext cx="9159139" cy="1944216"/>
          </a:xfrm>
          <a:prstGeom prst="rect">
            <a:avLst/>
          </a:prstGeom>
        </p:spPr>
      </p:pic>
      <p:sp>
        <p:nvSpPr>
          <p:cNvPr id="2" name="Title 1"/>
          <p:cNvSpPr>
            <a:spLocks noGrp="1"/>
          </p:cNvSpPr>
          <p:nvPr>
            <p:ph type="ctrTitle"/>
          </p:nvPr>
        </p:nvSpPr>
        <p:spPr>
          <a:xfrm>
            <a:off x="611560" y="620689"/>
            <a:ext cx="7772400" cy="936103"/>
          </a:xfrm>
        </p:spPr>
        <p:txBody>
          <a:bodyPr lIns="0" tIns="0" rIns="0" bIns="0">
            <a:normAutofit/>
          </a:bodyPr>
          <a:lstStyle>
            <a:lvl1pPr algn="ct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772816"/>
            <a:ext cx="7776864" cy="622920"/>
          </a:xfrm>
        </p:spPr>
        <p:txBody>
          <a:bodyPr lIns="0" tIns="0" rIns="0" bIns="0">
            <a:normAutofit/>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53499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022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40" y="476672"/>
            <a:ext cx="9159139" cy="1944216"/>
          </a:xfrm>
          <a:prstGeom prst="rect">
            <a:avLst/>
          </a:prstGeom>
        </p:spPr>
      </p:pic>
      <p:sp>
        <p:nvSpPr>
          <p:cNvPr id="2" name="Title 1"/>
          <p:cNvSpPr>
            <a:spLocks noGrp="1"/>
          </p:cNvSpPr>
          <p:nvPr>
            <p:ph type="ctrTitle"/>
          </p:nvPr>
        </p:nvSpPr>
        <p:spPr>
          <a:xfrm>
            <a:off x="611560" y="620689"/>
            <a:ext cx="7772400" cy="936103"/>
          </a:xfrm>
        </p:spPr>
        <p:txBody>
          <a:bodyPr lIns="0" tIns="0" rIns="0" bIns="0">
            <a:normAutofit/>
          </a:bodyPr>
          <a:lstStyle>
            <a:lvl1pPr algn="ct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772816"/>
            <a:ext cx="7776864" cy="622920"/>
          </a:xfrm>
        </p:spPr>
        <p:txBody>
          <a:bodyPr lIns="0" tIns="0" rIns="0" bIns="0">
            <a:normAutofit/>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0" name="Rectangle 9"/>
          <p:cNvSpPr/>
          <p:nvPr userDrawn="1"/>
        </p:nvSpPr>
        <p:spPr>
          <a:xfrm>
            <a:off x="251520" y="2924944"/>
            <a:ext cx="2736304" cy="1728192"/>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endParaRPr>
          </a:p>
        </p:txBody>
      </p:sp>
      <p:sp>
        <p:nvSpPr>
          <p:cNvPr id="11" name="Rectangle 10"/>
          <p:cNvSpPr/>
          <p:nvPr userDrawn="1"/>
        </p:nvSpPr>
        <p:spPr>
          <a:xfrm>
            <a:off x="3203848" y="2924944"/>
            <a:ext cx="2736304" cy="1728192"/>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endParaRPr>
          </a:p>
        </p:txBody>
      </p:sp>
      <p:sp>
        <p:nvSpPr>
          <p:cNvPr id="12" name="Rectangle 11"/>
          <p:cNvSpPr/>
          <p:nvPr userDrawn="1"/>
        </p:nvSpPr>
        <p:spPr>
          <a:xfrm>
            <a:off x="6156176" y="2924944"/>
            <a:ext cx="2736304" cy="1728192"/>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endParaRPr>
          </a:p>
        </p:txBody>
      </p:sp>
    </p:spTree>
    <p:extLst>
      <p:ext uri="{BB962C8B-B14F-4D97-AF65-F5344CB8AC3E}">
        <p14:creationId xmlns:p14="http://schemas.microsoft.com/office/powerpoint/2010/main" val="797950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40" y="476672"/>
            <a:ext cx="9159139" cy="1944216"/>
          </a:xfrm>
          <a:prstGeom prst="rect">
            <a:avLst/>
          </a:prstGeom>
        </p:spPr>
      </p:pic>
      <p:sp>
        <p:nvSpPr>
          <p:cNvPr id="2" name="Title 1"/>
          <p:cNvSpPr>
            <a:spLocks noGrp="1"/>
          </p:cNvSpPr>
          <p:nvPr>
            <p:ph type="ctrTitle"/>
          </p:nvPr>
        </p:nvSpPr>
        <p:spPr>
          <a:xfrm>
            <a:off x="611560" y="620689"/>
            <a:ext cx="7772400" cy="936103"/>
          </a:xfrm>
        </p:spPr>
        <p:txBody>
          <a:bodyPr lIns="0" tIns="0" rIns="0" bIns="0">
            <a:normAutofit/>
          </a:bodyPr>
          <a:lstStyle>
            <a:lvl1pPr algn="ct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772816"/>
            <a:ext cx="7776864" cy="622920"/>
          </a:xfrm>
        </p:spPr>
        <p:txBody>
          <a:bodyPr lIns="0" tIns="0" rIns="0" bIns="0">
            <a:normAutofit/>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074876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42852"/>
            <a:ext cx="8640960" cy="939784"/>
          </a:xfrm>
        </p:spPr>
        <p:txBody>
          <a:bodyPr/>
          <a:lstStyle/>
          <a:p>
            <a:r>
              <a:rPr lang="en-US" dirty="0"/>
              <a:t>Click to edit Master title style</a:t>
            </a:r>
            <a:endParaRPr lang="en-GB" dirty="0"/>
          </a:p>
        </p:txBody>
      </p:sp>
      <p:sp>
        <p:nvSpPr>
          <p:cNvPr id="3" name="Content Placeholder 2"/>
          <p:cNvSpPr>
            <a:spLocks noGrp="1"/>
          </p:cNvSpPr>
          <p:nvPr>
            <p:ph idx="1"/>
          </p:nvPr>
        </p:nvSpPr>
        <p:spPr>
          <a:xfrm>
            <a:off x="251520" y="1500174"/>
            <a:ext cx="8640960" cy="4625989"/>
          </a:xfrm>
        </p:spPr>
        <p:txBody>
          <a:bodyPr/>
          <a:lstStyle>
            <a:lvl1pPr>
              <a:defRPr sz="2200"/>
            </a:lvl1pPr>
            <a:lvl2pPr>
              <a:defRPr sz="22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8821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251520" y="1535112"/>
            <a:ext cx="4245868" cy="741759"/>
          </a:xfrm>
        </p:spPr>
        <p:txBody>
          <a:bodyPr anchor="b"/>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51520" y="2348879"/>
            <a:ext cx="4245868" cy="3777283"/>
          </a:xfrm>
        </p:spPr>
        <p:txBody>
          <a:bodyPr/>
          <a:lstStyle>
            <a:lvl1pPr marL="342900" indent="-342900">
              <a:buFont typeface="Wingdings" panose="05000000000000000000" pitchFamily="2" charset="2"/>
              <a:buChar char="§"/>
              <a:defRPr sz="2200"/>
            </a:lvl1pPr>
            <a:lvl2pPr marL="742950" indent="-285750">
              <a:buFont typeface="Wingdings" panose="05000000000000000000" pitchFamily="2" charset="2"/>
              <a:buChar char="§"/>
              <a:defRPr sz="2200"/>
            </a:lvl2pPr>
            <a:lvl3pPr marL="1143000" indent="-228600">
              <a:buFont typeface="Wingdings" panose="05000000000000000000" pitchFamily="2" charset="2"/>
              <a:buChar char="§"/>
              <a:defRPr sz="2200"/>
            </a:lvl3pPr>
            <a:lvl4pPr marL="1600200" indent="-228600">
              <a:buFont typeface="Wingdings" panose="05000000000000000000" pitchFamily="2" charset="2"/>
              <a:buChar char="§"/>
              <a:defRPr sz="2200"/>
            </a:lvl4pPr>
            <a:lvl5pPr marL="2057400" indent="-228600">
              <a:buFont typeface="Wingdings" panose="05000000000000000000" pitchFamily="2" charset="2"/>
              <a:buChar cha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2"/>
            <a:ext cx="4247455" cy="741759"/>
          </a:xfrm>
        </p:spPr>
        <p:txBody>
          <a:bodyPr anchor="b"/>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348879"/>
            <a:ext cx="4247455" cy="3777283"/>
          </a:xfrm>
        </p:spPr>
        <p:txBody>
          <a:bodyPr/>
          <a:lstStyle>
            <a:lvl1pPr marL="342900" indent="-342900">
              <a:buFont typeface="Wingdings" panose="05000000000000000000" pitchFamily="2" charset="2"/>
              <a:buChar char="§"/>
              <a:defRPr sz="2200">
                <a:latin typeface="+mj-lt"/>
              </a:defRPr>
            </a:lvl1pPr>
            <a:lvl2pPr marL="742950" indent="-285750">
              <a:buFont typeface="Wingdings" panose="05000000000000000000" pitchFamily="2" charset="2"/>
              <a:buChar char="§"/>
              <a:defRPr sz="2200">
                <a:latin typeface="+mj-lt"/>
              </a:defRPr>
            </a:lvl2pPr>
            <a:lvl3pPr marL="1143000" indent="-228600">
              <a:buFont typeface="Wingdings" panose="05000000000000000000" pitchFamily="2" charset="2"/>
              <a:buChar char="§"/>
              <a:defRPr sz="2200">
                <a:latin typeface="+mj-lt"/>
              </a:defRPr>
            </a:lvl3pPr>
            <a:lvl4pPr marL="1600200" indent="-228600">
              <a:buFont typeface="Wingdings" panose="05000000000000000000" pitchFamily="2" charset="2"/>
              <a:buChar char="§"/>
              <a:defRPr sz="2200">
                <a:latin typeface="+mj-lt"/>
              </a:defRPr>
            </a:lvl4pPr>
            <a:lvl5pPr marL="2057400" indent="-228600">
              <a:buFont typeface="Wingdings" panose="05000000000000000000" pitchFamily="2" charset="2"/>
              <a:buChar char="§"/>
              <a:defRPr sz="22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98818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5" name="Straight Connector 4"/>
          <p:cNvCxnSpPr/>
          <p:nvPr userDrawn="1"/>
        </p:nvCxnSpPr>
        <p:spPr>
          <a:xfrm>
            <a:off x="0" y="1212850"/>
            <a:ext cx="9144000" cy="158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51520" y="71422"/>
            <a:ext cx="8640960" cy="107156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973368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887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1196752"/>
            <a:ext cx="9144000" cy="28803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5000" b="1" dirty="0">
              <a:solidFill>
                <a:schemeClr val="tx1"/>
              </a:solidFill>
            </a:endParaRPr>
          </a:p>
        </p:txBody>
      </p:sp>
    </p:spTree>
    <p:extLst>
      <p:ext uri="{BB962C8B-B14F-4D97-AF65-F5344CB8AC3E}">
        <p14:creationId xmlns:p14="http://schemas.microsoft.com/office/powerpoint/2010/main" val="384937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939784"/>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500174"/>
            <a:ext cx="8229600" cy="4625989"/>
          </a:xfrm>
        </p:spPr>
        <p:txBody>
          <a:bodyPr/>
          <a:lstStyle>
            <a:lvl1pPr>
              <a:defRPr sz="2200"/>
            </a:lvl1pPr>
            <a:lvl2pPr>
              <a:defRPr sz="22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30365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2"/>
            <a:ext cx="4040188" cy="741759"/>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48879"/>
            <a:ext cx="4040188" cy="3777283"/>
          </a:xfrm>
        </p:spPr>
        <p:txBody>
          <a:bodyPr/>
          <a:lstStyle>
            <a:lvl1pPr marL="342900" indent="-342900">
              <a:buFont typeface="Wingdings" panose="05000000000000000000" pitchFamily="2" charset="2"/>
              <a:buChar char="§"/>
              <a:defRPr sz="2200"/>
            </a:lvl1pPr>
            <a:lvl2pPr marL="742950" indent="-285750">
              <a:buFont typeface="Wingdings" panose="05000000000000000000" pitchFamily="2" charset="2"/>
              <a:buChar char="§"/>
              <a:defRPr sz="2200"/>
            </a:lvl2pPr>
            <a:lvl3pPr marL="1143000" indent="-228600">
              <a:buFont typeface="Wingdings" panose="05000000000000000000" pitchFamily="2" charset="2"/>
              <a:buChar char="§"/>
              <a:defRPr sz="2200"/>
            </a:lvl3pPr>
            <a:lvl4pPr marL="1600200" indent="-228600">
              <a:buFont typeface="Wingdings" panose="05000000000000000000" pitchFamily="2" charset="2"/>
              <a:buChar char="§"/>
              <a:defRPr sz="2200"/>
            </a:lvl4pPr>
            <a:lvl5pPr marL="2057400" indent="-228600">
              <a:buFont typeface="Wingdings" panose="05000000000000000000" pitchFamily="2" charset="2"/>
              <a:buChar cha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2"/>
            <a:ext cx="4041775" cy="741759"/>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48879"/>
            <a:ext cx="4041775" cy="3777283"/>
          </a:xfrm>
        </p:spPr>
        <p:txBody>
          <a:bodyPr/>
          <a:lstStyle>
            <a:lvl1pPr marL="342900" indent="-342900">
              <a:buFont typeface="Wingdings" panose="05000000000000000000" pitchFamily="2" charset="2"/>
              <a:buChar char="§"/>
              <a:defRPr sz="2200">
                <a:latin typeface="+mj-lt"/>
              </a:defRPr>
            </a:lvl1pPr>
            <a:lvl2pPr marL="742950" indent="-285750">
              <a:buFont typeface="Wingdings" panose="05000000000000000000" pitchFamily="2" charset="2"/>
              <a:buChar char="§"/>
              <a:defRPr sz="2200">
                <a:latin typeface="+mj-lt"/>
              </a:defRPr>
            </a:lvl2pPr>
            <a:lvl3pPr marL="1143000" indent="-228600">
              <a:buFont typeface="Wingdings" panose="05000000000000000000" pitchFamily="2" charset="2"/>
              <a:buChar char="§"/>
              <a:defRPr sz="2200">
                <a:latin typeface="+mj-lt"/>
              </a:defRPr>
            </a:lvl3pPr>
            <a:lvl4pPr marL="1600200" indent="-228600">
              <a:buFont typeface="Wingdings" panose="05000000000000000000" pitchFamily="2" charset="2"/>
              <a:buChar char="§"/>
              <a:defRPr sz="2200">
                <a:latin typeface="+mj-lt"/>
              </a:defRPr>
            </a:lvl4pPr>
            <a:lvl5pPr marL="2057400" indent="-228600">
              <a:buFont typeface="Wingdings" panose="05000000000000000000" pitchFamily="2" charset="2"/>
              <a:buChar char="§"/>
              <a:defRPr sz="22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81289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5" name="Straight Connector 4"/>
          <p:cNvCxnSpPr/>
          <p:nvPr userDrawn="1"/>
        </p:nvCxnSpPr>
        <p:spPr>
          <a:xfrm>
            <a:off x="0" y="1212850"/>
            <a:ext cx="9144000" cy="158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1422"/>
            <a:ext cx="8229600" cy="107156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285624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762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5140" y="476672"/>
            <a:ext cx="9159139" cy="1944216"/>
          </a:xfrm>
          <a:prstGeom prst="rect">
            <a:avLst/>
          </a:prstGeom>
        </p:spPr>
      </p:pic>
      <p:sp>
        <p:nvSpPr>
          <p:cNvPr id="2" name="Title 1"/>
          <p:cNvSpPr>
            <a:spLocks noGrp="1"/>
          </p:cNvSpPr>
          <p:nvPr>
            <p:ph type="ctrTitle"/>
          </p:nvPr>
        </p:nvSpPr>
        <p:spPr>
          <a:xfrm>
            <a:off x="611560" y="620689"/>
            <a:ext cx="7772400" cy="936103"/>
          </a:xfrm>
        </p:spPr>
        <p:txBody>
          <a:bodyPr lIns="0" tIns="0" rIns="0" bIns="0">
            <a:normAutofit/>
          </a:bodyPr>
          <a:lstStyle>
            <a:lvl1pPr algn="ct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772816"/>
            <a:ext cx="7776864" cy="622920"/>
          </a:xfrm>
        </p:spPr>
        <p:txBody>
          <a:bodyPr lIns="0" tIns="0" rIns="0" bIns="0">
            <a:normAutofit/>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78520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939784"/>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500174"/>
            <a:ext cx="8229600" cy="4625989"/>
          </a:xfrm>
        </p:spPr>
        <p:txBody>
          <a:bodyPr/>
          <a:lstStyle>
            <a:lvl1pPr>
              <a:defRPr sz="2200"/>
            </a:lvl1pPr>
            <a:lvl2pPr>
              <a:defRPr sz="22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91442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2"/>
            <a:ext cx="4040188" cy="741759"/>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48879"/>
            <a:ext cx="4040188" cy="3777283"/>
          </a:xfrm>
        </p:spPr>
        <p:txBody>
          <a:bodyPr/>
          <a:lstStyle>
            <a:lvl1pPr marL="342900" indent="-342900">
              <a:buFont typeface="Wingdings" panose="05000000000000000000" pitchFamily="2" charset="2"/>
              <a:buChar char="§"/>
              <a:defRPr sz="2200"/>
            </a:lvl1pPr>
            <a:lvl2pPr marL="742950" indent="-285750">
              <a:buFont typeface="Wingdings" panose="05000000000000000000" pitchFamily="2" charset="2"/>
              <a:buChar char="§"/>
              <a:defRPr sz="2200"/>
            </a:lvl2pPr>
            <a:lvl3pPr marL="1143000" indent="-228600">
              <a:buFont typeface="Wingdings" panose="05000000000000000000" pitchFamily="2" charset="2"/>
              <a:buChar char="§"/>
              <a:defRPr sz="2200"/>
            </a:lvl3pPr>
            <a:lvl4pPr marL="1600200" indent="-228600">
              <a:buFont typeface="Wingdings" panose="05000000000000000000" pitchFamily="2" charset="2"/>
              <a:buChar char="§"/>
              <a:defRPr sz="2200"/>
            </a:lvl4pPr>
            <a:lvl5pPr marL="2057400" indent="-228600">
              <a:buFont typeface="Wingdings" panose="05000000000000000000" pitchFamily="2" charset="2"/>
              <a:buChar cha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2"/>
            <a:ext cx="4041775" cy="741759"/>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48879"/>
            <a:ext cx="4041775" cy="3777283"/>
          </a:xfrm>
        </p:spPr>
        <p:txBody>
          <a:bodyPr/>
          <a:lstStyle>
            <a:lvl1pPr marL="342900" indent="-342900">
              <a:buFont typeface="Wingdings" panose="05000000000000000000" pitchFamily="2" charset="2"/>
              <a:buChar char="§"/>
              <a:defRPr sz="2200">
                <a:latin typeface="+mj-lt"/>
              </a:defRPr>
            </a:lvl1pPr>
            <a:lvl2pPr marL="742950" indent="-285750">
              <a:buFont typeface="Wingdings" panose="05000000000000000000" pitchFamily="2" charset="2"/>
              <a:buChar char="§"/>
              <a:defRPr sz="2200">
                <a:latin typeface="+mj-lt"/>
              </a:defRPr>
            </a:lvl2pPr>
            <a:lvl3pPr marL="1143000" indent="-228600">
              <a:buFont typeface="Wingdings" panose="05000000000000000000" pitchFamily="2" charset="2"/>
              <a:buChar char="§"/>
              <a:defRPr sz="2200">
                <a:latin typeface="+mj-lt"/>
              </a:defRPr>
            </a:lvl3pPr>
            <a:lvl4pPr marL="1600200" indent="-228600">
              <a:buFont typeface="Wingdings" panose="05000000000000000000" pitchFamily="2" charset="2"/>
              <a:buChar char="§"/>
              <a:defRPr sz="2200">
                <a:latin typeface="+mj-lt"/>
              </a:defRPr>
            </a:lvl4pPr>
            <a:lvl5pPr marL="2057400" indent="-228600">
              <a:buFont typeface="Wingdings" panose="05000000000000000000" pitchFamily="2" charset="2"/>
              <a:buChar char="§"/>
              <a:defRPr sz="22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0347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1422"/>
            <a:ext cx="8229600" cy="107156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524397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2.png"/><Relationship Id="rId4" Type="http://schemas.openxmlformats.org/officeDocument/2006/relationships/slideLayout" Target="../slideLayouts/slideLayout1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88640"/>
            <a:ext cx="8229600" cy="92211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7" name="Text Placeholder 2"/>
          <p:cNvSpPr>
            <a:spLocks noGrp="1"/>
          </p:cNvSpPr>
          <p:nvPr>
            <p:ph type="body" idx="1"/>
          </p:nvPr>
        </p:nvSpPr>
        <p:spPr bwMode="auto">
          <a:xfrm>
            <a:off x="457200" y="1600201"/>
            <a:ext cx="8229600" cy="4421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cxnSp>
        <p:nvCxnSpPr>
          <p:cNvPr id="7" name="Straight Connector 6"/>
          <p:cNvCxnSpPr/>
          <p:nvPr userDrawn="1"/>
        </p:nvCxnSpPr>
        <p:spPr>
          <a:xfrm>
            <a:off x="0" y="6309320"/>
            <a:ext cx="91440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7"/>
          <a:stretch>
            <a:fillRect/>
          </a:stretch>
        </p:blipFill>
        <p:spPr>
          <a:xfrm>
            <a:off x="0" y="1268760"/>
            <a:ext cx="9144000" cy="144016"/>
          </a:xfrm>
          <a:prstGeom prst="rect">
            <a:avLst/>
          </a:prstGeom>
        </p:spPr>
      </p:pic>
      <p:pic>
        <p:nvPicPr>
          <p:cNvPr id="2" name="Picture 1"/>
          <p:cNvPicPr>
            <a:picLocks noChangeAspect="1"/>
          </p:cNvPicPr>
          <p:nvPr userDrawn="1"/>
        </p:nvPicPr>
        <p:blipFill>
          <a:blip r:embed="rId8"/>
          <a:stretch>
            <a:fillRect/>
          </a:stretch>
        </p:blipFill>
        <p:spPr>
          <a:xfrm>
            <a:off x="7306022" y="6313504"/>
            <a:ext cx="1402829" cy="544496"/>
          </a:xfrm>
          <a:prstGeom prst="rect">
            <a:avLst/>
          </a:prstGeom>
        </p:spPr>
      </p:pic>
    </p:spTree>
  </p:cSld>
  <p:clrMap bg1="lt1" tx1="dk1" bg2="lt2" tx2="dk2" accent1="accent1" accent2="accent2" accent3="accent3" accent4="accent4" accent5="accent5" accent6="accent6" hlink="hlink" folHlink="folHlink"/>
  <p:sldLayoutIdLst>
    <p:sldLayoutId id="2147483927" r:id="rId1"/>
    <p:sldLayoutId id="2147483934" r:id="rId2"/>
    <p:sldLayoutId id="2147483929" r:id="rId3"/>
    <p:sldLayoutId id="2147483936" r:id="rId4"/>
    <p:sldLayoutId id="2147483937" r:id="rId5"/>
  </p:sldLayoutIdLst>
  <p:txStyles>
    <p:titleStyle>
      <a:lvl1pPr algn="l" rtl="0" eaLnBrk="0" fontAlgn="base" hangingPunct="0">
        <a:spcBef>
          <a:spcPct val="0"/>
        </a:spcBef>
        <a:spcAft>
          <a:spcPct val="0"/>
        </a:spcAft>
        <a:defRPr sz="3600" kern="1200">
          <a:solidFill>
            <a:schemeClr val="tx1"/>
          </a:solidFill>
          <a:latin typeface="+mn-lt"/>
          <a:ea typeface="ＭＳ Ｐゴシック" charset="0"/>
          <a:cs typeface="Arial"/>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Wingdings" panose="05000000000000000000" pitchFamily="2" charset="2"/>
        <a:buChar char="§"/>
        <a:defRPr sz="2200" kern="1200">
          <a:solidFill>
            <a:schemeClr val="tx1"/>
          </a:solidFill>
          <a:latin typeface="+mj-lt"/>
          <a:ea typeface="ＭＳ Ｐゴシック" charset="0"/>
          <a:cs typeface="Arial"/>
        </a:defRPr>
      </a:lvl1pPr>
      <a:lvl2pPr marL="742950" indent="-285750" algn="just" rtl="0" eaLnBrk="0" fontAlgn="base" hangingPunct="0">
        <a:spcBef>
          <a:spcPct val="20000"/>
        </a:spcBef>
        <a:spcAft>
          <a:spcPct val="0"/>
        </a:spcAft>
        <a:buFont typeface="Wingdings" panose="05000000000000000000" pitchFamily="2" charset="2"/>
        <a:buChar char="§"/>
        <a:defRPr sz="2200" kern="1200">
          <a:solidFill>
            <a:schemeClr val="tx1"/>
          </a:solidFill>
          <a:latin typeface="+mj-lt"/>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88640"/>
            <a:ext cx="8229600" cy="92211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7" name="Text Placeholder 2"/>
          <p:cNvSpPr>
            <a:spLocks noGrp="1"/>
          </p:cNvSpPr>
          <p:nvPr>
            <p:ph type="body" idx="1"/>
          </p:nvPr>
        </p:nvSpPr>
        <p:spPr bwMode="auto">
          <a:xfrm>
            <a:off x="457200" y="1600201"/>
            <a:ext cx="8229600" cy="4421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cxnSp>
        <p:nvCxnSpPr>
          <p:cNvPr id="7" name="Straight Connector 6"/>
          <p:cNvCxnSpPr/>
          <p:nvPr userDrawn="1"/>
        </p:nvCxnSpPr>
        <p:spPr>
          <a:xfrm>
            <a:off x="0" y="6309320"/>
            <a:ext cx="91440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7"/>
          <a:stretch>
            <a:fillRect/>
          </a:stretch>
        </p:blipFill>
        <p:spPr>
          <a:xfrm>
            <a:off x="7306022" y="6313504"/>
            <a:ext cx="1402829" cy="544496"/>
          </a:xfrm>
          <a:prstGeom prst="rect">
            <a:avLst/>
          </a:prstGeom>
        </p:spPr>
      </p:pic>
    </p:spTree>
    <p:extLst>
      <p:ext uri="{BB962C8B-B14F-4D97-AF65-F5344CB8AC3E}">
        <p14:creationId xmlns:p14="http://schemas.microsoft.com/office/powerpoint/2010/main" val="503389189"/>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Lst>
  <p:txStyles>
    <p:titleStyle>
      <a:lvl1pPr algn="l" rtl="0" eaLnBrk="0" fontAlgn="base" hangingPunct="0">
        <a:spcBef>
          <a:spcPct val="0"/>
        </a:spcBef>
        <a:spcAft>
          <a:spcPct val="0"/>
        </a:spcAft>
        <a:defRPr sz="3600" kern="1200">
          <a:solidFill>
            <a:schemeClr val="tx1"/>
          </a:solidFill>
          <a:latin typeface="+mn-lt"/>
          <a:ea typeface="ＭＳ Ｐゴシック" charset="0"/>
          <a:cs typeface="Arial"/>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Wingdings" panose="05000000000000000000" pitchFamily="2" charset="2"/>
        <a:buChar char="§"/>
        <a:defRPr sz="2200" kern="1200">
          <a:solidFill>
            <a:schemeClr val="tx1"/>
          </a:solidFill>
          <a:latin typeface="+mj-lt"/>
          <a:ea typeface="ＭＳ Ｐゴシック" charset="0"/>
          <a:cs typeface="Arial"/>
        </a:defRPr>
      </a:lvl1pPr>
      <a:lvl2pPr marL="742950" indent="-285750" algn="just" rtl="0" eaLnBrk="0" fontAlgn="base" hangingPunct="0">
        <a:spcBef>
          <a:spcPct val="20000"/>
        </a:spcBef>
        <a:spcAft>
          <a:spcPct val="0"/>
        </a:spcAft>
        <a:buFont typeface="Wingdings" panose="05000000000000000000" pitchFamily="2" charset="2"/>
        <a:buChar char="§"/>
        <a:defRPr sz="2200" kern="1200">
          <a:solidFill>
            <a:schemeClr val="tx1"/>
          </a:solidFill>
          <a:latin typeface="+mj-lt"/>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1520" y="188640"/>
            <a:ext cx="8640960" cy="92211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7" name="Text Placeholder 2"/>
          <p:cNvSpPr>
            <a:spLocks noGrp="1"/>
          </p:cNvSpPr>
          <p:nvPr>
            <p:ph type="body" idx="1"/>
          </p:nvPr>
        </p:nvSpPr>
        <p:spPr bwMode="auto">
          <a:xfrm>
            <a:off x="251520" y="1600201"/>
            <a:ext cx="8640960" cy="44210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cxnSp>
        <p:nvCxnSpPr>
          <p:cNvPr id="7" name="Straight Connector 6"/>
          <p:cNvCxnSpPr/>
          <p:nvPr userDrawn="1"/>
        </p:nvCxnSpPr>
        <p:spPr>
          <a:xfrm>
            <a:off x="0" y="6309320"/>
            <a:ext cx="91440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1268760"/>
            <a:ext cx="9144000" cy="144016"/>
          </a:xfrm>
          <a:prstGeom prst="rect">
            <a:avLst/>
          </a:prstGeom>
        </p:spPr>
      </p:pic>
      <p:sp>
        <p:nvSpPr>
          <p:cNvPr id="8" name="TextBox 7"/>
          <p:cNvSpPr txBox="1"/>
          <p:nvPr userDrawn="1"/>
        </p:nvSpPr>
        <p:spPr>
          <a:xfrm>
            <a:off x="179512" y="6402814"/>
            <a:ext cx="4285748" cy="338554"/>
          </a:xfrm>
          <a:prstGeom prst="rect">
            <a:avLst/>
          </a:prstGeom>
          <a:noFill/>
        </p:spPr>
        <p:txBody>
          <a:bodyPr wrap="square" rtlCol="0">
            <a:spAutoFit/>
          </a:bodyPr>
          <a:lstStyle/>
          <a:p>
            <a:r>
              <a:rPr lang="en-US" sz="1600" b="1" i="0" dirty="0">
                <a:latin typeface="+mj-lt"/>
              </a:rPr>
              <a:t>www.tutor2u.net/psychology</a:t>
            </a:r>
          </a:p>
        </p:txBody>
      </p:sp>
      <p:pic>
        <p:nvPicPr>
          <p:cNvPr id="3" name="Picture 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596336" y="6309320"/>
            <a:ext cx="1296144" cy="503088"/>
          </a:xfrm>
          <a:prstGeom prst="rect">
            <a:avLst/>
          </a:prstGeom>
        </p:spPr>
      </p:pic>
    </p:spTree>
    <p:extLst>
      <p:ext uri="{BB962C8B-B14F-4D97-AF65-F5344CB8AC3E}">
        <p14:creationId xmlns:p14="http://schemas.microsoft.com/office/powerpoint/2010/main" val="199506711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Lst>
  <p:txStyles>
    <p:titleStyle>
      <a:lvl1pPr algn="l" rtl="0" eaLnBrk="0" fontAlgn="base" hangingPunct="0">
        <a:spcBef>
          <a:spcPct val="0"/>
        </a:spcBef>
        <a:spcAft>
          <a:spcPct val="0"/>
        </a:spcAft>
        <a:defRPr sz="3600" kern="1200">
          <a:solidFill>
            <a:schemeClr val="tx1"/>
          </a:solidFill>
          <a:latin typeface="+mn-lt"/>
          <a:ea typeface="ＭＳ Ｐゴシック" charset="0"/>
          <a:cs typeface="Arial"/>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Wingdings" panose="05000000000000000000" pitchFamily="2" charset="2"/>
        <a:buChar char="§"/>
        <a:defRPr sz="2200" kern="1200">
          <a:solidFill>
            <a:schemeClr val="tx1"/>
          </a:solidFill>
          <a:latin typeface="+mj-lt"/>
          <a:ea typeface="ＭＳ Ｐゴシック" charset="0"/>
          <a:cs typeface="Arial"/>
        </a:defRPr>
      </a:lvl1pPr>
      <a:lvl2pPr marL="742950" indent="-285750" algn="just" rtl="0" eaLnBrk="0" fontAlgn="base" hangingPunct="0">
        <a:spcBef>
          <a:spcPct val="20000"/>
        </a:spcBef>
        <a:spcAft>
          <a:spcPct val="0"/>
        </a:spcAft>
        <a:buFont typeface="Wingdings" panose="05000000000000000000" pitchFamily="2" charset="2"/>
        <a:buChar char="§"/>
        <a:defRPr sz="2200" kern="1200">
          <a:solidFill>
            <a:schemeClr val="tx1"/>
          </a:solidFill>
          <a:latin typeface="+mj-lt"/>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groups/edexcelalevelpsychologyteachers/" TargetMode="External"/><Relationship Id="rId7" Type="http://schemas.openxmlformats.org/officeDocument/2006/relationships/hyperlink" Target="http://www.tutor2u.net/psychology/latest" TargetMode="External"/><Relationship Id="rId2" Type="http://schemas.openxmlformats.org/officeDocument/2006/relationships/hyperlink" Target="https://www.facebook.com/groups/aqapsychology/" TargetMode="Externa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hyperlink" Target="https://www.facebook.com/groups/tutor2uALevelPsychStudentGroup/" TargetMode="External"/><Relationship Id="rId4" Type="http://schemas.openxmlformats.org/officeDocument/2006/relationships/hyperlink" Target="https://www.facebook.com/groups/ocrpsychology/"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Issues &amp; Debates</a:t>
            </a:r>
          </a:p>
        </p:txBody>
      </p:sp>
      <p:sp>
        <p:nvSpPr>
          <p:cNvPr id="3" name="Subtitle 2"/>
          <p:cNvSpPr>
            <a:spLocks noGrp="1"/>
          </p:cNvSpPr>
          <p:nvPr>
            <p:ph type="subTitle" idx="1"/>
          </p:nvPr>
        </p:nvSpPr>
        <p:spPr/>
        <p:txBody>
          <a:bodyPr/>
          <a:lstStyle/>
          <a:p>
            <a:r>
              <a:rPr lang="en-GB" dirty="0"/>
              <a:t>Free Will vs. Determinism</a:t>
            </a:r>
          </a:p>
        </p:txBody>
      </p:sp>
      <p:pic>
        <p:nvPicPr>
          <p:cNvPr id="8" name="Picture 7"/>
          <p:cNvPicPr>
            <a:picLocks noChangeAspect="1"/>
          </p:cNvPicPr>
          <p:nvPr/>
        </p:nvPicPr>
        <p:blipFill>
          <a:blip r:embed="rId2"/>
          <a:stretch>
            <a:fillRect/>
          </a:stretch>
        </p:blipFill>
        <p:spPr>
          <a:xfrm>
            <a:off x="1885829" y="2611760"/>
            <a:ext cx="5223862" cy="3467466"/>
          </a:xfrm>
          <a:prstGeom prst="rect">
            <a:avLst/>
          </a:prstGeom>
        </p:spPr>
      </p:pic>
    </p:spTree>
    <p:extLst>
      <p:ext uri="{BB962C8B-B14F-4D97-AF65-F5344CB8AC3E}">
        <p14:creationId xmlns:p14="http://schemas.microsoft.com/office/powerpoint/2010/main" val="3201011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467544" y="260648"/>
          <a:ext cx="4464496"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p:cNvSpPr/>
          <p:nvPr/>
        </p:nvSpPr>
        <p:spPr>
          <a:xfrm>
            <a:off x="5220072" y="260648"/>
            <a:ext cx="3600400" cy="1800200"/>
          </a:xfrm>
          <a:prstGeom prst="roundRect">
            <a:avLst/>
          </a:prstGeom>
          <a:solidFill>
            <a:srgbClr val="92D050"/>
          </a:solidFill>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r>
              <a:rPr lang="en-GB" sz="1400" b="1" dirty="0">
                <a:solidFill>
                  <a:schemeClr val="tx1"/>
                </a:solidFill>
              </a:rPr>
              <a:t>Year 1 – Psychopathology: </a:t>
            </a:r>
            <a:r>
              <a:rPr lang="en-GB" sz="1400" dirty="0">
                <a:solidFill>
                  <a:schemeClr val="tx1"/>
                </a:solidFill>
              </a:rPr>
              <a:t>The biological approach suggests that OCD is partly genetic. </a:t>
            </a:r>
            <a:r>
              <a:rPr lang="en-GB" sz="1400" b="1" dirty="0" err="1">
                <a:solidFill>
                  <a:schemeClr val="tx1"/>
                </a:solidFill>
              </a:rPr>
              <a:t>Nestadt</a:t>
            </a:r>
            <a:r>
              <a:rPr lang="en-GB" sz="1400" b="1" dirty="0">
                <a:solidFill>
                  <a:schemeClr val="tx1"/>
                </a:solidFill>
              </a:rPr>
              <a:t> et al. (2000) </a:t>
            </a:r>
            <a:r>
              <a:rPr lang="en-GB" sz="1400" dirty="0">
                <a:solidFill>
                  <a:schemeClr val="tx1"/>
                </a:solidFill>
              </a:rPr>
              <a:t>found that people with first-degree relatives who suffer from OCD are five times more likely to suffer from OCD at some point in their lives.</a:t>
            </a:r>
          </a:p>
        </p:txBody>
      </p:sp>
      <p:sp>
        <p:nvSpPr>
          <p:cNvPr id="6" name="Rectangle: Rounded Corners 5"/>
          <p:cNvSpPr/>
          <p:nvPr/>
        </p:nvSpPr>
        <p:spPr>
          <a:xfrm>
            <a:off x="5220072" y="2276872"/>
            <a:ext cx="3600400" cy="1800200"/>
          </a:xfrm>
          <a:prstGeom prst="roundRect">
            <a:avLst/>
          </a:prstGeom>
          <a:solidFill>
            <a:srgbClr val="558ED5"/>
          </a:solidFill>
          <a:ln>
            <a:solidFill>
              <a:srgbClr val="558ED5"/>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400" b="1" dirty="0">
                <a:solidFill>
                  <a:schemeClr val="tx1"/>
                </a:solidFill>
              </a:rPr>
              <a:t>Year 1 – Psychopathology: </a:t>
            </a:r>
            <a:r>
              <a:rPr lang="en-GB" sz="1400" dirty="0">
                <a:solidFill>
                  <a:schemeClr val="tx1"/>
                </a:solidFill>
              </a:rPr>
              <a:t>The behaviourist approach suggests that phobias are acquired through </a:t>
            </a:r>
            <a:r>
              <a:rPr lang="en-GB" sz="1400" b="1" dirty="0">
                <a:solidFill>
                  <a:schemeClr val="tx1"/>
                </a:solidFill>
              </a:rPr>
              <a:t>classical conditioning </a:t>
            </a:r>
            <a:r>
              <a:rPr lang="en-GB" sz="1400" dirty="0">
                <a:solidFill>
                  <a:schemeClr val="tx1"/>
                </a:solidFill>
              </a:rPr>
              <a:t>and maintained through </a:t>
            </a:r>
            <a:r>
              <a:rPr lang="en-GB" sz="1400" b="1" dirty="0">
                <a:solidFill>
                  <a:schemeClr val="tx1"/>
                </a:solidFill>
              </a:rPr>
              <a:t>operant conditioning </a:t>
            </a:r>
            <a:r>
              <a:rPr lang="en-GB" sz="1400" dirty="0">
                <a:solidFill>
                  <a:schemeClr val="tx1"/>
                </a:solidFill>
              </a:rPr>
              <a:t>and therefore, to some extent, environmentally determined. </a:t>
            </a:r>
            <a:r>
              <a:rPr lang="en-GB" sz="1400" b="1" dirty="0">
                <a:solidFill>
                  <a:schemeClr val="tx1"/>
                </a:solidFill>
              </a:rPr>
              <a:t> </a:t>
            </a:r>
          </a:p>
        </p:txBody>
      </p:sp>
      <p:sp>
        <p:nvSpPr>
          <p:cNvPr id="7" name="Rectangle: Rounded Corners 6"/>
          <p:cNvSpPr/>
          <p:nvPr/>
        </p:nvSpPr>
        <p:spPr>
          <a:xfrm>
            <a:off x="5220072" y="4293096"/>
            <a:ext cx="3600400" cy="1800200"/>
          </a:xfrm>
          <a:prstGeom prst="roundRect">
            <a:avLst/>
          </a:prstGeom>
          <a:solidFill>
            <a:srgbClr val="B14191"/>
          </a:solidFill>
          <a:ln>
            <a:solidFill>
              <a:srgbClr val="B1419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400" b="1" dirty="0">
                <a:solidFill>
                  <a:schemeClr val="tx1"/>
                </a:solidFill>
              </a:rPr>
              <a:t>Year 2 – </a:t>
            </a:r>
            <a:r>
              <a:rPr lang="en-GB" sz="1400" b="1" u="sng" dirty="0">
                <a:solidFill>
                  <a:schemeClr val="tx1"/>
                </a:solidFill>
              </a:rPr>
              <a:t>Gender</a:t>
            </a:r>
            <a:r>
              <a:rPr lang="en-GB" sz="1400" b="1" dirty="0">
                <a:solidFill>
                  <a:schemeClr val="tx1"/>
                </a:solidFill>
              </a:rPr>
              <a:t>/Forensic: </a:t>
            </a:r>
            <a:r>
              <a:rPr lang="en-GB" sz="1400" dirty="0">
                <a:solidFill>
                  <a:schemeClr val="tx1"/>
                </a:solidFill>
              </a:rPr>
              <a:t>The psychodynamic approach suggests that </a:t>
            </a:r>
            <a:r>
              <a:rPr lang="en-GB" sz="1400" b="1" dirty="0">
                <a:solidFill>
                  <a:schemeClr val="tx1"/>
                </a:solidFill>
              </a:rPr>
              <a:t>gender behaviours </a:t>
            </a:r>
            <a:r>
              <a:rPr lang="en-GB" sz="1400" dirty="0">
                <a:solidFill>
                  <a:schemeClr val="tx1"/>
                </a:solidFill>
              </a:rPr>
              <a:t>are acquired during the phallic stage of development, through the resolution of the Oedipus Complex or Electra complex, where children identify with the same sex parent.</a:t>
            </a:r>
            <a:endParaRPr lang="en-GB" sz="1400" b="1" dirty="0">
              <a:solidFill>
                <a:schemeClr val="tx1"/>
              </a:solidFill>
            </a:endParaRPr>
          </a:p>
        </p:txBody>
      </p:sp>
    </p:spTree>
    <p:extLst>
      <p:ext uri="{BB962C8B-B14F-4D97-AF65-F5344CB8AC3E}">
        <p14:creationId xmlns:p14="http://schemas.microsoft.com/office/powerpoint/2010/main" val="402713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57200" y="476672"/>
            <a:ext cx="8229600" cy="1584176"/>
          </a:xfrm>
          <a:prstGeom prst="roundRect">
            <a:avLst/>
          </a:prstGeom>
          <a:solidFill>
            <a:srgbClr val="FF3B3B"/>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0" b="1" dirty="0">
                <a:solidFill>
                  <a:schemeClr val="tx1"/>
                </a:solidFill>
              </a:rPr>
              <a:t>Determinism</a:t>
            </a:r>
          </a:p>
          <a:p>
            <a:pPr algn="ctr"/>
            <a:r>
              <a:rPr lang="en-GB" sz="1600" i="1" dirty="0">
                <a:solidFill>
                  <a:schemeClr val="tx1"/>
                </a:solidFill>
              </a:rPr>
              <a:t>Determinism is the view that </a:t>
            </a:r>
            <a:r>
              <a:rPr lang="en-GB" sz="1600" b="1" i="1" dirty="0">
                <a:solidFill>
                  <a:schemeClr val="tx1"/>
                </a:solidFill>
              </a:rPr>
              <a:t>free will is an illusion</a:t>
            </a:r>
            <a:r>
              <a:rPr lang="en-GB" sz="1600" i="1" dirty="0">
                <a:solidFill>
                  <a:schemeClr val="tx1"/>
                </a:solidFill>
              </a:rPr>
              <a:t>, and that our </a:t>
            </a:r>
            <a:r>
              <a:rPr lang="en-GB" sz="1600" b="1" i="1" dirty="0">
                <a:solidFill>
                  <a:schemeClr val="tx1"/>
                </a:solidFill>
              </a:rPr>
              <a:t>behaviour is governed by internal or external forces </a:t>
            </a:r>
            <a:r>
              <a:rPr lang="en-GB" sz="1600" i="1" dirty="0">
                <a:solidFill>
                  <a:schemeClr val="tx1"/>
                </a:solidFill>
              </a:rPr>
              <a:t>over which we have no control. Consequently, our behaviour is viewed as predictable. </a:t>
            </a:r>
          </a:p>
        </p:txBody>
      </p:sp>
      <p:sp>
        <p:nvSpPr>
          <p:cNvPr id="3" name="Rectangle: Rounded Corners 2"/>
          <p:cNvSpPr/>
          <p:nvPr/>
        </p:nvSpPr>
        <p:spPr>
          <a:xfrm>
            <a:off x="457200" y="2420888"/>
            <a:ext cx="3898776" cy="144016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0000"/>
                </a:solidFill>
              </a:rPr>
              <a:t>Hard Determinism</a:t>
            </a:r>
          </a:p>
          <a:p>
            <a:pPr algn="ctr"/>
            <a:r>
              <a:rPr lang="en-GB" sz="1200" b="1" i="1" dirty="0">
                <a:solidFill>
                  <a:schemeClr val="tx1"/>
                </a:solidFill>
              </a:rPr>
              <a:t>…is the view that forces outside of our control (e.g. biology or past experience) shape our behaviour. Hard determinism is seen as incompatible with free will. </a:t>
            </a:r>
          </a:p>
        </p:txBody>
      </p:sp>
      <p:sp>
        <p:nvSpPr>
          <p:cNvPr id="4" name="Rectangle: Rounded Corners 3"/>
          <p:cNvSpPr/>
          <p:nvPr/>
        </p:nvSpPr>
        <p:spPr>
          <a:xfrm>
            <a:off x="4860032" y="2420888"/>
            <a:ext cx="3826768" cy="144016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B050"/>
                </a:solidFill>
              </a:rPr>
              <a:t>Soft Determinism</a:t>
            </a:r>
          </a:p>
          <a:p>
            <a:pPr algn="ctr"/>
            <a:r>
              <a:rPr lang="en-GB" sz="1400" b="1" i="1" dirty="0">
                <a:solidFill>
                  <a:schemeClr val="tx1"/>
                </a:solidFill>
              </a:rPr>
              <a:t>…is the view behaviour is constrained by the environment or biological make-up, but only to a certain extent and that there is an element of free will in all behaviour.</a:t>
            </a:r>
          </a:p>
        </p:txBody>
      </p:sp>
      <p:sp>
        <p:nvSpPr>
          <p:cNvPr id="6" name="Rectangle: Rounded Corners 5"/>
          <p:cNvSpPr/>
          <p:nvPr/>
        </p:nvSpPr>
        <p:spPr>
          <a:xfrm>
            <a:off x="477664" y="4232176"/>
            <a:ext cx="8229600" cy="1584176"/>
          </a:xfrm>
          <a:prstGeom prst="roundRect">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0" b="1" dirty="0">
                <a:solidFill>
                  <a:schemeClr val="tx1"/>
                </a:solidFill>
              </a:rPr>
              <a:t>Free Will</a:t>
            </a:r>
          </a:p>
          <a:p>
            <a:pPr algn="ctr"/>
            <a:r>
              <a:rPr lang="en-GB" sz="1600" i="1" dirty="0">
                <a:solidFill>
                  <a:schemeClr val="tx1"/>
                </a:solidFill>
              </a:rPr>
              <a:t>Free will is the idea that we can play an </a:t>
            </a:r>
            <a:r>
              <a:rPr lang="en-GB" sz="1600" b="1" i="1" dirty="0">
                <a:solidFill>
                  <a:schemeClr val="tx1"/>
                </a:solidFill>
              </a:rPr>
              <a:t>active role </a:t>
            </a:r>
            <a:r>
              <a:rPr lang="en-GB" sz="1600" i="1" dirty="0">
                <a:solidFill>
                  <a:schemeClr val="tx1"/>
                </a:solidFill>
              </a:rPr>
              <a:t>and have </a:t>
            </a:r>
            <a:r>
              <a:rPr lang="en-GB" sz="1600" b="1" i="1" dirty="0">
                <a:solidFill>
                  <a:schemeClr val="tx1"/>
                </a:solidFill>
              </a:rPr>
              <a:t>choice </a:t>
            </a:r>
            <a:r>
              <a:rPr lang="en-GB" sz="1600" i="1" dirty="0">
                <a:solidFill>
                  <a:schemeClr val="tx1"/>
                </a:solidFill>
              </a:rPr>
              <a:t>in how we behave. The assumption is that individuals are free to choose their behaviour and are self-determined. </a:t>
            </a:r>
          </a:p>
        </p:txBody>
      </p:sp>
    </p:spTree>
    <p:extLst>
      <p:ext uri="{BB962C8B-B14F-4D97-AF65-F5344CB8AC3E}">
        <p14:creationId xmlns:p14="http://schemas.microsoft.com/office/powerpoint/2010/main" val="416020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306664" y="2420888"/>
            <a:ext cx="5400600" cy="3672408"/>
          </a:xfrm>
          <a:prstGeom prst="rect">
            <a:avLst/>
          </a:prstGeom>
        </p:spPr>
      </p:pic>
      <p:sp>
        <p:nvSpPr>
          <p:cNvPr id="6" name="Rectangle: Rounded Corners 5"/>
          <p:cNvSpPr/>
          <p:nvPr/>
        </p:nvSpPr>
        <p:spPr>
          <a:xfrm>
            <a:off x="477664" y="476672"/>
            <a:ext cx="8229600" cy="1584176"/>
          </a:xfrm>
          <a:prstGeom prst="roundRect">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0" b="1" dirty="0">
                <a:solidFill>
                  <a:schemeClr val="tx1"/>
                </a:solidFill>
              </a:rPr>
              <a:t>Free Will</a:t>
            </a:r>
          </a:p>
          <a:p>
            <a:pPr algn="ctr"/>
            <a:r>
              <a:rPr lang="en-GB" sz="1600" i="1" dirty="0">
                <a:solidFill>
                  <a:schemeClr val="tx1"/>
                </a:solidFill>
              </a:rPr>
              <a:t>Free will is the idea that we can play an </a:t>
            </a:r>
            <a:r>
              <a:rPr lang="en-GB" sz="1600" b="1" i="1" dirty="0">
                <a:solidFill>
                  <a:schemeClr val="tx1"/>
                </a:solidFill>
              </a:rPr>
              <a:t>active role </a:t>
            </a:r>
            <a:r>
              <a:rPr lang="en-GB" sz="1600" i="1" dirty="0">
                <a:solidFill>
                  <a:schemeClr val="tx1"/>
                </a:solidFill>
              </a:rPr>
              <a:t>and have </a:t>
            </a:r>
            <a:r>
              <a:rPr lang="en-GB" sz="1600" b="1" i="1" dirty="0">
                <a:solidFill>
                  <a:schemeClr val="tx1"/>
                </a:solidFill>
              </a:rPr>
              <a:t>choice </a:t>
            </a:r>
            <a:r>
              <a:rPr lang="en-GB" sz="1600" i="1" dirty="0">
                <a:solidFill>
                  <a:schemeClr val="tx1"/>
                </a:solidFill>
              </a:rPr>
              <a:t>in how we behave. The assumption is that individuals are free to choose their behaviour and are self-determined. </a:t>
            </a:r>
          </a:p>
        </p:txBody>
      </p:sp>
      <p:sp>
        <p:nvSpPr>
          <p:cNvPr id="7" name="Rectangle: Rounded Corners 6"/>
          <p:cNvSpPr/>
          <p:nvPr/>
        </p:nvSpPr>
        <p:spPr>
          <a:xfrm>
            <a:off x="477664" y="3068960"/>
            <a:ext cx="3600400" cy="1800200"/>
          </a:xfrm>
          <a:prstGeom prst="roundRect">
            <a:avLst/>
          </a:prstGeom>
          <a:solidFill>
            <a:srgbClr val="92D050"/>
          </a:solidFill>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r>
              <a:rPr lang="en-GB" sz="1400" b="1" dirty="0">
                <a:solidFill>
                  <a:schemeClr val="tx1"/>
                </a:solidFill>
              </a:rPr>
              <a:t>Year 2 – Approaches in Psychology: </a:t>
            </a:r>
            <a:r>
              <a:rPr lang="en-GB" sz="1400" dirty="0">
                <a:solidFill>
                  <a:schemeClr val="tx1"/>
                </a:solidFill>
              </a:rPr>
              <a:t>Humanist psychologists argue against the determinism view, claiming that humans have self-determination and free will and that behaviour is not the result of any single cause.</a:t>
            </a:r>
          </a:p>
        </p:txBody>
      </p:sp>
    </p:spTree>
    <p:extLst>
      <p:ext uri="{BB962C8B-B14F-4D97-AF65-F5344CB8AC3E}">
        <p14:creationId xmlns:p14="http://schemas.microsoft.com/office/powerpoint/2010/main" val="402349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Types of Questions</a:t>
            </a:r>
          </a:p>
        </p:txBody>
      </p:sp>
      <p:sp>
        <p:nvSpPr>
          <p:cNvPr id="3" name="Subtitle 2"/>
          <p:cNvSpPr>
            <a:spLocks noGrp="1"/>
          </p:cNvSpPr>
          <p:nvPr>
            <p:ph type="subTitle" idx="1"/>
          </p:nvPr>
        </p:nvSpPr>
        <p:spPr/>
        <p:txBody>
          <a:bodyPr anchor="ctr">
            <a:normAutofit/>
          </a:bodyPr>
          <a:lstStyle/>
          <a:p>
            <a:pPr lvl="0"/>
            <a:r>
              <a:rPr lang="en-US" dirty="0"/>
              <a:t>Multiple Choice, Short Answer, Application Essay</a:t>
            </a:r>
          </a:p>
        </p:txBody>
      </p:sp>
      <p:pic>
        <p:nvPicPr>
          <p:cNvPr id="5" name="Picture 4"/>
          <p:cNvPicPr>
            <a:picLocks noChangeAspect="1"/>
          </p:cNvPicPr>
          <p:nvPr/>
        </p:nvPicPr>
        <p:blipFill>
          <a:blip r:embed="rId3"/>
          <a:stretch>
            <a:fillRect/>
          </a:stretch>
        </p:blipFill>
        <p:spPr>
          <a:xfrm>
            <a:off x="2627784" y="2461898"/>
            <a:ext cx="3828181" cy="3828181"/>
          </a:xfrm>
          <a:prstGeom prst="rect">
            <a:avLst/>
          </a:prstGeom>
        </p:spPr>
      </p:pic>
    </p:spTree>
    <p:extLst>
      <p:ext uri="{BB962C8B-B14F-4D97-AF65-F5344CB8AC3E}">
        <p14:creationId xmlns:p14="http://schemas.microsoft.com/office/powerpoint/2010/main" val="541577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467544" y="260648"/>
          <a:ext cx="8229600" cy="5850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333872" y="2492896"/>
            <a:ext cx="8496944" cy="864096"/>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5000" b="1" dirty="0">
              <a:solidFill>
                <a:schemeClr val="tx1"/>
              </a:solidFill>
            </a:endParaRPr>
          </a:p>
        </p:txBody>
      </p:sp>
      <p:sp>
        <p:nvSpPr>
          <p:cNvPr id="5" name="Rectangle 4"/>
          <p:cNvSpPr/>
          <p:nvPr/>
        </p:nvSpPr>
        <p:spPr>
          <a:xfrm>
            <a:off x="333872" y="3356992"/>
            <a:ext cx="8496944" cy="1656184"/>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5000" b="1" dirty="0">
              <a:solidFill>
                <a:schemeClr val="tx1"/>
              </a:solidFill>
            </a:endParaRPr>
          </a:p>
        </p:txBody>
      </p:sp>
      <p:sp>
        <p:nvSpPr>
          <p:cNvPr id="6" name="Rectangle 5"/>
          <p:cNvSpPr/>
          <p:nvPr/>
        </p:nvSpPr>
        <p:spPr>
          <a:xfrm>
            <a:off x="333872" y="5013176"/>
            <a:ext cx="8496944" cy="1008112"/>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5000" b="1" dirty="0">
              <a:solidFill>
                <a:schemeClr val="tx1"/>
              </a:solidFill>
            </a:endParaRPr>
          </a:p>
        </p:txBody>
      </p:sp>
    </p:spTree>
    <p:extLst>
      <p:ext uri="{BB962C8B-B14F-4D97-AF65-F5344CB8AC3E}">
        <p14:creationId xmlns:p14="http://schemas.microsoft.com/office/powerpoint/2010/main" val="64377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467544" y="260648"/>
          <a:ext cx="8229600" cy="5850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8500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1706183"/>
            <a:ext cx="8229600" cy="4419979"/>
            <a:chOff x="0" y="351955"/>
            <a:chExt cx="8229600" cy="3018960"/>
          </a:xfrm>
        </p:grpSpPr>
        <p:sp>
          <p:nvSpPr>
            <p:cNvPr id="8" name="Rectangle 7"/>
            <p:cNvSpPr/>
            <p:nvPr/>
          </p:nvSpPr>
          <p:spPr>
            <a:xfrm>
              <a:off x="0" y="351955"/>
              <a:ext cx="8229600" cy="16065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TextBox 8"/>
            <p:cNvSpPr txBox="1"/>
            <p:nvPr/>
          </p:nvSpPr>
          <p:spPr>
            <a:xfrm>
              <a:off x="0" y="351955"/>
              <a:ext cx="8229600" cy="30189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312420" rIns="638708" bIns="106680" numCol="1" spcCol="1270" anchor="t" anchorCtr="0">
              <a:noAutofit/>
            </a:bodyPr>
            <a:lstStyle/>
            <a:p>
              <a:pPr lvl="0">
                <a:buNone/>
              </a:pPr>
              <a:r>
                <a:rPr lang="en-GB" dirty="0"/>
                <a:t>Which two of the following statements describes a free will point of view? [2 marks]</a:t>
              </a:r>
              <a:endParaRPr lang="en-US" dirty="0"/>
            </a:p>
            <a:p>
              <a:pPr lvl="1"/>
              <a:r>
                <a:rPr lang="en-GB" dirty="0"/>
                <a:t>A People are not responsible for their own actions</a:t>
              </a:r>
              <a:endParaRPr lang="en-US" dirty="0"/>
            </a:p>
            <a:p>
              <a:pPr lvl="1"/>
              <a:r>
                <a:rPr lang="en-GB" dirty="0"/>
                <a:t>B People behave in a random fashion</a:t>
              </a:r>
              <a:endParaRPr lang="en-US" dirty="0"/>
            </a:p>
            <a:p>
              <a:pPr lvl="1"/>
              <a:r>
                <a:rPr lang="en-GB" dirty="0"/>
                <a:t>C Behaviour always has a cause</a:t>
              </a:r>
              <a:endParaRPr lang="en-US" dirty="0"/>
            </a:p>
            <a:p>
              <a:pPr lvl="1"/>
              <a:r>
                <a:rPr lang="en-GB" dirty="0"/>
                <a:t>D People exercise full choice over how they behave</a:t>
              </a:r>
              <a:endParaRPr lang="en-US" dirty="0"/>
            </a:p>
            <a:p>
              <a:pPr lvl="1"/>
              <a:r>
                <a:rPr lang="en-GB" dirty="0"/>
                <a:t>E People have no choice about how to act</a:t>
              </a:r>
              <a:endParaRPr lang="en-US" dirty="0"/>
            </a:p>
          </p:txBody>
        </p:sp>
      </p:grpSp>
      <p:grpSp>
        <p:nvGrpSpPr>
          <p:cNvPr id="5" name="Group 4"/>
          <p:cNvGrpSpPr/>
          <p:nvPr/>
        </p:nvGrpSpPr>
        <p:grpSpPr>
          <a:xfrm>
            <a:off x="868680" y="1484784"/>
            <a:ext cx="5760720" cy="442800"/>
            <a:chOff x="411480" y="130555"/>
            <a:chExt cx="5760720" cy="442800"/>
          </a:xfrm>
        </p:grpSpPr>
        <p:sp>
          <p:nvSpPr>
            <p:cNvPr id="6" name="Rectangle: Rounded Corners 5"/>
            <p:cNvSpPr/>
            <p:nvPr/>
          </p:nvSpPr>
          <p:spPr>
            <a:xfrm>
              <a:off x="411480" y="130555"/>
              <a:ext cx="5760720" cy="44280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Rounded Corners 6"/>
            <p:cNvSpPr txBox="1"/>
            <p:nvPr/>
          </p:nvSpPr>
          <p:spPr>
            <a:xfrm>
              <a:off x="433096" y="152171"/>
              <a:ext cx="5717488" cy="3995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666750">
                <a:lnSpc>
                  <a:spcPct val="90000"/>
                </a:lnSpc>
                <a:spcBef>
                  <a:spcPct val="0"/>
                </a:spcBef>
                <a:spcAft>
                  <a:spcPct val="35000"/>
                </a:spcAft>
                <a:buNone/>
              </a:pPr>
              <a:r>
                <a:rPr lang="en-US" sz="1500" kern="1200" dirty="0"/>
                <a:t>Multiple Choice Questions</a:t>
              </a:r>
            </a:p>
          </p:txBody>
        </p:sp>
      </p:grpSp>
      <p:sp>
        <p:nvSpPr>
          <p:cNvPr id="2" name="Title 1"/>
          <p:cNvSpPr>
            <a:spLocks noGrp="1"/>
          </p:cNvSpPr>
          <p:nvPr>
            <p:ph type="title"/>
          </p:nvPr>
        </p:nvSpPr>
        <p:spPr/>
        <p:txBody>
          <a:bodyPr/>
          <a:lstStyle/>
          <a:p>
            <a:r>
              <a:rPr lang="en-GB" dirty="0"/>
              <a:t>Multiple Choice Questions</a:t>
            </a:r>
          </a:p>
        </p:txBody>
      </p:sp>
      <p:sp>
        <p:nvSpPr>
          <p:cNvPr id="3" name="Content Placeholder 2"/>
          <p:cNvSpPr>
            <a:spLocks noGrp="1"/>
          </p:cNvSpPr>
          <p:nvPr>
            <p:ph idx="1"/>
          </p:nvPr>
        </p:nvSpPr>
        <p:spPr>
          <a:xfrm>
            <a:off x="457200" y="4149080"/>
            <a:ext cx="8229600" cy="1977083"/>
          </a:xfrm>
        </p:spPr>
        <p:txBody>
          <a:bodyPr/>
          <a:lstStyle/>
          <a:p>
            <a:r>
              <a:rPr lang="en-GB" dirty="0"/>
              <a:t>MCQs typically require knowledge of definitions.</a:t>
            </a:r>
          </a:p>
          <a:p>
            <a:r>
              <a:rPr lang="en-GB" b="1" dirty="0"/>
              <a:t>So what are the correct answers?</a:t>
            </a:r>
          </a:p>
          <a:p>
            <a:pPr marL="0" indent="0" algn="ctr">
              <a:buNone/>
            </a:pPr>
            <a:r>
              <a:rPr lang="en-GB" sz="7200" b="1" dirty="0">
                <a:solidFill>
                  <a:srgbClr val="00B050"/>
                </a:solidFill>
              </a:rPr>
              <a:t>B &amp; D</a:t>
            </a:r>
            <a:endParaRPr lang="en-GB" sz="9600" b="1" dirty="0">
              <a:solidFill>
                <a:srgbClr val="00B050"/>
              </a:solidFill>
            </a:endParaRPr>
          </a:p>
        </p:txBody>
      </p:sp>
      <p:pic>
        <p:nvPicPr>
          <p:cNvPr id="10" name="MS900074799[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787369" y="5455210"/>
            <a:ext cx="244475" cy="244475"/>
          </a:xfrm>
          <a:prstGeom prst="rect">
            <a:avLst/>
          </a:prstGeom>
        </p:spPr>
      </p:pic>
      <p:sp>
        <p:nvSpPr>
          <p:cNvPr id="11" name="Oval 10"/>
          <p:cNvSpPr/>
          <p:nvPr/>
        </p:nvSpPr>
        <p:spPr>
          <a:xfrm>
            <a:off x="7229307" y="4663122"/>
            <a:ext cx="1463040" cy="146304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2" name="Oval 11"/>
          <p:cNvSpPr/>
          <p:nvPr/>
        </p:nvSpPr>
        <p:spPr>
          <a:xfrm>
            <a:off x="7229307" y="4663122"/>
            <a:ext cx="1463040" cy="146304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mj-lt"/>
            </a:endParaRPr>
          </a:p>
        </p:txBody>
      </p:sp>
      <p:sp>
        <p:nvSpPr>
          <p:cNvPr id="13" name="TextBox 12"/>
          <p:cNvSpPr txBox="1"/>
          <p:nvPr/>
        </p:nvSpPr>
        <p:spPr>
          <a:xfrm>
            <a:off x="7334501" y="5208115"/>
            <a:ext cx="1243930" cy="369332"/>
          </a:xfrm>
          <a:prstGeom prst="rect">
            <a:avLst/>
          </a:prstGeom>
          <a:noFill/>
        </p:spPr>
        <p:txBody>
          <a:bodyPr wrap="none" rtlCol="0">
            <a:spAutoFit/>
          </a:bodyPr>
          <a:lstStyle/>
          <a:p>
            <a:pPr algn="ctr"/>
            <a:r>
              <a:rPr lang="en-GB" dirty="0">
                <a:latin typeface="+mj-lt"/>
              </a:rPr>
              <a:t>20 Seconds</a:t>
            </a:r>
          </a:p>
        </p:txBody>
      </p:sp>
    </p:spTree>
    <p:extLst>
      <p:ext uri="{BB962C8B-B14F-4D97-AF65-F5344CB8AC3E}">
        <p14:creationId xmlns:p14="http://schemas.microsoft.com/office/powerpoint/2010/main" val="10858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0"/>
                                        <p:tgtEl>
                                          <p:spTgt spid="12"/>
                                        </p:tgtEl>
                                      </p:cBhvr>
                                    </p:animEffect>
                                  </p:childTnLst>
                                </p:cTn>
                              </p:par>
                            </p:childTnLst>
                          </p:cTn>
                        </p:par>
                        <p:par>
                          <p:cTn id="21" fill="hold">
                            <p:stCondLst>
                              <p:cond delay="20000"/>
                            </p:stCondLst>
                            <p:childTnLst>
                              <p:par>
                                <p:cTn id="22" presetID="1" presetClass="mediacall" presetSubtype="0" fill="hold" nodeType="afterEffect">
                                  <p:stCondLst>
                                    <p:cond delay="0"/>
                                  </p:stCondLst>
                                  <p:childTnLst>
                                    <p:cmd type="call" cmd="playFrom(0.0)">
                                      <p:cBhvr>
                                        <p:cTn id="23" dur="2176" fill="hold"/>
                                        <p:tgtEl>
                                          <p:spTgt spid="10"/>
                                        </p:tgtEl>
                                      </p:cBhvr>
                                    </p:cmd>
                                  </p:childTnLst>
                                </p:cTn>
                              </p:par>
                            </p:childTnLst>
                          </p:cTn>
                        </p:par>
                      </p:childTnLst>
                    </p:cTn>
                  </p:par>
                </p:childTnLst>
              </p:cTn>
              <p:nextCondLst>
                <p:cond evt="onClick" delay="0">
                  <p:tgtEl>
                    <p:spTgt spid="11"/>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536" y="899336"/>
            <a:ext cx="8229600" cy="1008112"/>
            <a:chOff x="0" y="2479330"/>
            <a:chExt cx="8229600" cy="595350"/>
          </a:xfrm>
        </p:grpSpPr>
        <p:sp>
          <p:nvSpPr>
            <p:cNvPr id="20" name="Rectangle 19"/>
            <p:cNvSpPr/>
            <p:nvPr/>
          </p:nvSpPr>
          <p:spPr>
            <a:xfrm>
              <a:off x="0" y="2479330"/>
              <a:ext cx="8229600" cy="59535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TextBox 20"/>
            <p:cNvSpPr txBox="1"/>
            <p:nvPr/>
          </p:nvSpPr>
          <p:spPr>
            <a:xfrm>
              <a:off x="0" y="2479330"/>
              <a:ext cx="8229600" cy="5953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900" kern="1200" dirty="0"/>
                <a:t>Explain what is meant by hard determinism and soft determinism. [4 marks]</a:t>
              </a:r>
              <a:endParaRPr lang="en-US" sz="1900" kern="1200" dirty="0"/>
            </a:p>
          </p:txBody>
        </p:sp>
      </p:grpSp>
      <p:grpSp>
        <p:nvGrpSpPr>
          <p:cNvPr id="5" name="Group 4"/>
          <p:cNvGrpSpPr/>
          <p:nvPr/>
        </p:nvGrpSpPr>
        <p:grpSpPr>
          <a:xfrm>
            <a:off x="807016" y="692696"/>
            <a:ext cx="5760720" cy="413280"/>
            <a:chOff x="411480" y="2272690"/>
            <a:chExt cx="5760720" cy="413280"/>
          </a:xfrm>
        </p:grpSpPr>
        <p:sp>
          <p:nvSpPr>
            <p:cNvPr id="18" name="Rectangle: Rounded Corners 17"/>
            <p:cNvSpPr/>
            <p:nvPr/>
          </p:nvSpPr>
          <p:spPr>
            <a:xfrm>
              <a:off x="411480" y="2272690"/>
              <a:ext cx="5760720" cy="41328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Rectangle: Rounded Corners 6"/>
            <p:cNvSpPr txBox="1"/>
            <p:nvPr/>
          </p:nvSpPr>
          <p:spPr>
            <a:xfrm>
              <a:off x="431655" y="2292865"/>
              <a:ext cx="5720370" cy="372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900" kern="1200" dirty="0"/>
                <a:t>Short Answer</a:t>
              </a:r>
            </a:p>
          </p:txBody>
        </p:sp>
      </p:grpSp>
      <p:grpSp>
        <p:nvGrpSpPr>
          <p:cNvPr id="6" name="Group 5"/>
          <p:cNvGrpSpPr/>
          <p:nvPr/>
        </p:nvGrpSpPr>
        <p:grpSpPr>
          <a:xfrm>
            <a:off x="395536" y="2186096"/>
            <a:ext cx="8229600" cy="2241632"/>
            <a:chOff x="0" y="3356920"/>
            <a:chExt cx="8229600" cy="1389150"/>
          </a:xfrm>
        </p:grpSpPr>
        <p:sp>
          <p:nvSpPr>
            <p:cNvPr id="16" name="Rectangle 15"/>
            <p:cNvSpPr/>
            <p:nvPr/>
          </p:nvSpPr>
          <p:spPr>
            <a:xfrm>
              <a:off x="0" y="3356920"/>
              <a:ext cx="8229600" cy="138915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TextBox 16"/>
            <p:cNvSpPr txBox="1"/>
            <p:nvPr/>
          </p:nvSpPr>
          <p:spPr>
            <a:xfrm>
              <a:off x="0" y="3356920"/>
              <a:ext cx="8229600" cy="1389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900" kern="1200" dirty="0"/>
                <a:t>“Research suggests that depression runs in the family. However, many depressed people also have other issues, including social problems, or problems with drink or drugs. Despite these challenges, many depressed people overcome their depression and find ways to resolve their issues.” </a:t>
              </a:r>
              <a:r>
                <a:rPr lang="en-GB" sz="1900" b="1" kern="1200" dirty="0"/>
                <a:t>With reference to the extract above, explain what is meant by ‘determinism’. Refer to at least two types of determinism in your answer. [6 marks]</a:t>
              </a:r>
              <a:endParaRPr lang="en-US" sz="1900" b="1" kern="1200" dirty="0"/>
            </a:p>
          </p:txBody>
        </p:sp>
      </p:grpSp>
      <p:grpSp>
        <p:nvGrpSpPr>
          <p:cNvPr id="7" name="Group 6"/>
          <p:cNvGrpSpPr/>
          <p:nvPr/>
        </p:nvGrpSpPr>
        <p:grpSpPr>
          <a:xfrm>
            <a:off x="807016" y="1979456"/>
            <a:ext cx="5760720" cy="413280"/>
            <a:chOff x="411480" y="3150280"/>
            <a:chExt cx="5760720" cy="413280"/>
          </a:xfrm>
        </p:grpSpPr>
        <p:sp>
          <p:nvSpPr>
            <p:cNvPr id="14" name="Rectangle: Rounded Corners 13"/>
            <p:cNvSpPr/>
            <p:nvPr/>
          </p:nvSpPr>
          <p:spPr>
            <a:xfrm>
              <a:off x="411480" y="3150280"/>
              <a:ext cx="5760720" cy="41328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Rectangle: Rounded Corners 10"/>
            <p:cNvSpPr txBox="1"/>
            <p:nvPr/>
          </p:nvSpPr>
          <p:spPr>
            <a:xfrm>
              <a:off x="431655" y="3170455"/>
              <a:ext cx="5720370" cy="372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Font typeface="+mj-lt"/>
                <a:buNone/>
              </a:pPr>
              <a:r>
                <a:rPr lang="en-US" sz="1900" kern="1200" dirty="0"/>
                <a:t>Applied</a:t>
              </a:r>
            </a:p>
          </p:txBody>
        </p:sp>
      </p:grpSp>
      <p:grpSp>
        <p:nvGrpSpPr>
          <p:cNvPr id="8" name="Group 7"/>
          <p:cNvGrpSpPr/>
          <p:nvPr/>
        </p:nvGrpSpPr>
        <p:grpSpPr>
          <a:xfrm>
            <a:off x="395536" y="4768482"/>
            <a:ext cx="8229600" cy="739366"/>
            <a:chOff x="0" y="5028310"/>
            <a:chExt cx="8229600" cy="595350"/>
          </a:xfrm>
        </p:grpSpPr>
        <p:sp>
          <p:nvSpPr>
            <p:cNvPr id="12" name="Rectangle 11"/>
            <p:cNvSpPr/>
            <p:nvPr/>
          </p:nvSpPr>
          <p:spPr>
            <a:xfrm>
              <a:off x="0" y="5028310"/>
              <a:ext cx="8229600" cy="59535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0" y="5028310"/>
              <a:ext cx="8229600" cy="5953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900" kern="1200" dirty="0"/>
                <a:t>Discuss the free will and determinism debate in psychology [16 marks]</a:t>
              </a:r>
              <a:endParaRPr lang="en-US" sz="1900" kern="1200" dirty="0"/>
            </a:p>
          </p:txBody>
        </p:sp>
      </p:grpSp>
      <p:grpSp>
        <p:nvGrpSpPr>
          <p:cNvPr id="9" name="Group 8"/>
          <p:cNvGrpSpPr/>
          <p:nvPr/>
        </p:nvGrpSpPr>
        <p:grpSpPr>
          <a:xfrm>
            <a:off x="807016" y="4561842"/>
            <a:ext cx="5760720" cy="413280"/>
            <a:chOff x="411480" y="4821670"/>
            <a:chExt cx="5760720" cy="413280"/>
          </a:xfrm>
        </p:grpSpPr>
        <p:sp>
          <p:nvSpPr>
            <p:cNvPr id="10" name="Rectangle: Rounded Corners 9"/>
            <p:cNvSpPr/>
            <p:nvPr/>
          </p:nvSpPr>
          <p:spPr>
            <a:xfrm>
              <a:off x="411480" y="4821670"/>
              <a:ext cx="5760720" cy="41328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1" name="Rectangle: Rounded Corners 14"/>
            <p:cNvSpPr txBox="1"/>
            <p:nvPr/>
          </p:nvSpPr>
          <p:spPr>
            <a:xfrm>
              <a:off x="431655" y="4841845"/>
              <a:ext cx="5720370" cy="372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Font typeface="+mj-lt"/>
                <a:buNone/>
              </a:pPr>
              <a:r>
                <a:rPr lang="en-US" sz="1900" kern="1200" dirty="0"/>
                <a:t>Essay</a:t>
              </a:r>
            </a:p>
          </p:txBody>
        </p:sp>
      </p:grpSp>
    </p:spTree>
    <p:extLst>
      <p:ext uri="{BB962C8B-B14F-4D97-AF65-F5344CB8AC3E}">
        <p14:creationId xmlns:p14="http://schemas.microsoft.com/office/powerpoint/2010/main" val="76670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95536" y="611304"/>
            <a:ext cx="8229600" cy="2241632"/>
            <a:chOff x="0" y="3356920"/>
            <a:chExt cx="8229600" cy="1389150"/>
          </a:xfrm>
        </p:grpSpPr>
        <p:sp>
          <p:nvSpPr>
            <p:cNvPr id="11" name="Rectangle 10"/>
            <p:cNvSpPr/>
            <p:nvPr/>
          </p:nvSpPr>
          <p:spPr>
            <a:xfrm>
              <a:off x="0" y="3356920"/>
              <a:ext cx="8229600" cy="138915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TextBox 11"/>
            <p:cNvSpPr txBox="1"/>
            <p:nvPr/>
          </p:nvSpPr>
          <p:spPr>
            <a:xfrm>
              <a:off x="0" y="3356920"/>
              <a:ext cx="8229600" cy="1389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900" kern="1200" dirty="0"/>
                <a:t>“Research suggests that depression runs in the family. However, many depressed people also have other issues, including social problems, or problems with drink or drugs. Despite these challenges, many depressed people overcome their depression and find ways to resolve their issues.” </a:t>
              </a:r>
              <a:r>
                <a:rPr lang="en-GB" sz="1900" b="1" kern="1200" dirty="0"/>
                <a:t>With reference to the extract above, explain what is meant by ‘determinism’. Refer to at least two types of determinism in your answer. [6 marks]</a:t>
              </a:r>
              <a:endParaRPr lang="en-US" sz="1900" b="1" kern="1200" dirty="0"/>
            </a:p>
          </p:txBody>
        </p:sp>
      </p:grpSp>
      <p:grpSp>
        <p:nvGrpSpPr>
          <p:cNvPr id="13" name="Group 12"/>
          <p:cNvGrpSpPr/>
          <p:nvPr/>
        </p:nvGrpSpPr>
        <p:grpSpPr>
          <a:xfrm>
            <a:off x="807016" y="404664"/>
            <a:ext cx="5760720" cy="413280"/>
            <a:chOff x="411480" y="3150280"/>
            <a:chExt cx="5760720" cy="413280"/>
          </a:xfrm>
        </p:grpSpPr>
        <p:sp>
          <p:nvSpPr>
            <p:cNvPr id="14" name="Rectangle: Rounded Corners 13"/>
            <p:cNvSpPr/>
            <p:nvPr/>
          </p:nvSpPr>
          <p:spPr>
            <a:xfrm>
              <a:off x="411480" y="3150280"/>
              <a:ext cx="5760720" cy="41328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Rectangle: Rounded Corners 10"/>
            <p:cNvSpPr txBox="1"/>
            <p:nvPr/>
          </p:nvSpPr>
          <p:spPr>
            <a:xfrm>
              <a:off x="431655" y="3170455"/>
              <a:ext cx="5720370" cy="372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Font typeface="+mj-lt"/>
                <a:buNone/>
              </a:pPr>
              <a:r>
                <a:rPr lang="en-US" sz="1900" kern="1200" dirty="0"/>
                <a:t>Applied</a:t>
              </a:r>
            </a:p>
          </p:txBody>
        </p:sp>
      </p:grpSp>
      <p:sp>
        <p:nvSpPr>
          <p:cNvPr id="2" name="Rectangle 1"/>
          <p:cNvSpPr/>
          <p:nvPr/>
        </p:nvSpPr>
        <p:spPr>
          <a:xfrm>
            <a:off x="323528" y="3011956"/>
            <a:ext cx="8229600" cy="3046988"/>
          </a:xfrm>
          <a:prstGeom prst="rect">
            <a:avLst/>
          </a:prstGeom>
        </p:spPr>
        <p:txBody>
          <a:bodyPr wrap="square">
            <a:spAutoFit/>
          </a:bodyPr>
          <a:lstStyle/>
          <a:p>
            <a:pPr marL="285750" marR="0" indent="-285750" algn="just">
              <a:spcBef>
                <a:spcPts val="0"/>
              </a:spcBef>
              <a:spcAft>
                <a:spcPts val="0"/>
              </a:spcAft>
              <a:buFont typeface="Wingdings" panose="05000000000000000000" pitchFamily="2" charset="2"/>
              <a:buChar char="§"/>
            </a:pPr>
            <a:r>
              <a:rPr lang="en-GB" sz="1600" dirty="0">
                <a:latin typeface="Calibri" panose="020F0502020204030204" pitchFamily="34" charset="0"/>
                <a:ea typeface="MS Mincho"/>
                <a:cs typeface="Times New Roman" panose="02020603050405020304" pitchFamily="18" charset="0"/>
              </a:rPr>
              <a:t>Determinism is the view that free will is an illusion, and that our behaviour is governed by internal or external forces over which we have no control. There are different types of determinism including </a:t>
            </a:r>
            <a:r>
              <a:rPr lang="en-GB" sz="1600" b="1" dirty="0">
                <a:latin typeface="Calibri" panose="020F0502020204030204" pitchFamily="34" charset="0"/>
                <a:ea typeface="MS Mincho"/>
                <a:cs typeface="Times New Roman" panose="02020603050405020304" pitchFamily="18" charset="0"/>
              </a:rPr>
              <a:t>biological</a:t>
            </a:r>
            <a:r>
              <a:rPr lang="en-GB" sz="1600" dirty="0">
                <a:latin typeface="Calibri" panose="020F0502020204030204" pitchFamily="34" charset="0"/>
                <a:ea typeface="MS Mincho"/>
                <a:cs typeface="Times New Roman" panose="02020603050405020304" pitchFamily="18" charset="0"/>
              </a:rPr>
              <a:t>, </a:t>
            </a:r>
            <a:r>
              <a:rPr lang="en-GB" sz="1600" b="1" dirty="0">
                <a:latin typeface="Calibri" panose="020F0502020204030204" pitchFamily="34" charset="0"/>
                <a:ea typeface="MS Mincho"/>
                <a:cs typeface="Times New Roman" panose="02020603050405020304" pitchFamily="18" charset="0"/>
              </a:rPr>
              <a:t>environmental</a:t>
            </a:r>
            <a:r>
              <a:rPr lang="en-GB" sz="1600" dirty="0">
                <a:latin typeface="Calibri" panose="020F0502020204030204" pitchFamily="34" charset="0"/>
                <a:ea typeface="MS Mincho"/>
                <a:cs typeface="Times New Roman" panose="02020603050405020304" pitchFamily="18" charset="0"/>
              </a:rPr>
              <a:t> and </a:t>
            </a:r>
            <a:r>
              <a:rPr lang="en-GB" sz="1600" b="1" dirty="0">
                <a:latin typeface="Calibri" panose="020F0502020204030204" pitchFamily="34" charset="0"/>
                <a:ea typeface="MS Mincho"/>
                <a:cs typeface="Times New Roman" panose="02020603050405020304" pitchFamily="18" charset="0"/>
              </a:rPr>
              <a:t>psychic determinism. </a:t>
            </a:r>
            <a:endParaRPr lang="en-US" sz="1600" b="1" dirty="0">
              <a:latin typeface="Cambria" panose="02040503050406030204" pitchFamily="18" charset="0"/>
              <a:ea typeface="MS Mincho"/>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
            </a:pPr>
            <a:endParaRPr lang="en-US" sz="1600" dirty="0">
              <a:latin typeface="Cambria" panose="02040503050406030204" pitchFamily="18" charset="0"/>
              <a:ea typeface="MS Mincho"/>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
            </a:pPr>
            <a:r>
              <a:rPr lang="en-GB" sz="1600" b="1" dirty="0">
                <a:latin typeface="Calibri" panose="020F0502020204030204" pitchFamily="34" charset="0"/>
                <a:ea typeface="MS Mincho"/>
                <a:cs typeface="Times New Roman" panose="02020603050405020304" pitchFamily="18" charset="0"/>
              </a:rPr>
              <a:t>Biological determinism </a:t>
            </a:r>
            <a:r>
              <a:rPr lang="en-GB" sz="1600" dirty="0">
                <a:latin typeface="Calibri" panose="020F0502020204030204" pitchFamily="34" charset="0"/>
                <a:ea typeface="MS Mincho"/>
                <a:cs typeface="Times New Roman" panose="02020603050405020304" pitchFamily="18" charset="0"/>
              </a:rPr>
              <a:t>is the idea that behaviour is controlled by aspects of biology. The extract states that </a:t>
            </a:r>
            <a:r>
              <a:rPr lang="en-GB" sz="1600" b="1" dirty="0">
                <a:highlight>
                  <a:srgbClr val="FFFF00"/>
                </a:highlight>
                <a:latin typeface="Calibri" panose="020F0502020204030204" pitchFamily="34" charset="0"/>
                <a:ea typeface="MS Mincho"/>
                <a:cs typeface="Times New Roman" panose="02020603050405020304" pitchFamily="18" charset="0"/>
              </a:rPr>
              <a:t>‘depression runs in the family’ </a:t>
            </a:r>
            <a:r>
              <a:rPr lang="en-GB" sz="1600" dirty="0">
                <a:latin typeface="Calibri" panose="020F0502020204030204" pitchFamily="34" charset="0"/>
                <a:ea typeface="MS Mincho"/>
                <a:cs typeface="Times New Roman" panose="02020603050405020304" pitchFamily="18" charset="0"/>
              </a:rPr>
              <a:t>which implies that depression may be biologically determined and the result of genetics.</a:t>
            </a:r>
            <a:endParaRPr lang="en-US" sz="1600" dirty="0">
              <a:latin typeface="Cambria" panose="02040503050406030204" pitchFamily="18" charset="0"/>
              <a:ea typeface="MS Mincho"/>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
            </a:pPr>
            <a:endParaRPr lang="en-US" sz="1600" dirty="0">
              <a:latin typeface="Cambria" panose="02040503050406030204" pitchFamily="18" charset="0"/>
              <a:ea typeface="MS Mincho"/>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
            </a:pPr>
            <a:r>
              <a:rPr lang="en-GB" sz="1600" dirty="0">
                <a:latin typeface="Calibri" panose="020F0502020204030204" pitchFamily="34" charset="0"/>
                <a:ea typeface="MS Mincho"/>
                <a:cs typeface="Times New Roman" panose="02020603050405020304" pitchFamily="18" charset="0"/>
              </a:rPr>
              <a:t>However, the extract also suggests that many people who suffer from depression also have </a:t>
            </a:r>
            <a:r>
              <a:rPr lang="en-GB" sz="1600" b="1" dirty="0">
                <a:highlight>
                  <a:srgbClr val="FFFF00"/>
                </a:highlight>
                <a:latin typeface="Calibri" panose="020F0502020204030204" pitchFamily="34" charset="0"/>
                <a:ea typeface="MS Mincho"/>
                <a:cs typeface="Times New Roman" panose="02020603050405020304" pitchFamily="18" charset="0"/>
              </a:rPr>
              <a:t>‘other issues, including social problems’ </a:t>
            </a:r>
            <a:r>
              <a:rPr lang="en-GB" sz="1600" dirty="0">
                <a:latin typeface="Calibri" panose="020F0502020204030204" pitchFamily="34" charset="0"/>
                <a:ea typeface="MS Mincho"/>
                <a:cs typeface="Times New Roman" panose="02020603050405020304" pitchFamily="18" charset="0"/>
              </a:rPr>
              <a:t>which suggests that behaviour might be determined by external influences such as their parents or society, which implies that </a:t>
            </a:r>
            <a:r>
              <a:rPr lang="en-GB" sz="1600" b="1" dirty="0">
                <a:latin typeface="Calibri" panose="020F0502020204030204" pitchFamily="34" charset="0"/>
                <a:ea typeface="MS Mincho"/>
                <a:cs typeface="Times New Roman" panose="02020603050405020304" pitchFamily="18" charset="0"/>
              </a:rPr>
              <a:t>environmental determinism </a:t>
            </a:r>
            <a:r>
              <a:rPr lang="en-GB" sz="1600" dirty="0">
                <a:latin typeface="Calibri" panose="020F0502020204030204" pitchFamily="34" charset="0"/>
                <a:ea typeface="MS Mincho"/>
                <a:cs typeface="Times New Roman" panose="02020603050405020304" pitchFamily="18" charset="0"/>
              </a:rPr>
              <a:t>may also play a role. </a:t>
            </a:r>
            <a:endParaRPr lang="en-US" sz="1600" dirty="0">
              <a:effectLst/>
              <a:latin typeface="Cambria" panose="02040503050406030204" pitchFamily="18" charset="0"/>
              <a:ea typeface="MS Mincho"/>
              <a:cs typeface="Times New Roman" panose="02020603050405020304" pitchFamily="18" charset="0"/>
            </a:endParaRPr>
          </a:p>
        </p:txBody>
      </p:sp>
      <p:sp>
        <p:nvSpPr>
          <p:cNvPr id="16" name="Rectangle 15"/>
          <p:cNvSpPr/>
          <p:nvPr/>
        </p:nvSpPr>
        <p:spPr>
          <a:xfrm>
            <a:off x="3430216" y="817944"/>
            <a:ext cx="2941984" cy="378808"/>
          </a:xfrm>
          <a:prstGeom prst="rect">
            <a:avLst/>
          </a:prstGeom>
          <a:solidFill>
            <a:srgbClr val="FFFF00">
              <a:alpha val="5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5000" b="1" dirty="0">
              <a:solidFill>
                <a:schemeClr val="tx1"/>
              </a:solidFill>
            </a:endParaRPr>
          </a:p>
        </p:txBody>
      </p:sp>
      <p:sp>
        <p:nvSpPr>
          <p:cNvPr id="17" name="Rectangle 16"/>
          <p:cNvSpPr/>
          <p:nvPr/>
        </p:nvSpPr>
        <p:spPr>
          <a:xfrm>
            <a:off x="3877582" y="1186653"/>
            <a:ext cx="3862769" cy="298131"/>
          </a:xfrm>
          <a:prstGeom prst="rect">
            <a:avLst/>
          </a:prstGeom>
          <a:solidFill>
            <a:srgbClr val="FFFF00">
              <a:alpha val="5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5000" b="1" dirty="0">
              <a:solidFill>
                <a:schemeClr val="tx1"/>
              </a:solidFill>
            </a:endParaRPr>
          </a:p>
        </p:txBody>
      </p:sp>
    </p:spTree>
    <p:extLst>
      <p:ext uri="{BB962C8B-B14F-4D97-AF65-F5344CB8AC3E}">
        <p14:creationId xmlns:p14="http://schemas.microsoft.com/office/powerpoint/2010/main" val="427511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a:t>Essay Writing</a:t>
            </a:r>
          </a:p>
        </p:txBody>
      </p:sp>
      <p:sp>
        <p:nvSpPr>
          <p:cNvPr id="3" name="Subtitle 2"/>
          <p:cNvSpPr>
            <a:spLocks noGrp="1"/>
          </p:cNvSpPr>
          <p:nvPr>
            <p:ph type="subTitle" idx="1"/>
          </p:nvPr>
        </p:nvSpPr>
        <p:spPr/>
        <p:txBody>
          <a:bodyPr>
            <a:normAutofit fontScale="92500" lnSpcReduction="10000"/>
          </a:bodyPr>
          <a:lstStyle/>
          <a:p>
            <a:r>
              <a:rPr lang="en-GB" i="1" dirty="0"/>
              <a:t>Discuss the free will and determinism debate in psychology.</a:t>
            </a:r>
          </a:p>
          <a:p>
            <a:r>
              <a:rPr lang="en-GB" i="1" dirty="0"/>
              <a:t>[16 marks]</a:t>
            </a:r>
          </a:p>
        </p:txBody>
      </p:sp>
      <p:pic>
        <p:nvPicPr>
          <p:cNvPr id="6" name="Picture 5"/>
          <p:cNvPicPr>
            <a:picLocks noChangeAspect="1"/>
          </p:cNvPicPr>
          <p:nvPr/>
        </p:nvPicPr>
        <p:blipFill>
          <a:blip r:embed="rId2"/>
          <a:stretch>
            <a:fillRect/>
          </a:stretch>
        </p:blipFill>
        <p:spPr>
          <a:xfrm>
            <a:off x="1992255" y="2611760"/>
            <a:ext cx="5011009" cy="3342343"/>
          </a:xfrm>
          <a:prstGeom prst="rect">
            <a:avLst/>
          </a:prstGeom>
          <a:effectLst>
            <a:softEdge rad="63500"/>
          </a:effectLst>
        </p:spPr>
      </p:pic>
    </p:spTree>
    <p:extLst>
      <p:ext uri="{BB962C8B-B14F-4D97-AF65-F5344CB8AC3E}">
        <p14:creationId xmlns:p14="http://schemas.microsoft.com/office/powerpoint/2010/main" val="3577928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josep\AppData\Local\Microsoft\Windows\INetCacheContent.Word\shutterstock_98678411.jpg"/>
          <p:cNvPicPr/>
          <p:nvPr/>
        </p:nvPicPr>
        <p:blipFill rotWithShape="1">
          <a:blip r:embed="rId3">
            <a:extLst>
              <a:ext uri="{28A0092B-C50C-407E-A947-70E740481C1C}">
                <a14:useLocalDpi xmlns:a14="http://schemas.microsoft.com/office/drawing/2010/main" val="0"/>
              </a:ext>
            </a:extLst>
          </a:blip>
          <a:srcRect b="3273"/>
          <a:stretch/>
        </p:blipFill>
        <p:spPr bwMode="auto">
          <a:xfrm>
            <a:off x="6300192" y="3645025"/>
            <a:ext cx="2602632" cy="2635160"/>
          </a:xfrm>
          <a:prstGeom prst="rect">
            <a:avLst/>
          </a:prstGeom>
          <a:noFill/>
          <a:ln>
            <a:noFill/>
          </a:ln>
        </p:spPr>
      </p:pic>
      <p:sp>
        <p:nvSpPr>
          <p:cNvPr id="2" name="Title 1"/>
          <p:cNvSpPr>
            <a:spLocks noGrp="1"/>
          </p:cNvSpPr>
          <p:nvPr>
            <p:ph type="title"/>
          </p:nvPr>
        </p:nvSpPr>
        <p:spPr/>
        <p:txBody>
          <a:bodyPr/>
          <a:lstStyle/>
          <a:p>
            <a:r>
              <a:rPr lang="en-GB" dirty="0"/>
              <a:t>Session Overview</a:t>
            </a:r>
            <a:endParaRPr lang="en-US" dirty="0"/>
          </a:p>
        </p:txBody>
      </p:sp>
      <p:graphicFrame>
        <p:nvGraphicFramePr>
          <p:cNvPr id="3" name="Diagram 2"/>
          <p:cNvGraphicFramePr/>
          <p:nvPr>
            <p:extLst>
              <p:ext uri="{D42A27DB-BD31-4B8C-83A1-F6EECF244321}">
                <p14:modId xmlns:p14="http://schemas.microsoft.com/office/powerpoint/2010/main" val="2472729238"/>
              </p:ext>
            </p:extLst>
          </p:nvPr>
        </p:nvGraphicFramePr>
        <p:xfrm>
          <a:off x="466204" y="1628800"/>
          <a:ext cx="8229600" cy="3384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93451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95536" y="611304"/>
            <a:ext cx="8229600" cy="739366"/>
            <a:chOff x="0" y="5028310"/>
            <a:chExt cx="8229600" cy="595350"/>
          </a:xfrm>
        </p:grpSpPr>
        <p:sp>
          <p:nvSpPr>
            <p:cNvPr id="17" name="Rectangle 16"/>
            <p:cNvSpPr/>
            <p:nvPr/>
          </p:nvSpPr>
          <p:spPr>
            <a:xfrm>
              <a:off x="0" y="5028310"/>
              <a:ext cx="8229600" cy="59535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TextBox 17"/>
            <p:cNvSpPr txBox="1"/>
            <p:nvPr/>
          </p:nvSpPr>
          <p:spPr>
            <a:xfrm>
              <a:off x="0" y="5028310"/>
              <a:ext cx="8229600" cy="5953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900" kern="1200" dirty="0"/>
                <a:t>Discuss the free will and determinism debate in psychology [16 marks]</a:t>
              </a:r>
              <a:endParaRPr lang="en-US" sz="1900" kern="1200" dirty="0"/>
            </a:p>
          </p:txBody>
        </p:sp>
      </p:grpSp>
      <p:grpSp>
        <p:nvGrpSpPr>
          <p:cNvPr id="19" name="Group 18"/>
          <p:cNvGrpSpPr/>
          <p:nvPr/>
        </p:nvGrpSpPr>
        <p:grpSpPr>
          <a:xfrm>
            <a:off x="807016" y="404664"/>
            <a:ext cx="5760720" cy="413280"/>
            <a:chOff x="411480" y="4821670"/>
            <a:chExt cx="5760720" cy="413280"/>
          </a:xfrm>
        </p:grpSpPr>
        <p:sp>
          <p:nvSpPr>
            <p:cNvPr id="20" name="Rectangle: Rounded Corners 19"/>
            <p:cNvSpPr/>
            <p:nvPr/>
          </p:nvSpPr>
          <p:spPr>
            <a:xfrm>
              <a:off x="411480" y="4821670"/>
              <a:ext cx="5760720" cy="41328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Rectangle: Rounded Corners 14"/>
            <p:cNvSpPr txBox="1"/>
            <p:nvPr/>
          </p:nvSpPr>
          <p:spPr>
            <a:xfrm>
              <a:off x="431655" y="4841845"/>
              <a:ext cx="5720370" cy="372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Font typeface="+mj-lt"/>
                <a:buNone/>
              </a:pPr>
              <a:r>
                <a:rPr lang="en-US" sz="1900" kern="1200" dirty="0"/>
                <a:t>Essay</a:t>
              </a:r>
            </a:p>
          </p:txBody>
        </p:sp>
      </p:grpSp>
      <p:pic>
        <p:nvPicPr>
          <p:cNvPr id="10" name="Picture 9"/>
          <p:cNvPicPr>
            <a:picLocks noChangeAspect="1"/>
          </p:cNvPicPr>
          <p:nvPr/>
        </p:nvPicPr>
        <p:blipFill>
          <a:blip r:embed="rId3"/>
          <a:stretch>
            <a:fillRect/>
          </a:stretch>
        </p:blipFill>
        <p:spPr>
          <a:xfrm>
            <a:off x="1187624" y="1537135"/>
            <a:ext cx="6645843" cy="4432777"/>
          </a:xfrm>
          <a:prstGeom prst="rect">
            <a:avLst/>
          </a:prstGeom>
          <a:effectLst>
            <a:softEdge rad="63500"/>
          </a:effectLst>
        </p:spPr>
      </p:pic>
      <p:sp>
        <p:nvSpPr>
          <p:cNvPr id="5" name="Rectangle 4"/>
          <p:cNvSpPr/>
          <p:nvPr/>
        </p:nvSpPr>
        <p:spPr>
          <a:xfrm rot="21142460">
            <a:off x="2208635" y="2897873"/>
            <a:ext cx="3086551" cy="400110"/>
          </a:xfrm>
          <a:prstGeom prst="rect">
            <a:avLst/>
          </a:prstGeom>
        </p:spPr>
        <p:txBody>
          <a:bodyPr wrap="none">
            <a:spAutoFit/>
          </a:bodyPr>
          <a:lstStyle/>
          <a:p>
            <a:pPr lvl="0">
              <a:spcBef>
                <a:spcPts val="0"/>
              </a:spcBef>
              <a:spcAft>
                <a:spcPts val="125"/>
              </a:spcAft>
            </a:pPr>
            <a:r>
              <a:rPr lang="en-GB" sz="2000" i="1" dirty="0">
                <a:solidFill>
                  <a:prstClr val="black"/>
                </a:solidFill>
                <a:latin typeface="Calibri"/>
              </a:rPr>
              <a:t>Discuss = outline &amp; evaluate</a:t>
            </a:r>
          </a:p>
        </p:txBody>
      </p:sp>
      <p:sp>
        <p:nvSpPr>
          <p:cNvPr id="7" name="Rectangle 6"/>
          <p:cNvSpPr/>
          <p:nvPr/>
        </p:nvSpPr>
        <p:spPr>
          <a:xfrm rot="21133755">
            <a:off x="2279907" y="3233652"/>
            <a:ext cx="3240439" cy="400110"/>
          </a:xfrm>
          <a:prstGeom prst="rect">
            <a:avLst/>
          </a:prstGeom>
        </p:spPr>
        <p:txBody>
          <a:bodyPr wrap="none">
            <a:spAutoFit/>
          </a:bodyPr>
          <a:lstStyle/>
          <a:p>
            <a:pPr lvl="0">
              <a:spcBef>
                <a:spcPts val="0"/>
              </a:spcBef>
              <a:spcAft>
                <a:spcPts val="125"/>
              </a:spcAft>
            </a:pPr>
            <a:r>
              <a:rPr lang="en-GB" sz="2000" i="1" dirty="0">
                <a:solidFill>
                  <a:prstClr val="black"/>
                </a:solidFill>
                <a:latin typeface="Calibri"/>
              </a:rPr>
              <a:t>Approximately 20-25 minutes</a:t>
            </a:r>
          </a:p>
        </p:txBody>
      </p:sp>
      <p:sp>
        <p:nvSpPr>
          <p:cNvPr id="9" name="Rectangle 8"/>
          <p:cNvSpPr/>
          <p:nvPr/>
        </p:nvSpPr>
        <p:spPr>
          <a:xfrm rot="21117384">
            <a:off x="2304071" y="3720769"/>
            <a:ext cx="1427570" cy="400110"/>
          </a:xfrm>
          <a:prstGeom prst="rect">
            <a:avLst/>
          </a:prstGeom>
        </p:spPr>
        <p:txBody>
          <a:bodyPr wrap="none">
            <a:spAutoFit/>
          </a:bodyPr>
          <a:lstStyle/>
          <a:p>
            <a:pPr lvl="0">
              <a:spcBef>
                <a:spcPts val="0"/>
              </a:spcBef>
              <a:spcAft>
                <a:spcPts val="125"/>
              </a:spcAft>
            </a:pPr>
            <a:r>
              <a:rPr lang="en-GB" sz="2000" i="1" dirty="0">
                <a:solidFill>
                  <a:prstClr val="black"/>
                </a:solidFill>
                <a:latin typeface="Calibri"/>
              </a:rPr>
              <a:t>~500 Words</a:t>
            </a:r>
          </a:p>
        </p:txBody>
      </p:sp>
      <p:sp>
        <p:nvSpPr>
          <p:cNvPr id="11" name="Rectangle 10"/>
          <p:cNvSpPr/>
          <p:nvPr/>
        </p:nvSpPr>
        <p:spPr>
          <a:xfrm rot="21148443">
            <a:off x="2299706" y="3956280"/>
            <a:ext cx="3033505" cy="369332"/>
          </a:xfrm>
          <a:prstGeom prst="rect">
            <a:avLst/>
          </a:prstGeom>
        </p:spPr>
        <p:txBody>
          <a:bodyPr wrap="square">
            <a:spAutoFit/>
          </a:bodyPr>
          <a:lstStyle/>
          <a:p>
            <a:pPr>
              <a:spcBef>
                <a:spcPts val="0"/>
              </a:spcBef>
              <a:spcAft>
                <a:spcPts val="125"/>
              </a:spcAft>
            </a:pPr>
            <a:r>
              <a:rPr lang="en-GB" i="1" dirty="0"/>
              <a:t>~175 Words AO1 (6 marks) </a:t>
            </a:r>
          </a:p>
        </p:txBody>
      </p:sp>
      <p:sp>
        <p:nvSpPr>
          <p:cNvPr id="12" name="Rectangle 11"/>
          <p:cNvSpPr/>
          <p:nvPr/>
        </p:nvSpPr>
        <p:spPr>
          <a:xfrm rot="21184133">
            <a:off x="2326639" y="4297994"/>
            <a:ext cx="3226080" cy="369332"/>
          </a:xfrm>
          <a:prstGeom prst="rect">
            <a:avLst/>
          </a:prstGeom>
        </p:spPr>
        <p:txBody>
          <a:bodyPr wrap="square">
            <a:spAutoFit/>
          </a:bodyPr>
          <a:lstStyle/>
          <a:p>
            <a:pPr>
              <a:spcBef>
                <a:spcPts val="0"/>
              </a:spcBef>
              <a:spcAft>
                <a:spcPts val="125"/>
              </a:spcAft>
            </a:pPr>
            <a:r>
              <a:rPr lang="en-GB" i="1" dirty="0"/>
              <a:t>~325 Words AO3 (10 marks)</a:t>
            </a:r>
          </a:p>
        </p:txBody>
      </p:sp>
    </p:spTree>
    <p:extLst>
      <p:ext uri="{BB962C8B-B14F-4D97-AF65-F5344CB8AC3E}">
        <p14:creationId xmlns:p14="http://schemas.microsoft.com/office/powerpoint/2010/main" val="254974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95536" y="611304"/>
            <a:ext cx="8229600" cy="739366"/>
            <a:chOff x="0" y="5028310"/>
            <a:chExt cx="8229600" cy="595350"/>
          </a:xfrm>
        </p:grpSpPr>
        <p:sp>
          <p:nvSpPr>
            <p:cNvPr id="17" name="Rectangle 16"/>
            <p:cNvSpPr/>
            <p:nvPr/>
          </p:nvSpPr>
          <p:spPr>
            <a:xfrm>
              <a:off x="0" y="5028310"/>
              <a:ext cx="8229600" cy="59535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TextBox 17"/>
            <p:cNvSpPr txBox="1"/>
            <p:nvPr/>
          </p:nvSpPr>
          <p:spPr>
            <a:xfrm>
              <a:off x="0" y="5028310"/>
              <a:ext cx="8229600" cy="5953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900" kern="1200" dirty="0"/>
                <a:t>Discuss the free will and determinism debate in psychology [16 marks]</a:t>
              </a:r>
              <a:endParaRPr lang="en-US" sz="1900" kern="1200" dirty="0"/>
            </a:p>
          </p:txBody>
        </p:sp>
      </p:grpSp>
      <p:grpSp>
        <p:nvGrpSpPr>
          <p:cNvPr id="19" name="Group 18"/>
          <p:cNvGrpSpPr/>
          <p:nvPr/>
        </p:nvGrpSpPr>
        <p:grpSpPr>
          <a:xfrm>
            <a:off x="807016" y="404664"/>
            <a:ext cx="5760720" cy="413280"/>
            <a:chOff x="411480" y="4821670"/>
            <a:chExt cx="5760720" cy="413280"/>
          </a:xfrm>
        </p:grpSpPr>
        <p:sp>
          <p:nvSpPr>
            <p:cNvPr id="20" name="Rectangle: Rounded Corners 19"/>
            <p:cNvSpPr/>
            <p:nvPr/>
          </p:nvSpPr>
          <p:spPr>
            <a:xfrm>
              <a:off x="411480" y="4821670"/>
              <a:ext cx="5760720" cy="41328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Rectangle: Rounded Corners 14"/>
            <p:cNvSpPr txBox="1"/>
            <p:nvPr/>
          </p:nvSpPr>
          <p:spPr>
            <a:xfrm>
              <a:off x="431655" y="4841845"/>
              <a:ext cx="5720370" cy="372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Font typeface="+mj-lt"/>
                <a:buNone/>
              </a:pPr>
              <a:r>
                <a:rPr lang="en-US" sz="1900" kern="1200" dirty="0"/>
                <a:t>Essay</a:t>
              </a:r>
            </a:p>
          </p:txBody>
        </p:sp>
      </p:grpSp>
      <p:sp>
        <p:nvSpPr>
          <p:cNvPr id="26" name="Rectangle: Rounded Corners 25"/>
          <p:cNvSpPr/>
          <p:nvPr/>
        </p:nvSpPr>
        <p:spPr>
          <a:xfrm>
            <a:off x="5436096" y="1556792"/>
            <a:ext cx="3189040" cy="1695308"/>
          </a:xfrm>
          <a:prstGeom prst="roundRect">
            <a:avLst/>
          </a:prstGeom>
          <a:ln>
            <a:solidFill>
              <a:srgbClr val="B14191"/>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chemeClr val="tx1"/>
                </a:solidFill>
              </a:rPr>
              <a:t>AO1: Free Will</a:t>
            </a:r>
          </a:p>
          <a:p>
            <a:r>
              <a:rPr lang="en-GB" b="1" dirty="0">
                <a:solidFill>
                  <a:schemeClr val="tx1"/>
                </a:solidFill>
              </a:rPr>
              <a:t>Free Will – Humanist Example</a:t>
            </a:r>
          </a:p>
        </p:txBody>
      </p:sp>
      <p:grpSp>
        <p:nvGrpSpPr>
          <p:cNvPr id="13" name="Group 12"/>
          <p:cNvGrpSpPr/>
          <p:nvPr/>
        </p:nvGrpSpPr>
        <p:grpSpPr>
          <a:xfrm>
            <a:off x="395536" y="1556791"/>
            <a:ext cx="5040560" cy="1695309"/>
            <a:chOff x="395536" y="1556791"/>
            <a:chExt cx="5040560" cy="1695309"/>
          </a:xfrm>
        </p:grpSpPr>
        <p:sp>
          <p:nvSpPr>
            <p:cNvPr id="2" name="Rectangle: Rounded Corners 1"/>
            <p:cNvSpPr/>
            <p:nvPr/>
          </p:nvSpPr>
          <p:spPr>
            <a:xfrm>
              <a:off x="395536" y="1556791"/>
              <a:ext cx="5040560" cy="1695309"/>
            </a:xfrm>
            <a:prstGeom prst="roundRect">
              <a:avLst/>
            </a:prstGeom>
            <a:ln>
              <a:solidFill>
                <a:srgbClr val="B14191"/>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chemeClr val="tx1"/>
                  </a:solidFill>
                </a:rPr>
                <a:t>AO1: Determinism</a:t>
              </a:r>
            </a:p>
            <a:p>
              <a:r>
                <a:rPr lang="en-GB" b="1" dirty="0">
                  <a:solidFill>
                    <a:schemeClr val="tx1"/>
                  </a:solidFill>
                </a:rPr>
                <a:t>Soft/Hard</a:t>
              </a:r>
            </a:p>
            <a:p>
              <a:r>
                <a:rPr lang="en-GB" b="1" dirty="0">
                  <a:solidFill>
                    <a:schemeClr val="tx1"/>
                  </a:solidFill>
                </a:rPr>
                <a:t>Biological</a:t>
              </a:r>
            </a:p>
            <a:p>
              <a:r>
                <a:rPr lang="en-GB" b="1" dirty="0">
                  <a:solidFill>
                    <a:schemeClr val="tx1"/>
                  </a:solidFill>
                </a:rPr>
                <a:t>Environmental</a:t>
              </a:r>
            </a:p>
            <a:p>
              <a:r>
                <a:rPr lang="en-GB" b="1" dirty="0">
                  <a:solidFill>
                    <a:schemeClr val="tx1"/>
                  </a:solidFill>
                </a:rPr>
                <a:t>Psychic </a:t>
              </a:r>
            </a:p>
          </p:txBody>
        </p:sp>
        <p:sp>
          <p:nvSpPr>
            <p:cNvPr id="3" name="Right Brace 2"/>
            <p:cNvSpPr/>
            <p:nvPr/>
          </p:nvSpPr>
          <p:spPr>
            <a:xfrm>
              <a:off x="1907704" y="2060848"/>
              <a:ext cx="432048" cy="1080120"/>
            </a:xfrm>
            <a:prstGeom prst="rightBrace">
              <a:avLst/>
            </a:prstGeom>
            <a:ln w="57150" cmpd="sng">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 name="TextBox 3"/>
            <p:cNvSpPr txBox="1"/>
            <p:nvPr/>
          </p:nvSpPr>
          <p:spPr>
            <a:xfrm>
              <a:off x="2409605" y="2416242"/>
              <a:ext cx="1750159" cy="369332"/>
            </a:xfrm>
            <a:prstGeom prst="rect">
              <a:avLst/>
            </a:prstGeom>
            <a:noFill/>
          </p:spPr>
          <p:txBody>
            <a:bodyPr wrap="none" rtlCol="0">
              <a:spAutoFit/>
            </a:bodyPr>
            <a:lstStyle/>
            <a:p>
              <a:r>
                <a:rPr lang="en-GB" i="1" dirty="0">
                  <a:latin typeface="+mn-lt"/>
                </a:rPr>
                <a:t>WITH EXAMPLES</a:t>
              </a:r>
            </a:p>
          </p:txBody>
        </p:sp>
      </p:grpSp>
      <p:pic>
        <p:nvPicPr>
          <p:cNvPr id="8" name="Picture 7"/>
          <p:cNvPicPr>
            <a:picLocks noChangeAspect="1"/>
          </p:cNvPicPr>
          <p:nvPr/>
        </p:nvPicPr>
        <p:blipFill>
          <a:blip r:embed="rId3"/>
          <a:stretch>
            <a:fillRect/>
          </a:stretch>
        </p:blipFill>
        <p:spPr>
          <a:xfrm>
            <a:off x="4427984" y="3406207"/>
            <a:ext cx="4197152" cy="2799385"/>
          </a:xfrm>
          <a:prstGeom prst="rect">
            <a:avLst/>
          </a:prstGeom>
        </p:spPr>
      </p:pic>
    </p:spTree>
    <p:extLst>
      <p:ext uri="{BB962C8B-B14F-4D97-AF65-F5344CB8AC3E}">
        <p14:creationId xmlns:p14="http://schemas.microsoft.com/office/powerpoint/2010/main" val="316159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608" y="260648"/>
            <a:ext cx="7056784" cy="5937890"/>
          </a:xfrm>
          <a:prstGeom prst="rect">
            <a:avLst/>
          </a:prstGeom>
        </p:spPr>
      </p:pic>
    </p:spTree>
    <p:extLst>
      <p:ext uri="{BB962C8B-B14F-4D97-AF65-F5344CB8AC3E}">
        <p14:creationId xmlns:p14="http://schemas.microsoft.com/office/powerpoint/2010/main" val="574511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95536" y="611304"/>
            <a:ext cx="8229600" cy="739366"/>
            <a:chOff x="0" y="5028310"/>
            <a:chExt cx="8229600" cy="595350"/>
          </a:xfrm>
        </p:grpSpPr>
        <p:sp>
          <p:nvSpPr>
            <p:cNvPr id="17" name="Rectangle 16"/>
            <p:cNvSpPr/>
            <p:nvPr/>
          </p:nvSpPr>
          <p:spPr>
            <a:xfrm>
              <a:off x="0" y="5028310"/>
              <a:ext cx="8229600" cy="59535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TextBox 17"/>
            <p:cNvSpPr txBox="1"/>
            <p:nvPr/>
          </p:nvSpPr>
          <p:spPr>
            <a:xfrm>
              <a:off x="0" y="5028310"/>
              <a:ext cx="8229600" cy="5953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900" kern="1200" dirty="0"/>
                <a:t>Discuss the free will and determinism debate in psychology [16 marks]</a:t>
              </a:r>
              <a:endParaRPr lang="en-US" sz="1900" kern="1200" dirty="0"/>
            </a:p>
          </p:txBody>
        </p:sp>
      </p:grpSp>
      <p:grpSp>
        <p:nvGrpSpPr>
          <p:cNvPr id="19" name="Group 18"/>
          <p:cNvGrpSpPr/>
          <p:nvPr/>
        </p:nvGrpSpPr>
        <p:grpSpPr>
          <a:xfrm>
            <a:off x="807016" y="404664"/>
            <a:ext cx="5760720" cy="413280"/>
            <a:chOff x="411480" y="4821670"/>
            <a:chExt cx="5760720" cy="413280"/>
          </a:xfrm>
        </p:grpSpPr>
        <p:sp>
          <p:nvSpPr>
            <p:cNvPr id="20" name="Rectangle: Rounded Corners 19"/>
            <p:cNvSpPr/>
            <p:nvPr/>
          </p:nvSpPr>
          <p:spPr>
            <a:xfrm>
              <a:off x="411480" y="4821670"/>
              <a:ext cx="5760720" cy="41328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Rectangle: Rounded Corners 14"/>
            <p:cNvSpPr txBox="1"/>
            <p:nvPr/>
          </p:nvSpPr>
          <p:spPr>
            <a:xfrm>
              <a:off x="431655" y="4841845"/>
              <a:ext cx="5720370" cy="372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Font typeface="+mj-lt"/>
                <a:buNone/>
              </a:pPr>
              <a:r>
                <a:rPr lang="en-US" sz="1900" kern="1200" dirty="0"/>
                <a:t>Essay</a:t>
              </a:r>
            </a:p>
          </p:txBody>
        </p:sp>
      </p:grpSp>
      <p:sp>
        <p:nvSpPr>
          <p:cNvPr id="2" name="Rectangle: Rounded Corners 1"/>
          <p:cNvSpPr/>
          <p:nvPr/>
        </p:nvSpPr>
        <p:spPr>
          <a:xfrm>
            <a:off x="395536" y="1556791"/>
            <a:ext cx="5040560" cy="1695309"/>
          </a:xfrm>
          <a:prstGeom prst="roundRect">
            <a:avLst/>
          </a:prstGeom>
          <a:ln>
            <a:solidFill>
              <a:srgbClr val="B14191"/>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chemeClr val="tx1"/>
                </a:solidFill>
              </a:rPr>
              <a:t>AO1: Determinism</a:t>
            </a:r>
          </a:p>
          <a:p>
            <a:r>
              <a:rPr lang="en-GB" b="1" dirty="0">
                <a:solidFill>
                  <a:schemeClr val="tx1"/>
                </a:solidFill>
              </a:rPr>
              <a:t>Soft/Hard</a:t>
            </a:r>
          </a:p>
          <a:p>
            <a:r>
              <a:rPr lang="en-GB" b="1" dirty="0">
                <a:solidFill>
                  <a:schemeClr val="tx1"/>
                </a:solidFill>
              </a:rPr>
              <a:t>Biological</a:t>
            </a:r>
          </a:p>
          <a:p>
            <a:r>
              <a:rPr lang="en-GB" b="1" dirty="0">
                <a:solidFill>
                  <a:schemeClr val="tx1"/>
                </a:solidFill>
              </a:rPr>
              <a:t>Environmental</a:t>
            </a:r>
          </a:p>
          <a:p>
            <a:r>
              <a:rPr lang="en-GB" b="1" dirty="0">
                <a:solidFill>
                  <a:schemeClr val="tx1"/>
                </a:solidFill>
              </a:rPr>
              <a:t>Psychic </a:t>
            </a:r>
          </a:p>
        </p:txBody>
      </p:sp>
      <p:sp>
        <p:nvSpPr>
          <p:cNvPr id="15" name="Rectangle: Rounded Corners 14"/>
          <p:cNvSpPr/>
          <p:nvPr/>
        </p:nvSpPr>
        <p:spPr>
          <a:xfrm>
            <a:off x="395536" y="3429000"/>
            <a:ext cx="2592288" cy="25922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chemeClr val="tx1"/>
                </a:solidFill>
              </a:rPr>
              <a:t>AO3: Humanist Argument/Evidence Against Determinism</a:t>
            </a:r>
          </a:p>
          <a:p>
            <a:pPr algn="ctr"/>
            <a:endParaRPr lang="en-GB" dirty="0">
              <a:solidFill>
                <a:schemeClr val="tx1"/>
              </a:solidFill>
            </a:endParaRPr>
          </a:p>
          <a:p>
            <a:r>
              <a:rPr lang="en-GB" sz="1400" b="1" dirty="0">
                <a:solidFill>
                  <a:schemeClr val="tx1"/>
                </a:solidFill>
              </a:rPr>
              <a:t>Twin Studies: </a:t>
            </a:r>
            <a:r>
              <a:rPr lang="en-GB" sz="1400" dirty="0">
                <a:solidFill>
                  <a:schemeClr val="tx1"/>
                </a:solidFill>
              </a:rPr>
              <a:t>MZ studies typically find an 80% similarity in intelligence scores and a 40% similarity in the likelihood of depression. </a:t>
            </a:r>
          </a:p>
        </p:txBody>
      </p:sp>
      <p:sp>
        <p:nvSpPr>
          <p:cNvPr id="24" name="Rectangle: Rounded Corners 23"/>
          <p:cNvSpPr/>
          <p:nvPr/>
        </p:nvSpPr>
        <p:spPr>
          <a:xfrm>
            <a:off x="3214192" y="3429000"/>
            <a:ext cx="2592288" cy="25922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prstClr val="black"/>
                </a:solidFill>
              </a:rPr>
              <a:t>AO3: Determinism Provides an ‘Excuse’</a:t>
            </a:r>
          </a:p>
          <a:p>
            <a:pPr lvl="0" algn="ctr"/>
            <a:endParaRPr lang="en-GB" dirty="0">
              <a:solidFill>
                <a:prstClr val="black"/>
              </a:solidFill>
            </a:endParaRPr>
          </a:p>
          <a:p>
            <a:pPr lvl="0"/>
            <a:r>
              <a:rPr lang="en-GB" sz="1400" b="1" dirty="0">
                <a:solidFill>
                  <a:prstClr val="black"/>
                </a:solidFill>
              </a:rPr>
              <a:t>Stephen Mobley </a:t>
            </a:r>
            <a:r>
              <a:rPr lang="en-GB" sz="1400" dirty="0">
                <a:solidFill>
                  <a:prstClr val="black"/>
                </a:solidFill>
              </a:rPr>
              <a:t>argued that he was ‘born to kill’ after killing a pizza shop manager, because his family had a disposition towards violence. This argument was rejected in court.</a:t>
            </a:r>
          </a:p>
        </p:txBody>
      </p:sp>
      <p:sp>
        <p:nvSpPr>
          <p:cNvPr id="25" name="Rectangle: Rounded Corners 24"/>
          <p:cNvSpPr/>
          <p:nvPr/>
        </p:nvSpPr>
        <p:spPr>
          <a:xfrm>
            <a:off x="6032848" y="3429000"/>
            <a:ext cx="2592288" cy="25922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prstClr val="black"/>
                </a:solidFill>
              </a:rPr>
              <a:t>AO3: Free Will is an Illusion</a:t>
            </a:r>
          </a:p>
          <a:p>
            <a:pPr lvl="0" algn="ctr"/>
            <a:endParaRPr lang="en-GB" dirty="0">
              <a:solidFill>
                <a:prstClr val="black"/>
              </a:solidFill>
            </a:endParaRPr>
          </a:p>
          <a:p>
            <a:pPr lvl="0"/>
            <a:r>
              <a:rPr lang="en-GB" sz="1400" b="1" dirty="0">
                <a:solidFill>
                  <a:prstClr val="black"/>
                </a:solidFill>
              </a:rPr>
              <a:t>Skinner</a:t>
            </a:r>
            <a:r>
              <a:rPr lang="en-GB" sz="1400" dirty="0">
                <a:solidFill>
                  <a:prstClr val="black"/>
                </a:solidFill>
              </a:rPr>
              <a:t> argues that free will is an illusion. </a:t>
            </a:r>
            <a:r>
              <a:rPr lang="en-GB" sz="1400" b="1" dirty="0" err="1">
                <a:solidFill>
                  <a:prstClr val="black"/>
                </a:solidFill>
              </a:rPr>
              <a:t>Libet</a:t>
            </a:r>
            <a:r>
              <a:rPr lang="en-GB" sz="1400" b="1" dirty="0">
                <a:solidFill>
                  <a:prstClr val="black"/>
                </a:solidFill>
              </a:rPr>
              <a:t> et al. (1983) </a:t>
            </a:r>
            <a:r>
              <a:rPr lang="en-GB" sz="1400" dirty="0">
                <a:solidFill>
                  <a:prstClr val="black"/>
                </a:solidFill>
              </a:rPr>
              <a:t>found that the motor regions of the brain become active before a person registers conscious awareness of a decision.</a:t>
            </a:r>
          </a:p>
        </p:txBody>
      </p:sp>
      <p:sp>
        <p:nvSpPr>
          <p:cNvPr id="26" name="Rectangle: Rounded Corners 25"/>
          <p:cNvSpPr/>
          <p:nvPr/>
        </p:nvSpPr>
        <p:spPr>
          <a:xfrm>
            <a:off x="5436096" y="1556792"/>
            <a:ext cx="3189040" cy="1695308"/>
          </a:xfrm>
          <a:prstGeom prst="roundRect">
            <a:avLst/>
          </a:prstGeom>
          <a:ln>
            <a:solidFill>
              <a:srgbClr val="B14191"/>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chemeClr val="tx1"/>
                </a:solidFill>
              </a:rPr>
              <a:t>AO1: Free Will</a:t>
            </a:r>
          </a:p>
          <a:p>
            <a:r>
              <a:rPr lang="en-GB" b="1" dirty="0">
                <a:solidFill>
                  <a:schemeClr val="tx1"/>
                </a:solidFill>
              </a:rPr>
              <a:t>Free Will – Humanist Example</a:t>
            </a:r>
          </a:p>
        </p:txBody>
      </p:sp>
      <p:sp>
        <p:nvSpPr>
          <p:cNvPr id="3" name="Right Brace 2"/>
          <p:cNvSpPr/>
          <p:nvPr/>
        </p:nvSpPr>
        <p:spPr>
          <a:xfrm>
            <a:off x="1907704" y="2060848"/>
            <a:ext cx="432048" cy="1080120"/>
          </a:xfrm>
          <a:prstGeom prst="rightBrace">
            <a:avLst/>
          </a:prstGeom>
          <a:ln w="57150" cmpd="sng">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 name="TextBox 3"/>
          <p:cNvSpPr txBox="1"/>
          <p:nvPr/>
        </p:nvSpPr>
        <p:spPr>
          <a:xfrm>
            <a:off x="2409605" y="2416242"/>
            <a:ext cx="1750159" cy="369332"/>
          </a:xfrm>
          <a:prstGeom prst="rect">
            <a:avLst/>
          </a:prstGeom>
          <a:noFill/>
        </p:spPr>
        <p:txBody>
          <a:bodyPr wrap="none" rtlCol="0">
            <a:spAutoFit/>
          </a:bodyPr>
          <a:lstStyle/>
          <a:p>
            <a:r>
              <a:rPr lang="en-GB" i="1" dirty="0">
                <a:latin typeface="+mn-lt"/>
              </a:rPr>
              <a:t>WITH EXAMPLES</a:t>
            </a:r>
          </a:p>
        </p:txBody>
      </p:sp>
    </p:spTree>
    <p:extLst>
      <p:ext uri="{BB962C8B-B14F-4D97-AF65-F5344CB8AC3E}">
        <p14:creationId xmlns:p14="http://schemas.microsoft.com/office/powerpoint/2010/main" val="346744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95536" y="611304"/>
            <a:ext cx="8229600" cy="739366"/>
            <a:chOff x="0" y="5028310"/>
            <a:chExt cx="8229600" cy="595350"/>
          </a:xfrm>
        </p:grpSpPr>
        <p:sp>
          <p:nvSpPr>
            <p:cNvPr id="17" name="Rectangle 16"/>
            <p:cNvSpPr/>
            <p:nvPr/>
          </p:nvSpPr>
          <p:spPr>
            <a:xfrm>
              <a:off x="0" y="5028310"/>
              <a:ext cx="8229600" cy="59535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TextBox 17"/>
            <p:cNvSpPr txBox="1"/>
            <p:nvPr/>
          </p:nvSpPr>
          <p:spPr>
            <a:xfrm>
              <a:off x="0" y="5028310"/>
              <a:ext cx="8229600" cy="5953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900" kern="1200" dirty="0"/>
                <a:t>Discuss the free will and determinism debate in psychology [16 marks]</a:t>
              </a:r>
              <a:endParaRPr lang="en-US" sz="1900" kern="1200" dirty="0"/>
            </a:p>
          </p:txBody>
        </p:sp>
      </p:grpSp>
      <p:grpSp>
        <p:nvGrpSpPr>
          <p:cNvPr id="19" name="Group 18"/>
          <p:cNvGrpSpPr/>
          <p:nvPr/>
        </p:nvGrpSpPr>
        <p:grpSpPr>
          <a:xfrm>
            <a:off x="807016" y="404664"/>
            <a:ext cx="5760720" cy="413280"/>
            <a:chOff x="411480" y="4821670"/>
            <a:chExt cx="5760720" cy="413280"/>
          </a:xfrm>
        </p:grpSpPr>
        <p:sp>
          <p:nvSpPr>
            <p:cNvPr id="20" name="Rectangle: Rounded Corners 19"/>
            <p:cNvSpPr/>
            <p:nvPr/>
          </p:nvSpPr>
          <p:spPr>
            <a:xfrm>
              <a:off x="411480" y="4821670"/>
              <a:ext cx="5760720" cy="41328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Rectangle: Rounded Corners 14"/>
            <p:cNvSpPr txBox="1"/>
            <p:nvPr/>
          </p:nvSpPr>
          <p:spPr>
            <a:xfrm>
              <a:off x="431655" y="4841845"/>
              <a:ext cx="5720370" cy="372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Font typeface="+mj-lt"/>
                <a:buNone/>
              </a:pPr>
              <a:r>
                <a:rPr lang="en-US" sz="1900" kern="1200" dirty="0"/>
                <a:t>Essay</a:t>
              </a:r>
            </a:p>
          </p:txBody>
        </p:sp>
      </p:grpSp>
      <p:sp>
        <p:nvSpPr>
          <p:cNvPr id="2" name="Rectangle: Rounded Corners 1"/>
          <p:cNvSpPr/>
          <p:nvPr/>
        </p:nvSpPr>
        <p:spPr>
          <a:xfrm>
            <a:off x="395536" y="1556791"/>
            <a:ext cx="5040560" cy="1695309"/>
          </a:xfrm>
          <a:prstGeom prst="roundRect">
            <a:avLst/>
          </a:prstGeom>
          <a:ln>
            <a:solidFill>
              <a:srgbClr val="B14191"/>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chemeClr val="tx1"/>
                </a:solidFill>
              </a:rPr>
              <a:t>AO1: Determinism</a:t>
            </a:r>
          </a:p>
          <a:p>
            <a:r>
              <a:rPr lang="en-GB" b="1" dirty="0">
                <a:solidFill>
                  <a:schemeClr val="tx1"/>
                </a:solidFill>
              </a:rPr>
              <a:t>Soft/Hard</a:t>
            </a:r>
          </a:p>
          <a:p>
            <a:r>
              <a:rPr lang="en-GB" b="1" dirty="0">
                <a:solidFill>
                  <a:schemeClr val="tx1"/>
                </a:solidFill>
              </a:rPr>
              <a:t>Biological</a:t>
            </a:r>
          </a:p>
          <a:p>
            <a:r>
              <a:rPr lang="en-GB" b="1" dirty="0">
                <a:solidFill>
                  <a:schemeClr val="tx1"/>
                </a:solidFill>
              </a:rPr>
              <a:t>Environmental</a:t>
            </a:r>
          </a:p>
          <a:p>
            <a:r>
              <a:rPr lang="en-GB" b="1" dirty="0">
                <a:solidFill>
                  <a:schemeClr val="tx1"/>
                </a:solidFill>
              </a:rPr>
              <a:t>Psychic </a:t>
            </a:r>
          </a:p>
        </p:txBody>
      </p:sp>
      <p:sp>
        <p:nvSpPr>
          <p:cNvPr id="15" name="Rectangle: Rounded Corners 14"/>
          <p:cNvSpPr/>
          <p:nvPr/>
        </p:nvSpPr>
        <p:spPr>
          <a:xfrm>
            <a:off x="395536" y="3429000"/>
            <a:ext cx="2592288" cy="2592288"/>
          </a:xfrm>
          <a:prstGeom prst="roundRect">
            <a:avLst/>
          </a:prstGeom>
          <a:solidFill>
            <a:srgbClr val="FFF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chemeClr val="tx1"/>
                </a:solidFill>
              </a:rPr>
              <a:t>AO3: Humanist Argument/Evidence Against Determinism</a:t>
            </a:r>
          </a:p>
          <a:p>
            <a:pPr algn="ctr"/>
            <a:endParaRPr lang="en-GB" dirty="0">
              <a:solidFill>
                <a:schemeClr val="tx1"/>
              </a:solidFill>
            </a:endParaRPr>
          </a:p>
          <a:p>
            <a:r>
              <a:rPr lang="en-GB" sz="1400" b="1" dirty="0">
                <a:solidFill>
                  <a:schemeClr val="tx1"/>
                </a:solidFill>
              </a:rPr>
              <a:t>Twin Studies: </a:t>
            </a:r>
            <a:r>
              <a:rPr lang="en-GB" sz="1400" dirty="0">
                <a:solidFill>
                  <a:schemeClr val="tx1"/>
                </a:solidFill>
              </a:rPr>
              <a:t>MZ studies typically find an 80% similarity in intelligence scores and a 40% similarity in the likelihood of depression. </a:t>
            </a:r>
          </a:p>
        </p:txBody>
      </p:sp>
      <p:sp>
        <p:nvSpPr>
          <p:cNvPr id="24" name="Rectangle: Rounded Corners 23"/>
          <p:cNvSpPr/>
          <p:nvPr/>
        </p:nvSpPr>
        <p:spPr>
          <a:xfrm>
            <a:off x="3214192" y="3429000"/>
            <a:ext cx="2592288" cy="25922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prstClr val="black"/>
                </a:solidFill>
              </a:rPr>
              <a:t>AO3: Determinism Provides an ‘Excuse’</a:t>
            </a:r>
          </a:p>
          <a:p>
            <a:pPr lvl="0" algn="ctr"/>
            <a:endParaRPr lang="en-GB" dirty="0">
              <a:solidFill>
                <a:prstClr val="black"/>
              </a:solidFill>
            </a:endParaRPr>
          </a:p>
          <a:p>
            <a:pPr lvl="0"/>
            <a:r>
              <a:rPr lang="en-GB" sz="1400" b="1" dirty="0">
                <a:solidFill>
                  <a:prstClr val="black"/>
                </a:solidFill>
              </a:rPr>
              <a:t>Stephen Mobley </a:t>
            </a:r>
            <a:r>
              <a:rPr lang="en-GB" sz="1400" dirty="0">
                <a:solidFill>
                  <a:prstClr val="black"/>
                </a:solidFill>
              </a:rPr>
              <a:t>argued that he was ‘born to kill’ after killing a pizza shop manager, because his family had a disposition towards violence. This argument was rejected in court.</a:t>
            </a:r>
          </a:p>
        </p:txBody>
      </p:sp>
      <p:sp>
        <p:nvSpPr>
          <p:cNvPr id="25" name="Rectangle: Rounded Corners 24"/>
          <p:cNvSpPr/>
          <p:nvPr/>
        </p:nvSpPr>
        <p:spPr>
          <a:xfrm>
            <a:off x="6032848" y="3429000"/>
            <a:ext cx="2592288" cy="25922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prstClr val="black"/>
                </a:solidFill>
              </a:rPr>
              <a:t>AO3: Free Will is an Illusion</a:t>
            </a:r>
          </a:p>
          <a:p>
            <a:pPr lvl="0" algn="ctr"/>
            <a:endParaRPr lang="en-GB" dirty="0">
              <a:solidFill>
                <a:prstClr val="black"/>
              </a:solidFill>
            </a:endParaRPr>
          </a:p>
          <a:p>
            <a:pPr lvl="0"/>
            <a:r>
              <a:rPr lang="en-GB" sz="1400" b="1" dirty="0">
                <a:solidFill>
                  <a:prstClr val="black"/>
                </a:solidFill>
              </a:rPr>
              <a:t>Skinner</a:t>
            </a:r>
            <a:r>
              <a:rPr lang="en-GB" sz="1400" dirty="0">
                <a:solidFill>
                  <a:prstClr val="black"/>
                </a:solidFill>
              </a:rPr>
              <a:t> argues that free will is an illusion. </a:t>
            </a:r>
            <a:r>
              <a:rPr lang="en-GB" sz="1400" b="1" dirty="0" err="1">
                <a:solidFill>
                  <a:prstClr val="black"/>
                </a:solidFill>
              </a:rPr>
              <a:t>Libet</a:t>
            </a:r>
            <a:r>
              <a:rPr lang="en-GB" sz="1400" b="1" dirty="0">
                <a:solidFill>
                  <a:prstClr val="black"/>
                </a:solidFill>
              </a:rPr>
              <a:t> et al. (1983) </a:t>
            </a:r>
            <a:r>
              <a:rPr lang="en-GB" sz="1400" dirty="0">
                <a:solidFill>
                  <a:prstClr val="black"/>
                </a:solidFill>
              </a:rPr>
              <a:t>found that the motor regions of the brain become active before a person registers conscious awareness of a decision.</a:t>
            </a:r>
          </a:p>
        </p:txBody>
      </p:sp>
      <p:sp>
        <p:nvSpPr>
          <p:cNvPr id="26" name="Rectangle: Rounded Corners 25"/>
          <p:cNvSpPr/>
          <p:nvPr/>
        </p:nvSpPr>
        <p:spPr>
          <a:xfrm>
            <a:off x="5436096" y="1556792"/>
            <a:ext cx="3189040" cy="1695308"/>
          </a:xfrm>
          <a:prstGeom prst="roundRect">
            <a:avLst/>
          </a:prstGeom>
          <a:ln>
            <a:solidFill>
              <a:srgbClr val="B14191"/>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chemeClr val="tx1"/>
                </a:solidFill>
              </a:rPr>
              <a:t>AO1: Free Will</a:t>
            </a:r>
          </a:p>
          <a:p>
            <a:r>
              <a:rPr lang="en-GB" b="1" dirty="0">
                <a:solidFill>
                  <a:schemeClr val="tx1"/>
                </a:solidFill>
              </a:rPr>
              <a:t>Free Will – Humanist Example</a:t>
            </a:r>
          </a:p>
        </p:txBody>
      </p:sp>
      <p:sp>
        <p:nvSpPr>
          <p:cNvPr id="3" name="Right Brace 2"/>
          <p:cNvSpPr/>
          <p:nvPr/>
        </p:nvSpPr>
        <p:spPr>
          <a:xfrm>
            <a:off x="1907704" y="2060848"/>
            <a:ext cx="432048" cy="1080120"/>
          </a:xfrm>
          <a:prstGeom prst="rightBrace">
            <a:avLst/>
          </a:prstGeom>
          <a:ln w="57150" cmpd="sng">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 name="TextBox 3"/>
          <p:cNvSpPr txBox="1"/>
          <p:nvPr/>
        </p:nvSpPr>
        <p:spPr>
          <a:xfrm>
            <a:off x="2409605" y="2416242"/>
            <a:ext cx="1750159" cy="369332"/>
          </a:xfrm>
          <a:prstGeom prst="rect">
            <a:avLst/>
          </a:prstGeom>
          <a:noFill/>
        </p:spPr>
        <p:txBody>
          <a:bodyPr wrap="none" rtlCol="0">
            <a:spAutoFit/>
          </a:bodyPr>
          <a:lstStyle/>
          <a:p>
            <a:r>
              <a:rPr lang="en-GB" i="1" dirty="0">
                <a:latin typeface="+mn-lt"/>
              </a:rPr>
              <a:t>WITH EXAMPLES</a:t>
            </a:r>
          </a:p>
        </p:txBody>
      </p:sp>
    </p:spTree>
    <p:extLst>
      <p:ext uri="{BB962C8B-B14F-4D97-AF65-F5344CB8AC3E}">
        <p14:creationId xmlns:p14="http://schemas.microsoft.com/office/powerpoint/2010/main" val="4257040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oseph MiniMacPC\AppData\Local\Microsoft\Windows\INetCacheContent.Word\Burger_75%_Fade.png"/>
          <p:cNvPicPr/>
          <p:nvPr/>
        </p:nvPicPr>
        <p:blipFill>
          <a:blip r:embed="rId2">
            <a:extLst>
              <a:ext uri="{28A0092B-C50C-407E-A947-70E740481C1C}">
                <a14:useLocalDpi xmlns:a14="http://schemas.microsoft.com/office/drawing/2010/main" val="0"/>
              </a:ext>
            </a:extLst>
          </a:blip>
          <a:srcRect/>
          <a:stretch>
            <a:fillRect/>
          </a:stretch>
        </p:blipFill>
        <p:spPr bwMode="auto">
          <a:xfrm>
            <a:off x="1163839" y="1654630"/>
            <a:ext cx="7420980" cy="4332702"/>
          </a:xfrm>
          <a:prstGeom prst="rect">
            <a:avLst/>
          </a:prstGeom>
          <a:noFill/>
          <a:ln>
            <a:noFill/>
          </a:ln>
        </p:spPr>
      </p:pic>
      <p:graphicFrame>
        <p:nvGraphicFramePr>
          <p:cNvPr id="5" name="Content Placeholder 4"/>
          <p:cNvGraphicFramePr>
            <a:graphicFrameLocks/>
          </p:cNvGraphicFramePr>
          <p:nvPr>
            <p:extLst>
              <p:ext uri="{D42A27DB-BD31-4B8C-83A1-F6EECF244321}">
                <p14:modId xmlns:p14="http://schemas.microsoft.com/office/powerpoint/2010/main" val="927885290"/>
              </p:ext>
            </p:extLst>
          </p:nvPr>
        </p:nvGraphicFramePr>
        <p:xfrm>
          <a:off x="457200" y="1500175"/>
          <a:ext cx="8229600" cy="4569314"/>
        </p:xfrm>
        <a:graphic>
          <a:graphicData uri="http://schemas.openxmlformats.org/drawingml/2006/table">
            <a:tbl>
              <a:tblPr firstRow="1" firstCol="1" bandRow="1"/>
              <a:tblGrid>
                <a:gridCol w="563168">
                  <a:extLst>
                    <a:ext uri="{9D8B030D-6E8A-4147-A177-3AD203B41FA5}">
                      <a16:colId xmlns:a16="http://schemas.microsoft.com/office/drawing/2014/main" val="2673664301"/>
                    </a:ext>
                  </a:extLst>
                </a:gridCol>
                <a:gridCol w="7666432">
                  <a:extLst>
                    <a:ext uri="{9D8B030D-6E8A-4147-A177-3AD203B41FA5}">
                      <a16:colId xmlns:a16="http://schemas.microsoft.com/office/drawing/2014/main" val="2365044452"/>
                    </a:ext>
                  </a:extLst>
                </a:gridCol>
              </a:tblGrid>
              <a:tr h="986704">
                <a:tc>
                  <a:txBody>
                    <a:bodyPr/>
                    <a:lstStyle/>
                    <a:p>
                      <a:pPr marL="71755" marR="71755" algn="ctr">
                        <a:lnSpc>
                          <a:spcPct val="107000"/>
                        </a:lnSpc>
                        <a:spcBef>
                          <a:spcPts val="0"/>
                        </a:spcBef>
                        <a:spcAft>
                          <a:spcPts val="800"/>
                        </a:spcAft>
                      </a:pPr>
                      <a:r>
                        <a:rPr lang="en-US" sz="1600" b="1" dirty="0">
                          <a:effectLst/>
                          <a:latin typeface="Calibri" panose="020F0502020204030204" pitchFamily="34" charset="0"/>
                        </a:rPr>
                        <a:t>Point</a:t>
                      </a:r>
                      <a:endParaRPr lang="en-US" sz="1400" dirty="0">
                        <a:effectLst/>
                        <a:latin typeface="Calibri" panose="020F050202020403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9C9"/>
                    </a:solidFill>
                  </a:tcPr>
                </a:tc>
                <a:tc>
                  <a:txBody>
                    <a:bodyPr/>
                    <a:lstStyle/>
                    <a:p>
                      <a:pPr>
                        <a:lnSpc>
                          <a:spcPct val="107000"/>
                        </a:lnSpc>
                        <a:spcAft>
                          <a:spcPts val="800"/>
                        </a:spcAft>
                      </a:pPr>
                      <a:r>
                        <a:rPr lang="en-US" sz="1200" dirty="0">
                          <a:effectLst/>
                          <a:latin typeface="Calibri" panose="020F0502020204030204" pitchFamily="34" charset="0"/>
                        </a:rPr>
                        <a:t> </a:t>
                      </a:r>
                      <a:endParaRPr lang="en-US" sz="1100" dirty="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383061"/>
                  </a:ext>
                </a:extLst>
              </a:tr>
              <a:tr h="1791305">
                <a:tc>
                  <a:txBody>
                    <a:bodyPr/>
                    <a:lstStyle/>
                    <a:p>
                      <a:pPr marL="71755" marR="71755" algn="ctr">
                        <a:lnSpc>
                          <a:spcPct val="107000"/>
                        </a:lnSpc>
                        <a:spcBef>
                          <a:spcPts val="0"/>
                        </a:spcBef>
                        <a:spcAft>
                          <a:spcPts val="800"/>
                        </a:spcAft>
                      </a:pPr>
                      <a:r>
                        <a:rPr lang="en-US" sz="1600" b="1" dirty="0">
                          <a:effectLst/>
                          <a:latin typeface="Calibri" panose="020F0502020204030204" pitchFamily="34" charset="0"/>
                        </a:rPr>
                        <a:t>Evidence or Example</a:t>
                      </a:r>
                      <a:endParaRPr lang="en-US" sz="1400" dirty="0">
                        <a:effectLst/>
                        <a:latin typeface="Calibri" panose="020F050202020403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9C9"/>
                    </a:solidFill>
                  </a:tcPr>
                </a:tc>
                <a:tc>
                  <a:txBody>
                    <a:bodyPr/>
                    <a:lstStyle/>
                    <a:p>
                      <a:pPr>
                        <a:lnSpc>
                          <a:spcPct val="107000"/>
                        </a:lnSpc>
                        <a:spcAft>
                          <a:spcPts val="800"/>
                        </a:spcAft>
                      </a:pPr>
                      <a:r>
                        <a:rPr lang="en-US" sz="1200">
                          <a:effectLst/>
                          <a:latin typeface="Calibri" panose="020F0502020204030204" pitchFamily="34" charset="0"/>
                        </a:rPr>
                        <a:t> </a:t>
                      </a:r>
                      <a:endParaRPr lang="en-US" sz="110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85183"/>
                  </a:ext>
                </a:extLst>
              </a:tr>
              <a:tr h="1791305">
                <a:tc>
                  <a:txBody>
                    <a:bodyPr/>
                    <a:lstStyle/>
                    <a:p>
                      <a:pPr marL="71755" marR="71755" algn="ctr">
                        <a:lnSpc>
                          <a:spcPct val="107000"/>
                        </a:lnSpc>
                        <a:spcBef>
                          <a:spcPts val="0"/>
                        </a:spcBef>
                        <a:spcAft>
                          <a:spcPts val="800"/>
                        </a:spcAft>
                      </a:pPr>
                      <a:r>
                        <a:rPr lang="en-US" sz="1600" b="1" dirty="0">
                          <a:effectLst/>
                          <a:latin typeface="Calibri" panose="020F0502020204030204" pitchFamily="34" charset="0"/>
                        </a:rPr>
                        <a:t>Explain</a:t>
                      </a:r>
                      <a:endParaRPr lang="en-US" sz="1400" dirty="0">
                        <a:effectLst/>
                        <a:latin typeface="Calibri" panose="020F050202020403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9C9"/>
                    </a:solidFill>
                  </a:tcPr>
                </a:tc>
                <a:tc>
                  <a:txBody>
                    <a:bodyPr/>
                    <a:lstStyle/>
                    <a:p>
                      <a:pPr>
                        <a:lnSpc>
                          <a:spcPct val="107000"/>
                        </a:lnSpc>
                        <a:spcAft>
                          <a:spcPts val="800"/>
                        </a:spcAft>
                      </a:pPr>
                      <a:r>
                        <a:rPr lang="en-US" sz="1200" dirty="0">
                          <a:effectLst/>
                          <a:latin typeface="Calibri" panose="020F0502020204030204" pitchFamily="34" charset="0"/>
                        </a:rPr>
                        <a:t> </a:t>
                      </a:r>
                      <a:endParaRPr lang="en-US" sz="1100" dirty="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6600624"/>
                  </a:ext>
                </a:extLst>
              </a:tr>
            </a:tbl>
          </a:graphicData>
        </a:graphic>
      </p:graphicFrame>
      <p:sp>
        <p:nvSpPr>
          <p:cNvPr id="2" name="Title 1"/>
          <p:cNvSpPr>
            <a:spLocks noGrp="1"/>
          </p:cNvSpPr>
          <p:nvPr>
            <p:ph type="title"/>
          </p:nvPr>
        </p:nvSpPr>
        <p:spPr/>
        <p:txBody>
          <a:bodyPr/>
          <a:lstStyle/>
          <a:p>
            <a:r>
              <a:rPr lang="en-GB" dirty="0"/>
              <a:t>Essay Writing</a:t>
            </a:r>
          </a:p>
        </p:txBody>
      </p:sp>
      <p:sp>
        <p:nvSpPr>
          <p:cNvPr id="6" name="Rectangle 5"/>
          <p:cNvSpPr/>
          <p:nvPr/>
        </p:nvSpPr>
        <p:spPr>
          <a:xfrm>
            <a:off x="1163839" y="4604935"/>
            <a:ext cx="7420980" cy="1200329"/>
          </a:xfrm>
          <a:prstGeom prst="rect">
            <a:avLst/>
          </a:prstGeom>
        </p:spPr>
        <p:txBody>
          <a:bodyPr wrap="square">
            <a:spAutoFit/>
          </a:bodyPr>
          <a:lstStyle/>
          <a:p>
            <a:pPr marL="0" indent="0" algn="just">
              <a:buNone/>
            </a:pPr>
            <a:r>
              <a:rPr lang="en-GB" dirty="0">
                <a:latin typeface="+mj-lt"/>
              </a:rPr>
              <a:t>However, as identical twins share 100% of their genes, these results suggest that 20% is caused by other (environmental) factors. This demonstrates that biological determinism is unable to explain any particular behaviour, in this case, depression and intelligence.</a:t>
            </a:r>
          </a:p>
        </p:txBody>
      </p:sp>
      <p:sp>
        <p:nvSpPr>
          <p:cNvPr id="7" name="Rectangle 6"/>
          <p:cNvSpPr/>
          <p:nvPr/>
        </p:nvSpPr>
        <p:spPr>
          <a:xfrm>
            <a:off x="1163839" y="1630541"/>
            <a:ext cx="7420980" cy="646331"/>
          </a:xfrm>
          <a:prstGeom prst="rect">
            <a:avLst/>
          </a:prstGeom>
        </p:spPr>
        <p:txBody>
          <a:bodyPr wrap="square">
            <a:spAutoFit/>
          </a:bodyPr>
          <a:lstStyle/>
          <a:p>
            <a:pPr lvl="0" algn="just"/>
            <a:r>
              <a:rPr lang="en-GB" dirty="0">
                <a:solidFill>
                  <a:prstClr val="black"/>
                </a:solidFill>
                <a:latin typeface="Calibri"/>
              </a:rPr>
              <a:t>Humanist psychologists would argue against the idea of determinism, claiming that humans have self-determination and free will.</a:t>
            </a:r>
          </a:p>
        </p:txBody>
      </p:sp>
      <p:sp>
        <p:nvSpPr>
          <p:cNvPr id="8" name="Rectangle 7"/>
          <p:cNvSpPr/>
          <p:nvPr/>
        </p:nvSpPr>
        <p:spPr>
          <a:xfrm>
            <a:off x="1163839" y="2937718"/>
            <a:ext cx="7420980" cy="923330"/>
          </a:xfrm>
          <a:prstGeom prst="rect">
            <a:avLst/>
          </a:prstGeom>
        </p:spPr>
        <p:txBody>
          <a:bodyPr wrap="square">
            <a:spAutoFit/>
          </a:bodyPr>
          <a:lstStyle/>
          <a:p>
            <a:pPr lvl="0" algn="just"/>
            <a:r>
              <a:rPr lang="en-GB" dirty="0">
                <a:solidFill>
                  <a:prstClr val="black"/>
                </a:solidFill>
                <a:latin typeface="Calibri"/>
              </a:rPr>
              <a:t>Furthermore, there is evidence to support this claim. Identical twin studies typically find an 80% similarity in intelligence scores and a 40% similarity in the likelihood of depression. </a:t>
            </a:r>
          </a:p>
        </p:txBody>
      </p:sp>
    </p:spTree>
    <p:extLst>
      <p:ext uri="{BB962C8B-B14F-4D97-AF65-F5344CB8AC3E}">
        <p14:creationId xmlns:p14="http://schemas.microsoft.com/office/powerpoint/2010/main" val="171825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6273" y="1417413"/>
            <a:ext cx="6591653" cy="475964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475113260"/>
              </p:ext>
            </p:extLst>
          </p:nvPr>
        </p:nvGraphicFramePr>
        <p:xfrm>
          <a:off x="457200" y="1500173"/>
          <a:ext cx="8229600" cy="4676889"/>
        </p:xfrm>
        <a:graphic>
          <a:graphicData uri="http://schemas.openxmlformats.org/drawingml/2006/table">
            <a:tbl>
              <a:tblPr firstRow="1" bandRow="1">
                <a:tableStyleId>{5C22544A-7EE6-4342-B048-85BDC9FD1C3A}</a:tableStyleId>
              </a:tblPr>
              <a:tblGrid>
                <a:gridCol w="586408">
                  <a:extLst>
                    <a:ext uri="{9D8B030D-6E8A-4147-A177-3AD203B41FA5}">
                      <a16:colId xmlns:a16="http://schemas.microsoft.com/office/drawing/2014/main" val="3835388041"/>
                    </a:ext>
                  </a:extLst>
                </a:gridCol>
                <a:gridCol w="7643192">
                  <a:extLst>
                    <a:ext uri="{9D8B030D-6E8A-4147-A177-3AD203B41FA5}">
                      <a16:colId xmlns:a16="http://schemas.microsoft.com/office/drawing/2014/main" val="4238605225"/>
                    </a:ext>
                  </a:extLst>
                </a:gridCol>
              </a:tblGrid>
              <a:tr h="696732">
                <a:tc>
                  <a:txBody>
                    <a:bodyPr/>
                    <a:lstStyle/>
                    <a:p>
                      <a:pPr algn="ctr"/>
                      <a:r>
                        <a:rPr lang="en-GB" sz="1600" b="1" dirty="0">
                          <a:solidFill>
                            <a:schemeClr val="tx1"/>
                          </a:solidFill>
                        </a:rPr>
                        <a:t>Point</a:t>
                      </a:r>
                      <a:endParaRPr lang="en-US" sz="1600" b="1" dirty="0">
                        <a:solidFill>
                          <a:schemeClr val="tx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99C9"/>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2834249"/>
                  </a:ext>
                </a:extLst>
              </a:tr>
              <a:tr h="1126977">
                <a:tc>
                  <a:txBody>
                    <a:bodyPr/>
                    <a:lstStyle/>
                    <a:p>
                      <a:pPr algn="ctr"/>
                      <a:r>
                        <a:rPr lang="en-GB" sz="1600" b="1" dirty="0">
                          <a:solidFill>
                            <a:schemeClr val="tx1"/>
                          </a:solidFill>
                        </a:rPr>
                        <a:t>Evidence / Example</a:t>
                      </a:r>
                      <a:endParaRPr lang="en-US" sz="1600" b="1" dirty="0">
                        <a:solidFill>
                          <a:schemeClr val="tx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99C9"/>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4539236"/>
                  </a:ext>
                </a:extLst>
              </a:tr>
              <a:tr h="1534535">
                <a:tc>
                  <a:txBody>
                    <a:bodyPr/>
                    <a:lstStyle/>
                    <a:p>
                      <a:pPr algn="ctr"/>
                      <a:r>
                        <a:rPr lang="en-GB" sz="1600" b="1" dirty="0">
                          <a:solidFill>
                            <a:schemeClr val="tx1"/>
                          </a:solidFill>
                        </a:rPr>
                        <a:t>Explain 1</a:t>
                      </a:r>
                      <a:endParaRPr lang="en-US" sz="1600" b="1" dirty="0">
                        <a:solidFill>
                          <a:schemeClr val="tx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99C9"/>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300804"/>
                  </a:ext>
                </a:extLst>
              </a:tr>
              <a:tr h="1318645">
                <a:tc>
                  <a:txBody>
                    <a:bodyPr/>
                    <a:lstStyle/>
                    <a:p>
                      <a:pPr algn="ctr"/>
                      <a:r>
                        <a:rPr lang="en-GB" sz="1600" b="1" dirty="0">
                          <a:solidFill>
                            <a:schemeClr val="tx1"/>
                          </a:solidFill>
                        </a:rPr>
                        <a:t>Explain 2</a:t>
                      </a:r>
                      <a:endParaRPr lang="en-US" sz="1600" b="1" dirty="0">
                        <a:solidFill>
                          <a:schemeClr val="tx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99C9"/>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2841043"/>
                  </a:ext>
                </a:extLst>
              </a:tr>
            </a:tbl>
          </a:graphicData>
        </a:graphic>
      </p:graphicFrame>
      <p:sp>
        <p:nvSpPr>
          <p:cNvPr id="6" name="TextBox 5"/>
          <p:cNvSpPr txBox="1"/>
          <p:nvPr/>
        </p:nvSpPr>
        <p:spPr>
          <a:xfrm>
            <a:off x="1187624" y="1548869"/>
            <a:ext cx="7344816" cy="584775"/>
          </a:xfrm>
          <a:prstGeom prst="rect">
            <a:avLst/>
          </a:prstGeom>
          <a:noFill/>
        </p:spPr>
        <p:txBody>
          <a:bodyPr wrap="square" rtlCol="0">
            <a:spAutoFit/>
          </a:bodyPr>
          <a:lstStyle/>
          <a:p>
            <a:pPr algn="just"/>
            <a:r>
              <a:rPr lang="en-GB" sz="1600" dirty="0">
                <a:latin typeface="+mn-lt"/>
              </a:rPr>
              <a:t>Humanist psychologists would argue against the idea of determinism, claiming that humans have </a:t>
            </a:r>
            <a:r>
              <a:rPr lang="en-GB" sz="1600" b="1" dirty="0">
                <a:latin typeface="+mn-lt"/>
              </a:rPr>
              <a:t>self-determination</a:t>
            </a:r>
            <a:r>
              <a:rPr lang="en-GB" sz="1600" dirty="0">
                <a:latin typeface="+mn-lt"/>
              </a:rPr>
              <a:t> and </a:t>
            </a:r>
            <a:r>
              <a:rPr lang="en-GB" sz="1600" b="1" dirty="0">
                <a:latin typeface="+mn-lt"/>
              </a:rPr>
              <a:t>free will.</a:t>
            </a:r>
            <a:endParaRPr lang="en-US" sz="1600" b="1" dirty="0">
              <a:latin typeface="+mn-lt"/>
            </a:endParaRPr>
          </a:p>
        </p:txBody>
      </p:sp>
      <p:sp>
        <p:nvSpPr>
          <p:cNvPr id="7" name="TextBox 6"/>
          <p:cNvSpPr txBox="1"/>
          <p:nvPr/>
        </p:nvSpPr>
        <p:spPr>
          <a:xfrm>
            <a:off x="1187624" y="2204864"/>
            <a:ext cx="7344816" cy="1077218"/>
          </a:xfrm>
          <a:prstGeom prst="rect">
            <a:avLst/>
          </a:prstGeom>
          <a:noFill/>
        </p:spPr>
        <p:txBody>
          <a:bodyPr wrap="square" rtlCol="0">
            <a:spAutoFit/>
          </a:bodyPr>
          <a:lstStyle/>
          <a:p>
            <a:pPr algn="just"/>
            <a:r>
              <a:rPr lang="en-GB" sz="1600" dirty="0">
                <a:latin typeface="+mn-lt"/>
              </a:rPr>
              <a:t>Furthermore, there is evidence to support this claim. Identical twin studies typically find an 80% similarity in intelligence scores and a 40% similarity in the likelihood of depression. However, as identical twins share 100% of their genes, these results suggest that 20% is caused by other (environmental) factors. </a:t>
            </a:r>
            <a:endParaRPr lang="en-US" sz="1600" dirty="0">
              <a:latin typeface="+mn-lt"/>
            </a:endParaRPr>
          </a:p>
        </p:txBody>
      </p:sp>
      <p:sp>
        <p:nvSpPr>
          <p:cNvPr id="8" name="TextBox 7"/>
          <p:cNvSpPr txBox="1"/>
          <p:nvPr/>
        </p:nvSpPr>
        <p:spPr>
          <a:xfrm>
            <a:off x="1187624" y="5046275"/>
            <a:ext cx="7344816" cy="1077218"/>
          </a:xfrm>
          <a:prstGeom prst="rect">
            <a:avLst/>
          </a:prstGeom>
          <a:noFill/>
        </p:spPr>
        <p:txBody>
          <a:bodyPr wrap="square" rtlCol="0">
            <a:spAutoFit/>
          </a:bodyPr>
          <a:lstStyle/>
          <a:p>
            <a:pPr algn="just"/>
            <a:r>
              <a:rPr lang="en-GB" sz="1600" dirty="0">
                <a:latin typeface="+mn-lt"/>
              </a:rPr>
              <a:t>The same evidence indicates that no behaviour is completely environmentally determined. If identical twins only show an 80% likeness in terms of intelligence, it is therefore assumed that only 20% is caused by the environment, highlighting a limitation with biological and environmental determinism</a:t>
            </a:r>
            <a:endParaRPr lang="en-US" sz="1600" dirty="0">
              <a:latin typeface="+mn-lt"/>
            </a:endParaRPr>
          </a:p>
        </p:txBody>
      </p:sp>
      <p:sp>
        <p:nvSpPr>
          <p:cNvPr id="9" name="TextBox 8"/>
          <p:cNvSpPr txBox="1"/>
          <p:nvPr/>
        </p:nvSpPr>
        <p:spPr>
          <a:xfrm>
            <a:off x="1187624" y="3522494"/>
            <a:ext cx="7344816" cy="1077218"/>
          </a:xfrm>
          <a:prstGeom prst="rect">
            <a:avLst/>
          </a:prstGeom>
          <a:noFill/>
        </p:spPr>
        <p:txBody>
          <a:bodyPr wrap="square" rtlCol="0">
            <a:spAutoFit/>
          </a:bodyPr>
          <a:lstStyle/>
          <a:p>
            <a:pPr algn="just"/>
            <a:r>
              <a:rPr lang="en-GB" sz="1600" dirty="0">
                <a:latin typeface="+mn-lt"/>
              </a:rPr>
              <a:t>However, as identical twins share 100% of their genes, these results suggest that 20% is caused by other (environmental) factors. This demonstrates that biological determinism is unable to explain any particular behaviour, in this case, depression and intelligence.</a:t>
            </a:r>
          </a:p>
        </p:txBody>
      </p:sp>
      <p:sp>
        <p:nvSpPr>
          <p:cNvPr id="12" name="Title 1"/>
          <p:cNvSpPr txBox="1">
            <a:spLocks/>
          </p:cNvSpPr>
          <p:nvPr/>
        </p:nvSpPr>
        <p:spPr>
          <a:xfrm>
            <a:off x="457200" y="188640"/>
            <a:ext cx="8229600" cy="922114"/>
          </a:xfrm>
          <a:prstGeom prst="rect">
            <a:avLst/>
          </a:prstGeom>
        </p:spPr>
        <p:txBody>
          <a:bodyPr anchor="ctr"/>
          <a:lstStyle>
            <a:lvl1pPr algn="l" rtl="0" eaLnBrk="0" fontAlgn="base" hangingPunct="0">
              <a:spcBef>
                <a:spcPct val="0"/>
              </a:spcBef>
              <a:spcAft>
                <a:spcPct val="0"/>
              </a:spcAft>
              <a:defRPr sz="3600" kern="1200">
                <a:solidFill>
                  <a:schemeClr val="tx1"/>
                </a:solidFill>
                <a:latin typeface="+mn-lt"/>
                <a:ea typeface="ＭＳ Ｐゴシック" charset="0"/>
                <a:cs typeface="Arial"/>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dirty="0"/>
              <a:t>Essay Writing</a:t>
            </a:r>
          </a:p>
        </p:txBody>
      </p:sp>
    </p:spTree>
    <p:extLst>
      <p:ext uri="{BB962C8B-B14F-4D97-AF65-F5344CB8AC3E}">
        <p14:creationId xmlns:p14="http://schemas.microsoft.com/office/powerpoint/2010/main" val="10207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95536" y="611304"/>
            <a:ext cx="8229600" cy="739366"/>
            <a:chOff x="0" y="5028310"/>
            <a:chExt cx="8229600" cy="595350"/>
          </a:xfrm>
        </p:grpSpPr>
        <p:sp>
          <p:nvSpPr>
            <p:cNvPr id="17" name="Rectangle 16"/>
            <p:cNvSpPr/>
            <p:nvPr/>
          </p:nvSpPr>
          <p:spPr>
            <a:xfrm>
              <a:off x="0" y="5028310"/>
              <a:ext cx="8229600" cy="59535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TextBox 17"/>
            <p:cNvSpPr txBox="1"/>
            <p:nvPr/>
          </p:nvSpPr>
          <p:spPr>
            <a:xfrm>
              <a:off x="0" y="5028310"/>
              <a:ext cx="8229600" cy="5953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Font typeface="+mj-lt"/>
                <a:buNone/>
              </a:pPr>
              <a:r>
                <a:rPr lang="en-GB" sz="1900" kern="1200" dirty="0"/>
                <a:t>Discuss the free will and determinism debate in psychology [16 marks]</a:t>
              </a:r>
              <a:endParaRPr lang="en-US" sz="1900" kern="1200" dirty="0"/>
            </a:p>
          </p:txBody>
        </p:sp>
      </p:grpSp>
      <p:grpSp>
        <p:nvGrpSpPr>
          <p:cNvPr id="19" name="Group 18"/>
          <p:cNvGrpSpPr/>
          <p:nvPr/>
        </p:nvGrpSpPr>
        <p:grpSpPr>
          <a:xfrm>
            <a:off x="807016" y="404664"/>
            <a:ext cx="5760720" cy="413280"/>
            <a:chOff x="411480" y="4821670"/>
            <a:chExt cx="5760720" cy="413280"/>
          </a:xfrm>
        </p:grpSpPr>
        <p:sp>
          <p:nvSpPr>
            <p:cNvPr id="20" name="Rectangle: Rounded Corners 19"/>
            <p:cNvSpPr/>
            <p:nvPr/>
          </p:nvSpPr>
          <p:spPr>
            <a:xfrm>
              <a:off x="411480" y="4821670"/>
              <a:ext cx="5760720" cy="41328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Rectangle: Rounded Corners 14"/>
            <p:cNvSpPr txBox="1"/>
            <p:nvPr/>
          </p:nvSpPr>
          <p:spPr>
            <a:xfrm>
              <a:off x="431655" y="4841845"/>
              <a:ext cx="5720370" cy="372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Font typeface="+mj-lt"/>
                <a:buNone/>
              </a:pPr>
              <a:r>
                <a:rPr lang="en-US" sz="1900" kern="1200" dirty="0"/>
                <a:t>Essay</a:t>
              </a:r>
            </a:p>
          </p:txBody>
        </p:sp>
      </p:grpSp>
      <p:sp>
        <p:nvSpPr>
          <p:cNvPr id="2" name="Rectangle: Rounded Corners 1"/>
          <p:cNvSpPr/>
          <p:nvPr/>
        </p:nvSpPr>
        <p:spPr>
          <a:xfrm>
            <a:off x="395536" y="1556791"/>
            <a:ext cx="5040560" cy="1695309"/>
          </a:xfrm>
          <a:prstGeom prst="roundRect">
            <a:avLst/>
          </a:prstGeom>
          <a:ln>
            <a:solidFill>
              <a:srgbClr val="B14191"/>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chemeClr val="tx1"/>
                </a:solidFill>
              </a:rPr>
              <a:t>AO1: Determinism</a:t>
            </a:r>
          </a:p>
          <a:p>
            <a:r>
              <a:rPr lang="en-GB" b="1" dirty="0">
                <a:solidFill>
                  <a:schemeClr val="tx1"/>
                </a:solidFill>
              </a:rPr>
              <a:t>Soft/Hard</a:t>
            </a:r>
          </a:p>
          <a:p>
            <a:r>
              <a:rPr lang="en-GB" b="1" dirty="0">
                <a:solidFill>
                  <a:schemeClr val="tx1"/>
                </a:solidFill>
              </a:rPr>
              <a:t>Biological</a:t>
            </a:r>
          </a:p>
          <a:p>
            <a:r>
              <a:rPr lang="en-GB" b="1" dirty="0">
                <a:solidFill>
                  <a:schemeClr val="tx1"/>
                </a:solidFill>
              </a:rPr>
              <a:t>Environmental</a:t>
            </a:r>
          </a:p>
          <a:p>
            <a:r>
              <a:rPr lang="en-GB" b="1" dirty="0">
                <a:solidFill>
                  <a:schemeClr val="tx1"/>
                </a:solidFill>
              </a:rPr>
              <a:t>Psychic </a:t>
            </a:r>
          </a:p>
        </p:txBody>
      </p:sp>
      <p:sp>
        <p:nvSpPr>
          <p:cNvPr id="15" name="Rectangle: Rounded Corners 14"/>
          <p:cNvSpPr/>
          <p:nvPr/>
        </p:nvSpPr>
        <p:spPr>
          <a:xfrm>
            <a:off x="395536" y="3429000"/>
            <a:ext cx="2592288" cy="25922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chemeClr val="tx1"/>
                </a:solidFill>
              </a:rPr>
              <a:t>AO3: Humanist Argument/Evidence Against Determinism</a:t>
            </a:r>
          </a:p>
          <a:p>
            <a:pPr algn="ctr"/>
            <a:endParaRPr lang="en-GB" dirty="0">
              <a:solidFill>
                <a:schemeClr val="tx1"/>
              </a:solidFill>
            </a:endParaRPr>
          </a:p>
          <a:p>
            <a:r>
              <a:rPr lang="en-GB" sz="1400" b="1" dirty="0">
                <a:solidFill>
                  <a:schemeClr val="tx1"/>
                </a:solidFill>
              </a:rPr>
              <a:t>Twin Studies: </a:t>
            </a:r>
            <a:r>
              <a:rPr lang="en-GB" sz="1400" dirty="0">
                <a:solidFill>
                  <a:schemeClr val="tx1"/>
                </a:solidFill>
              </a:rPr>
              <a:t>MZ studies typically find an 80% similarity in intelligence scores and a 40% similarity in the likelihood of depression. </a:t>
            </a:r>
          </a:p>
        </p:txBody>
      </p:sp>
      <p:sp>
        <p:nvSpPr>
          <p:cNvPr id="24" name="Rectangle: Rounded Corners 23"/>
          <p:cNvSpPr/>
          <p:nvPr/>
        </p:nvSpPr>
        <p:spPr>
          <a:xfrm>
            <a:off x="3214192" y="3429000"/>
            <a:ext cx="2592288" cy="2592288"/>
          </a:xfrm>
          <a:prstGeom prst="roundRect">
            <a:avLst/>
          </a:prstGeom>
          <a:solidFill>
            <a:srgbClr val="FFF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prstClr val="black"/>
                </a:solidFill>
              </a:rPr>
              <a:t>AO3: Determinism Provides an ‘Excuse’</a:t>
            </a:r>
          </a:p>
          <a:p>
            <a:pPr lvl="0" algn="ctr"/>
            <a:endParaRPr lang="en-GB" dirty="0">
              <a:solidFill>
                <a:prstClr val="black"/>
              </a:solidFill>
            </a:endParaRPr>
          </a:p>
          <a:p>
            <a:pPr lvl="0"/>
            <a:r>
              <a:rPr lang="en-GB" sz="1400" b="1" dirty="0">
                <a:solidFill>
                  <a:prstClr val="black"/>
                </a:solidFill>
              </a:rPr>
              <a:t>Stephen Mobley </a:t>
            </a:r>
            <a:r>
              <a:rPr lang="en-GB" sz="1400" dirty="0">
                <a:solidFill>
                  <a:prstClr val="black"/>
                </a:solidFill>
              </a:rPr>
              <a:t>argued that he was ‘born to kill’ after killing a pizza shop manager, because his family had a disposition towards violence. This argument was rejected in court.</a:t>
            </a:r>
          </a:p>
        </p:txBody>
      </p:sp>
      <p:sp>
        <p:nvSpPr>
          <p:cNvPr id="25" name="Rectangle: Rounded Corners 24"/>
          <p:cNvSpPr/>
          <p:nvPr/>
        </p:nvSpPr>
        <p:spPr>
          <a:xfrm>
            <a:off x="6032848" y="3429000"/>
            <a:ext cx="2592288" cy="25922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prstClr val="black"/>
                </a:solidFill>
              </a:rPr>
              <a:t>AO3: Free Will is an Illusion</a:t>
            </a:r>
          </a:p>
          <a:p>
            <a:pPr lvl="0" algn="ctr"/>
            <a:endParaRPr lang="en-GB" dirty="0">
              <a:solidFill>
                <a:prstClr val="black"/>
              </a:solidFill>
            </a:endParaRPr>
          </a:p>
          <a:p>
            <a:pPr lvl="0"/>
            <a:r>
              <a:rPr lang="en-GB" sz="1400" b="1" dirty="0">
                <a:solidFill>
                  <a:prstClr val="black"/>
                </a:solidFill>
              </a:rPr>
              <a:t>Skinner</a:t>
            </a:r>
            <a:r>
              <a:rPr lang="en-GB" sz="1400" dirty="0">
                <a:solidFill>
                  <a:prstClr val="black"/>
                </a:solidFill>
              </a:rPr>
              <a:t> argues that free will is an illusion. </a:t>
            </a:r>
            <a:r>
              <a:rPr lang="en-GB" sz="1400" b="1" dirty="0" err="1">
                <a:solidFill>
                  <a:prstClr val="black"/>
                </a:solidFill>
              </a:rPr>
              <a:t>Libet</a:t>
            </a:r>
            <a:r>
              <a:rPr lang="en-GB" sz="1400" b="1" dirty="0">
                <a:solidFill>
                  <a:prstClr val="black"/>
                </a:solidFill>
              </a:rPr>
              <a:t> et al. (1983) </a:t>
            </a:r>
            <a:r>
              <a:rPr lang="en-GB" sz="1400" dirty="0">
                <a:solidFill>
                  <a:prstClr val="black"/>
                </a:solidFill>
              </a:rPr>
              <a:t>found that the motor regions of the brain become active before a person registers conscious awareness of a decision.</a:t>
            </a:r>
          </a:p>
        </p:txBody>
      </p:sp>
      <p:sp>
        <p:nvSpPr>
          <p:cNvPr id="26" name="Rectangle: Rounded Corners 25"/>
          <p:cNvSpPr/>
          <p:nvPr/>
        </p:nvSpPr>
        <p:spPr>
          <a:xfrm>
            <a:off x="5436096" y="1556792"/>
            <a:ext cx="3189040" cy="1695308"/>
          </a:xfrm>
          <a:prstGeom prst="roundRect">
            <a:avLst/>
          </a:prstGeom>
          <a:ln>
            <a:solidFill>
              <a:srgbClr val="B14191"/>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chemeClr val="tx1"/>
                </a:solidFill>
              </a:rPr>
              <a:t>AO1: Free Will</a:t>
            </a:r>
          </a:p>
          <a:p>
            <a:r>
              <a:rPr lang="en-GB" b="1" dirty="0">
                <a:solidFill>
                  <a:schemeClr val="tx1"/>
                </a:solidFill>
              </a:rPr>
              <a:t>Free Will – Humanist Example</a:t>
            </a:r>
          </a:p>
        </p:txBody>
      </p:sp>
      <p:sp>
        <p:nvSpPr>
          <p:cNvPr id="3" name="Right Brace 2"/>
          <p:cNvSpPr/>
          <p:nvPr/>
        </p:nvSpPr>
        <p:spPr>
          <a:xfrm>
            <a:off x="1907704" y="2060848"/>
            <a:ext cx="432048" cy="1080120"/>
          </a:xfrm>
          <a:prstGeom prst="rightBrace">
            <a:avLst/>
          </a:prstGeom>
          <a:ln w="57150" cmpd="sng">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 name="TextBox 3"/>
          <p:cNvSpPr txBox="1"/>
          <p:nvPr/>
        </p:nvSpPr>
        <p:spPr>
          <a:xfrm>
            <a:off x="2409605" y="2416242"/>
            <a:ext cx="1750159" cy="369332"/>
          </a:xfrm>
          <a:prstGeom prst="rect">
            <a:avLst/>
          </a:prstGeom>
          <a:noFill/>
        </p:spPr>
        <p:txBody>
          <a:bodyPr wrap="none" rtlCol="0">
            <a:spAutoFit/>
          </a:bodyPr>
          <a:lstStyle/>
          <a:p>
            <a:r>
              <a:rPr lang="en-GB" i="1" dirty="0">
                <a:latin typeface="+mn-lt"/>
              </a:rPr>
              <a:t>WITH EXAMPLES</a:t>
            </a:r>
          </a:p>
        </p:txBody>
      </p:sp>
    </p:spTree>
    <p:extLst>
      <p:ext uri="{BB962C8B-B14F-4D97-AF65-F5344CB8AC3E}">
        <p14:creationId xmlns:p14="http://schemas.microsoft.com/office/powerpoint/2010/main" val="97611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oseph MiniMacPC\AppData\Local\Microsoft\Windows\INetCacheContent.Word\Burger_75%_Fade.png"/>
          <p:cNvPicPr/>
          <p:nvPr/>
        </p:nvPicPr>
        <p:blipFill>
          <a:blip r:embed="rId2">
            <a:extLst>
              <a:ext uri="{28A0092B-C50C-407E-A947-70E740481C1C}">
                <a14:useLocalDpi xmlns:a14="http://schemas.microsoft.com/office/drawing/2010/main" val="0"/>
              </a:ext>
            </a:extLst>
          </a:blip>
          <a:srcRect/>
          <a:stretch>
            <a:fillRect/>
          </a:stretch>
        </p:blipFill>
        <p:spPr bwMode="auto">
          <a:xfrm>
            <a:off x="1163839" y="1654630"/>
            <a:ext cx="7420980" cy="4332702"/>
          </a:xfrm>
          <a:prstGeom prst="rect">
            <a:avLst/>
          </a:prstGeom>
          <a:noFill/>
          <a:ln>
            <a:noFill/>
          </a:ln>
        </p:spPr>
      </p:pic>
      <p:graphicFrame>
        <p:nvGraphicFramePr>
          <p:cNvPr id="5" name="Content Placeholder 4"/>
          <p:cNvGraphicFramePr>
            <a:graphicFrameLocks/>
          </p:cNvGraphicFramePr>
          <p:nvPr>
            <p:extLst/>
          </p:nvPr>
        </p:nvGraphicFramePr>
        <p:xfrm>
          <a:off x="457200" y="1500175"/>
          <a:ext cx="8229600" cy="4569314"/>
        </p:xfrm>
        <a:graphic>
          <a:graphicData uri="http://schemas.openxmlformats.org/drawingml/2006/table">
            <a:tbl>
              <a:tblPr firstRow="1" firstCol="1" bandRow="1"/>
              <a:tblGrid>
                <a:gridCol w="563168">
                  <a:extLst>
                    <a:ext uri="{9D8B030D-6E8A-4147-A177-3AD203B41FA5}">
                      <a16:colId xmlns:a16="http://schemas.microsoft.com/office/drawing/2014/main" val="2673664301"/>
                    </a:ext>
                  </a:extLst>
                </a:gridCol>
                <a:gridCol w="7666432">
                  <a:extLst>
                    <a:ext uri="{9D8B030D-6E8A-4147-A177-3AD203B41FA5}">
                      <a16:colId xmlns:a16="http://schemas.microsoft.com/office/drawing/2014/main" val="2365044452"/>
                    </a:ext>
                  </a:extLst>
                </a:gridCol>
              </a:tblGrid>
              <a:tr h="986704">
                <a:tc>
                  <a:txBody>
                    <a:bodyPr/>
                    <a:lstStyle/>
                    <a:p>
                      <a:pPr marL="71755" marR="71755" algn="ctr">
                        <a:lnSpc>
                          <a:spcPct val="107000"/>
                        </a:lnSpc>
                        <a:spcBef>
                          <a:spcPts val="0"/>
                        </a:spcBef>
                        <a:spcAft>
                          <a:spcPts val="800"/>
                        </a:spcAft>
                      </a:pPr>
                      <a:r>
                        <a:rPr lang="en-US" sz="1600" b="1" dirty="0">
                          <a:effectLst/>
                          <a:latin typeface="Calibri" panose="020F0502020204030204" pitchFamily="34" charset="0"/>
                        </a:rPr>
                        <a:t>Point</a:t>
                      </a:r>
                      <a:endParaRPr lang="en-US" sz="1400" dirty="0">
                        <a:effectLst/>
                        <a:latin typeface="Calibri" panose="020F050202020403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9C9"/>
                    </a:solidFill>
                  </a:tcPr>
                </a:tc>
                <a:tc>
                  <a:txBody>
                    <a:bodyPr/>
                    <a:lstStyle/>
                    <a:p>
                      <a:pPr>
                        <a:lnSpc>
                          <a:spcPct val="107000"/>
                        </a:lnSpc>
                        <a:spcAft>
                          <a:spcPts val="800"/>
                        </a:spcAft>
                      </a:pPr>
                      <a:r>
                        <a:rPr lang="en-US" sz="1200" dirty="0">
                          <a:effectLst/>
                          <a:latin typeface="Calibri" panose="020F0502020204030204" pitchFamily="34" charset="0"/>
                        </a:rPr>
                        <a:t> </a:t>
                      </a:r>
                      <a:endParaRPr lang="en-US" sz="1100" dirty="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383061"/>
                  </a:ext>
                </a:extLst>
              </a:tr>
              <a:tr h="1791305">
                <a:tc>
                  <a:txBody>
                    <a:bodyPr/>
                    <a:lstStyle/>
                    <a:p>
                      <a:pPr marL="71755" marR="71755" algn="ctr">
                        <a:lnSpc>
                          <a:spcPct val="107000"/>
                        </a:lnSpc>
                        <a:spcBef>
                          <a:spcPts val="0"/>
                        </a:spcBef>
                        <a:spcAft>
                          <a:spcPts val="800"/>
                        </a:spcAft>
                      </a:pPr>
                      <a:r>
                        <a:rPr lang="en-US" sz="1600" b="1" dirty="0">
                          <a:effectLst/>
                          <a:latin typeface="Calibri" panose="020F0502020204030204" pitchFamily="34" charset="0"/>
                        </a:rPr>
                        <a:t>Evidence or Example</a:t>
                      </a:r>
                      <a:endParaRPr lang="en-US" sz="1400" dirty="0">
                        <a:effectLst/>
                        <a:latin typeface="Calibri" panose="020F050202020403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9C9"/>
                    </a:solidFill>
                  </a:tcPr>
                </a:tc>
                <a:tc>
                  <a:txBody>
                    <a:bodyPr/>
                    <a:lstStyle/>
                    <a:p>
                      <a:pPr>
                        <a:lnSpc>
                          <a:spcPct val="107000"/>
                        </a:lnSpc>
                        <a:spcAft>
                          <a:spcPts val="800"/>
                        </a:spcAft>
                      </a:pPr>
                      <a:r>
                        <a:rPr lang="en-US" sz="1200">
                          <a:effectLst/>
                          <a:latin typeface="Calibri" panose="020F0502020204030204" pitchFamily="34" charset="0"/>
                        </a:rPr>
                        <a:t> </a:t>
                      </a:r>
                      <a:endParaRPr lang="en-US" sz="110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85183"/>
                  </a:ext>
                </a:extLst>
              </a:tr>
              <a:tr h="1791305">
                <a:tc>
                  <a:txBody>
                    <a:bodyPr/>
                    <a:lstStyle/>
                    <a:p>
                      <a:pPr marL="71755" marR="71755" algn="ctr">
                        <a:lnSpc>
                          <a:spcPct val="107000"/>
                        </a:lnSpc>
                        <a:spcBef>
                          <a:spcPts val="0"/>
                        </a:spcBef>
                        <a:spcAft>
                          <a:spcPts val="800"/>
                        </a:spcAft>
                      </a:pPr>
                      <a:r>
                        <a:rPr lang="en-US" sz="1600" b="1" dirty="0">
                          <a:effectLst/>
                          <a:latin typeface="Calibri" panose="020F0502020204030204" pitchFamily="34" charset="0"/>
                        </a:rPr>
                        <a:t>Explain</a:t>
                      </a:r>
                      <a:endParaRPr lang="en-US" sz="1400" dirty="0">
                        <a:effectLst/>
                        <a:latin typeface="Calibri" panose="020F050202020403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9C9"/>
                    </a:solidFill>
                  </a:tcPr>
                </a:tc>
                <a:tc>
                  <a:txBody>
                    <a:bodyPr/>
                    <a:lstStyle/>
                    <a:p>
                      <a:pPr>
                        <a:lnSpc>
                          <a:spcPct val="107000"/>
                        </a:lnSpc>
                        <a:spcAft>
                          <a:spcPts val="800"/>
                        </a:spcAft>
                      </a:pPr>
                      <a:r>
                        <a:rPr lang="en-US" sz="1200" dirty="0">
                          <a:effectLst/>
                          <a:latin typeface="Calibri" panose="020F0502020204030204" pitchFamily="34" charset="0"/>
                        </a:rPr>
                        <a:t> </a:t>
                      </a:r>
                      <a:endParaRPr lang="en-US" sz="1100" dirty="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6600624"/>
                  </a:ext>
                </a:extLst>
              </a:tr>
            </a:tbl>
          </a:graphicData>
        </a:graphic>
      </p:graphicFrame>
      <p:sp>
        <p:nvSpPr>
          <p:cNvPr id="2" name="Title 1"/>
          <p:cNvSpPr>
            <a:spLocks noGrp="1"/>
          </p:cNvSpPr>
          <p:nvPr>
            <p:ph type="title"/>
          </p:nvPr>
        </p:nvSpPr>
        <p:spPr/>
        <p:txBody>
          <a:bodyPr/>
          <a:lstStyle/>
          <a:p>
            <a:r>
              <a:rPr lang="en-GB" dirty="0"/>
              <a:t>Essay Writing</a:t>
            </a:r>
          </a:p>
        </p:txBody>
      </p:sp>
      <p:sp>
        <p:nvSpPr>
          <p:cNvPr id="6" name="Rectangle 5"/>
          <p:cNvSpPr/>
          <p:nvPr/>
        </p:nvSpPr>
        <p:spPr>
          <a:xfrm>
            <a:off x="1163839" y="4604935"/>
            <a:ext cx="7420980" cy="1200329"/>
          </a:xfrm>
          <a:prstGeom prst="rect">
            <a:avLst/>
          </a:prstGeom>
        </p:spPr>
        <p:txBody>
          <a:bodyPr wrap="square">
            <a:spAutoFit/>
          </a:bodyPr>
          <a:lstStyle/>
          <a:p>
            <a:pPr marL="0" indent="0" algn="just">
              <a:buNone/>
            </a:pPr>
            <a:r>
              <a:rPr lang="en-GB" dirty="0">
                <a:latin typeface="+mj-lt"/>
              </a:rPr>
              <a:t>Therefore, a </a:t>
            </a:r>
            <a:r>
              <a:rPr lang="en-GB" b="1" dirty="0">
                <a:latin typeface="+mj-lt"/>
              </a:rPr>
              <a:t>hard determinist </a:t>
            </a:r>
            <a:r>
              <a:rPr lang="en-GB" dirty="0">
                <a:latin typeface="+mj-lt"/>
              </a:rPr>
              <a:t>position may be undesirable as it provides an ‘excuse’, allowing people to mitigate their own liability and could lead to vexing legal issues regarding the nature of responsibility and intent (</a:t>
            </a:r>
            <a:r>
              <a:rPr lang="en-GB" dirty="0" err="1">
                <a:latin typeface="+mj-lt"/>
              </a:rPr>
              <a:t>mens</a:t>
            </a:r>
            <a:r>
              <a:rPr lang="en-GB" dirty="0">
                <a:latin typeface="+mj-lt"/>
              </a:rPr>
              <a:t> rea).</a:t>
            </a:r>
          </a:p>
        </p:txBody>
      </p:sp>
      <p:sp>
        <p:nvSpPr>
          <p:cNvPr id="7" name="Rectangle 6"/>
          <p:cNvSpPr/>
          <p:nvPr/>
        </p:nvSpPr>
        <p:spPr>
          <a:xfrm>
            <a:off x="1163839" y="1556792"/>
            <a:ext cx="7420980" cy="923330"/>
          </a:xfrm>
          <a:prstGeom prst="rect">
            <a:avLst/>
          </a:prstGeom>
        </p:spPr>
        <p:txBody>
          <a:bodyPr wrap="square">
            <a:spAutoFit/>
          </a:bodyPr>
          <a:lstStyle/>
          <a:p>
            <a:pPr lvl="0" algn="just"/>
            <a:r>
              <a:rPr lang="en-GB" dirty="0">
                <a:solidFill>
                  <a:prstClr val="black"/>
                </a:solidFill>
                <a:latin typeface="Calibri"/>
              </a:rPr>
              <a:t>Many psychologists, theorists and legal experts do not favour a deterministic point of view. If behaviour is determined by outside forces, that provides a potential excuse for criminal acts. </a:t>
            </a:r>
          </a:p>
        </p:txBody>
      </p:sp>
      <p:sp>
        <p:nvSpPr>
          <p:cNvPr id="8" name="Rectangle 7"/>
          <p:cNvSpPr/>
          <p:nvPr/>
        </p:nvSpPr>
        <p:spPr>
          <a:xfrm>
            <a:off x="1163839" y="2852936"/>
            <a:ext cx="7420980" cy="1200329"/>
          </a:xfrm>
          <a:prstGeom prst="rect">
            <a:avLst/>
          </a:prstGeom>
        </p:spPr>
        <p:txBody>
          <a:bodyPr wrap="square">
            <a:spAutoFit/>
          </a:bodyPr>
          <a:lstStyle/>
          <a:p>
            <a:pPr lvl="0" algn="just"/>
            <a:r>
              <a:rPr lang="en-GB" dirty="0">
                <a:solidFill>
                  <a:prstClr val="black"/>
                </a:solidFill>
                <a:latin typeface="Calibri"/>
              </a:rPr>
              <a:t>For example, in 1981 Stephen Mobley argued that he was ‘born to kill’ after killing a pizza shop manager, because his family had a disposition towards violence and aggressive behaviour. This argument was rejected by an American court. </a:t>
            </a:r>
          </a:p>
        </p:txBody>
      </p:sp>
    </p:spTree>
    <p:extLst>
      <p:ext uri="{BB962C8B-B14F-4D97-AF65-F5344CB8AC3E}">
        <p14:creationId xmlns:p14="http://schemas.microsoft.com/office/powerpoint/2010/main" val="372079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ep\AppData\Local\Temp\SNAGHTML14e7a9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568952"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851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FFFF00"/>
                </a:solidFill>
              </a:rPr>
              <a:t>Do you agree or disagree?</a:t>
            </a:r>
          </a:p>
        </p:txBody>
      </p:sp>
      <p:sp>
        <p:nvSpPr>
          <p:cNvPr id="3" name="Subtitle 2"/>
          <p:cNvSpPr>
            <a:spLocks noGrp="1"/>
          </p:cNvSpPr>
          <p:nvPr>
            <p:ph type="subTitle" idx="1"/>
          </p:nvPr>
        </p:nvSpPr>
        <p:spPr/>
        <p:txBody>
          <a:bodyPr/>
          <a:lstStyle/>
          <a:p>
            <a:r>
              <a:rPr lang="en-GB" dirty="0"/>
              <a:t>I have free will and can decide when I get out of bed.</a:t>
            </a:r>
          </a:p>
        </p:txBody>
      </p:sp>
      <p:pic>
        <p:nvPicPr>
          <p:cNvPr id="4" name="Picture 3"/>
          <p:cNvPicPr>
            <a:picLocks noChangeAspect="1"/>
          </p:cNvPicPr>
          <p:nvPr/>
        </p:nvPicPr>
        <p:blipFill>
          <a:blip r:embed="rId4"/>
          <a:stretch>
            <a:fillRect/>
          </a:stretch>
        </p:blipFill>
        <p:spPr>
          <a:xfrm>
            <a:off x="1187624" y="2611760"/>
            <a:ext cx="5184576" cy="3458113"/>
          </a:xfrm>
          <a:prstGeom prst="rect">
            <a:avLst/>
          </a:prstGeom>
          <a:effectLst>
            <a:softEdge rad="63500"/>
          </a:effectLst>
        </p:spPr>
      </p:pic>
      <p:pic>
        <p:nvPicPr>
          <p:cNvPr id="5" name="MS900074799[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218294" y="4365104"/>
            <a:ext cx="244475" cy="244475"/>
          </a:xfrm>
          <a:prstGeom prst="rect">
            <a:avLst/>
          </a:prstGeom>
        </p:spPr>
      </p:pic>
      <p:sp>
        <p:nvSpPr>
          <p:cNvPr id="6" name="Oval 5"/>
          <p:cNvSpPr/>
          <p:nvPr/>
        </p:nvSpPr>
        <p:spPr>
          <a:xfrm>
            <a:off x="6660232" y="3573016"/>
            <a:ext cx="1463040" cy="146304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7" name="Oval 6"/>
          <p:cNvSpPr/>
          <p:nvPr/>
        </p:nvSpPr>
        <p:spPr>
          <a:xfrm>
            <a:off x="6660232" y="3573016"/>
            <a:ext cx="1463040" cy="146304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mj-lt"/>
            </a:endParaRPr>
          </a:p>
        </p:txBody>
      </p:sp>
      <p:sp>
        <p:nvSpPr>
          <p:cNvPr id="8" name="TextBox 7"/>
          <p:cNvSpPr txBox="1"/>
          <p:nvPr/>
        </p:nvSpPr>
        <p:spPr>
          <a:xfrm>
            <a:off x="6765426" y="4118009"/>
            <a:ext cx="1243930" cy="369332"/>
          </a:xfrm>
          <a:prstGeom prst="rect">
            <a:avLst/>
          </a:prstGeom>
          <a:noFill/>
        </p:spPr>
        <p:txBody>
          <a:bodyPr wrap="none" rtlCol="0">
            <a:spAutoFit/>
          </a:bodyPr>
          <a:lstStyle/>
          <a:p>
            <a:pPr algn="ctr"/>
            <a:r>
              <a:rPr lang="en-GB" dirty="0">
                <a:latin typeface="+mj-lt"/>
              </a:rPr>
              <a:t>20 Seconds</a:t>
            </a:r>
          </a:p>
        </p:txBody>
      </p:sp>
      <p:sp>
        <p:nvSpPr>
          <p:cNvPr id="10" name="Rectangle: Rounded Corners 9"/>
          <p:cNvSpPr/>
          <p:nvPr/>
        </p:nvSpPr>
        <p:spPr>
          <a:xfrm>
            <a:off x="1240604" y="5036055"/>
            <a:ext cx="5131596" cy="954161"/>
          </a:xfrm>
          <a:prstGeom prst="roundRect">
            <a:avLst/>
          </a:prstGeom>
          <a:solidFill>
            <a:srgbClr val="FFF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My behaviour is determined by my circadian rhythm (</a:t>
            </a:r>
            <a:r>
              <a:rPr lang="en-GB" b="1" dirty="0">
                <a:solidFill>
                  <a:schemeClr val="tx1"/>
                </a:solidFill>
              </a:rPr>
              <a:t>biological factor</a:t>
            </a:r>
            <a:r>
              <a:rPr lang="en-GB" dirty="0">
                <a:solidFill>
                  <a:schemeClr val="tx1"/>
                </a:solidFill>
              </a:rPr>
              <a:t>) and expectations of my boss Jim (</a:t>
            </a:r>
            <a:r>
              <a:rPr lang="en-GB" b="1" dirty="0">
                <a:solidFill>
                  <a:schemeClr val="tx1"/>
                </a:solidFill>
              </a:rPr>
              <a:t>environmental factor</a:t>
            </a:r>
            <a:r>
              <a:rPr lang="en-GB" dirty="0">
                <a:solidFill>
                  <a:schemeClr val="tx1"/>
                </a:solidFill>
              </a:rPr>
              <a:t>).</a:t>
            </a:r>
            <a:endParaRPr lang="en-GB" sz="600" i="1" dirty="0">
              <a:solidFill>
                <a:schemeClr val="tx1"/>
              </a:solidFill>
            </a:endParaRPr>
          </a:p>
        </p:txBody>
      </p:sp>
    </p:spTree>
    <p:extLst>
      <p:ext uri="{BB962C8B-B14F-4D97-AF65-F5344CB8AC3E}">
        <p14:creationId xmlns:p14="http://schemas.microsoft.com/office/powerpoint/2010/main" val="421971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0"/>
                                        <p:tgtEl>
                                          <p:spTgt spid="7"/>
                                        </p:tgtEl>
                                      </p:cBhvr>
                                    </p:animEffect>
                                  </p:childTnLst>
                                </p:cTn>
                              </p:par>
                            </p:childTnLst>
                          </p:cTn>
                        </p:par>
                        <p:par>
                          <p:cTn id="13" fill="hold">
                            <p:stCondLst>
                              <p:cond delay="20000"/>
                            </p:stCondLst>
                            <p:childTnLst>
                              <p:par>
                                <p:cTn id="14" presetID="1" presetClass="mediacall" presetSubtype="0" fill="hold" nodeType="afterEffect">
                                  <p:stCondLst>
                                    <p:cond delay="0"/>
                                  </p:stCondLst>
                                  <p:childTnLst>
                                    <p:cmd type="call" cmd="playFrom(0.0)">
                                      <p:cBhvr>
                                        <p:cTn id="15" dur="2176" fill="hold"/>
                                        <p:tgtEl>
                                          <p:spTgt spid="5"/>
                                        </p:tgtEl>
                                      </p:cBhvr>
                                    </p:cmd>
                                  </p:childTnLst>
                                </p:cTn>
                              </p:par>
                            </p:childTnLst>
                          </p:cTn>
                        </p:par>
                      </p:childTnLst>
                    </p:cTn>
                  </p:par>
                </p:childTnLst>
              </p:cTn>
              <p:nextCondLst>
                <p:cond evt="onClick" delay="0">
                  <p:tgtEl>
                    <p:spTgt spid="6"/>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7"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mj-lt"/>
              </a:rPr>
              <a:t>A Level Psychology Support from tutor2u</a:t>
            </a:r>
          </a:p>
        </p:txBody>
      </p:sp>
      <p:sp>
        <p:nvSpPr>
          <p:cNvPr id="5" name="TextBox 4"/>
          <p:cNvSpPr txBox="1"/>
          <p:nvPr/>
        </p:nvSpPr>
        <p:spPr>
          <a:xfrm>
            <a:off x="457199" y="1632858"/>
            <a:ext cx="8200921" cy="1015663"/>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Arial" charset="0"/>
              </a:rPr>
              <a:t>tutor2u is the leading provider of support for A Level Psychology Teachers and Students. Join our resource-sharing communities on Facebook and make full use of our resources on the free tutor2u Psychology Channel.</a:t>
            </a:r>
          </a:p>
        </p:txBody>
      </p:sp>
      <p:sp>
        <p:nvSpPr>
          <p:cNvPr id="6" name="TextBox 5"/>
          <p:cNvSpPr txBox="1"/>
          <p:nvPr/>
        </p:nvSpPr>
        <p:spPr>
          <a:xfrm>
            <a:off x="457199" y="2999893"/>
            <a:ext cx="4362994" cy="212365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ＭＳ Ｐゴシック" charset="0"/>
                <a:cs typeface="Arial" charset="0"/>
              </a:rPr>
              <a:t>Facebook Groups: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hlinkClick r:id="rId2"/>
              </a:rPr>
              <a:t>AQA Psychology Teachers</a:t>
            </a:r>
            <a:endPar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hlinkClick r:id="rId3"/>
              </a:rPr>
              <a:t>Edexcel Psychology Teachers</a:t>
            </a:r>
            <a:endPar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hlinkClick r:id="rId4"/>
              </a:rPr>
              <a:t>OCR Psychology Teachers</a:t>
            </a:r>
            <a:endPar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hlinkClick r:id="rId5"/>
              </a:rPr>
              <a:t>A Level Psychology Students</a:t>
            </a:r>
            <a:endPar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p:txBody>
      </p:sp>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172892" y="3004457"/>
            <a:ext cx="3485228" cy="1738520"/>
          </a:xfrm>
          <a:prstGeom prst="rect">
            <a:avLst/>
          </a:prstGeom>
        </p:spPr>
      </p:pic>
      <p:sp>
        <p:nvSpPr>
          <p:cNvPr id="8" name="TextBox 7"/>
          <p:cNvSpPr txBox="1"/>
          <p:nvPr/>
        </p:nvSpPr>
        <p:spPr>
          <a:xfrm>
            <a:off x="5172892" y="5055326"/>
            <a:ext cx="3485228"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hlinkClick r:id="rId7"/>
              </a:rPr>
              <a:t>Visit the tutor2u A Level Psychology Channel</a:t>
            </a:r>
            <a:endPar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384527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FFFF00"/>
                </a:solidFill>
              </a:rPr>
              <a:t>Do you agree or disagree?</a:t>
            </a:r>
          </a:p>
        </p:txBody>
      </p:sp>
      <p:sp>
        <p:nvSpPr>
          <p:cNvPr id="3" name="Subtitle 2"/>
          <p:cNvSpPr>
            <a:spLocks noGrp="1"/>
          </p:cNvSpPr>
          <p:nvPr>
            <p:ph type="subTitle" idx="1"/>
          </p:nvPr>
        </p:nvSpPr>
        <p:spPr/>
        <p:txBody>
          <a:bodyPr/>
          <a:lstStyle/>
          <a:p>
            <a:r>
              <a:rPr lang="en-GB" dirty="0"/>
              <a:t>I have free will and can choose not to visit my boring grandparents.</a:t>
            </a:r>
          </a:p>
        </p:txBody>
      </p:sp>
      <p:pic>
        <p:nvPicPr>
          <p:cNvPr id="5" name="MS900074799[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218294" y="4365104"/>
            <a:ext cx="244475" cy="244475"/>
          </a:xfrm>
          <a:prstGeom prst="rect">
            <a:avLst/>
          </a:prstGeom>
        </p:spPr>
      </p:pic>
      <p:sp>
        <p:nvSpPr>
          <p:cNvPr id="6" name="Oval 5"/>
          <p:cNvSpPr/>
          <p:nvPr/>
        </p:nvSpPr>
        <p:spPr>
          <a:xfrm>
            <a:off x="6660232" y="3573016"/>
            <a:ext cx="1463040" cy="146304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7" name="Oval 6"/>
          <p:cNvSpPr/>
          <p:nvPr/>
        </p:nvSpPr>
        <p:spPr>
          <a:xfrm>
            <a:off x="6660232" y="3573016"/>
            <a:ext cx="1463040" cy="146304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mj-lt"/>
            </a:endParaRPr>
          </a:p>
        </p:txBody>
      </p:sp>
      <p:sp>
        <p:nvSpPr>
          <p:cNvPr id="8" name="TextBox 7"/>
          <p:cNvSpPr txBox="1"/>
          <p:nvPr/>
        </p:nvSpPr>
        <p:spPr>
          <a:xfrm>
            <a:off x="6765426" y="4118009"/>
            <a:ext cx="1243930" cy="369332"/>
          </a:xfrm>
          <a:prstGeom prst="rect">
            <a:avLst/>
          </a:prstGeom>
          <a:noFill/>
        </p:spPr>
        <p:txBody>
          <a:bodyPr wrap="none" rtlCol="0">
            <a:spAutoFit/>
          </a:bodyPr>
          <a:lstStyle/>
          <a:p>
            <a:pPr algn="ctr"/>
            <a:r>
              <a:rPr lang="en-GB" dirty="0">
                <a:latin typeface="+mj-lt"/>
              </a:rPr>
              <a:t>20 Seconds</a:t>
            </a:r>
          </a:p>
        </p:txBody>
      </p:sp>
      <p:pic>
        <p:nvPicPr>
          <p:cNvPr id="10" name="Picture 9"/>
          <p:cNvPicPr>
            <a:picLocks noChangeAspect="1"/>
          </p:cNvPicPr>
          <p:nvPr/>
        </p:nvPicPr>
        <p:blipFill>
          <a:blip r:embed="rId5"/>
          <a:stretch>
            <a:fillRect/>
          </a:stretch>
        </p:blipFill>
        <p:spPr>
          <a:xfrm>
            <a:off x="1187623" y="2597331"/>
            <a:ext cx="5083773" cy="3389182"/>
          </a:xfrm>
          <a:prstGeom prst="rect">
            <a:avLst/>
          </a:prstGeom>
          <a:effectLst>
            <a:softEdge rad="63500"/>
          </a:effectLst>
        </p:spPr>
      </p:pic>
      <p:sp>
        <p:nvSpPr>
          <p:cNvPr id="11" name="Rectangle: Rounded Corners 10"/>
          <p:cNvSpPr/>
          <p:nvPr/>
        </p:nvSpPr>
        <p:spPr>
          <a:xfrm>
            <a:off x="1240604" y="4797153"/>
            <a:ext cx="4987580" cy="1193064"/>
          </a:xfrm>
          <a:prstGeom prst="roundRect">
            <a:avLst/>
          </a:prstGeom>
          <a:solidFill>
            <a:srgbClr val="FFF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My behaviour is determined by feelings of guilt </a:t>
            </a:r>
            <a:r>
              <a:rPr lang="en-GB" b="1" dirty="0">
                <a:solidFill>
                  <a:schemeClr val="tx1"/>
                </a:solidFill>
              </a:rPr>
              <a:t>(environmental factor) </a:t>
            </a:r>
            <a:r>
              <a:rPr lang="en-GB" dirty="0">
                <a:solidFill>
                  <a:schemeClr val="tx1"/>
                </a:solidFill>
              </a:rPr>
              <a:t>and therefore I visit my grandparents to remove these feelings (negative reinforcement).</a:t>
            </a:r>
            <a:endParaRPr lang="en-GB" sz="600" i="1" dirty="0">
              <a:solidFill>
                <a:schemeClr val="tx1"/>
              </a:solidFill>
            </a:endParaRPr>
          </a:p>
        </p:txBody>
      </p:sp>
    </p:spTree>
    <p:extLst>
      <p:ext uri="{BB962C8B-B14F-4D97-AF65-F5344CB8AC3E}">
        <p14:creationId xmlns:p14="http://schemas.microsoft.com/office/powerpoint/2010/main" val="45281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0"/>
                                        <p:tgtEl>
                                          <p:spTgt spid="7"/>
                                        </p:tgtEl>
                                      </p:cBhvr>
                                    </p:animEffect>
                                  </p:childTnLst>
                                </p:cTn>
                              </p:par>
                            </p:childTnLst>
                          </p:cTn>
                        </p:par>
                        <p:par>
                          <p:cTn id="13" fill="hold">
                            <p:stCondLst>
                              <p:cond delay="20000"/>
                            </p:stCondLst>
                            <p:childTnLst>
                              <p:par>
                                <p:cTn id="14" presetID="1" presetClass="mediacall" presetSubtype="0" fill="hold" nodeType="afterEffect">
                                  <p:stCondLst>
                                    <p:cond delay="0"/>
                                  </p:stCondLst>
                                  <p:childTnLst>
                                    <p:cmd type="call" cmd="playFrom(0.0)">
                                      <p:cBhvr>
                                        <p:cTn id="15" dur="2176" fill="hold"/>
                                        <p:tgtEl>
                                          <p:spTgt spid="5"/>
                                        </p:tgtEl>
                                      </p:cBhvr>
                                    </p:cmd>
                                  </p:childTnLst>
                                </p:cTn>
                              </p:par>
                            </p:childTnLst>
                          </p:cTn>
                        </p:par>
                      </p:childTnLst>
                    </p:cTn>
                  </p:par>
                </p:childTnLst>
              </p:cTn>
              <p:nextCondLst>
                <p:cond evt="onClick" delay="0">
                  <p:tgtEl>
                    <p:spTgt spid="6"/>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7"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FFFF00"/>
                </a:solidFill>
              </a:rPr>
              <a:t>Do you agree or disagree?</a:t>
            </a:r>
          </a:p>
        </p:txBody>
      </p:sp>
      <p:pic>
        <p:nvPicPr>
          <p:cNvPr id="4" name="Picture 3"/>
          <p:cNvPicPr>
            <a:picLocks noChangeAspect="1"/>
          </p:cNvPicPr>
          <p:nvPr/>
        </p:nvPicPr>
        <p:blipFill>
          <a:blip r:embed="rId2"/>
          <a:stretch>
            <a:fillRect/>
          </a:stretch>
        </p:blipFill>
        <p:spPr>
          <a:xfrm>
            <a:off x="2007120" y="2611760"/>
            <a:ext cx="4981279" cy="3321277"/>
          </a:xfrm>
          <a:prstGeom prst="rect">
            <a:avLst/>
          </a:prstGeom>
          <a:effectLst>
            <a:softEdge rad="63500"/>
          </a:effectLst>
        </p:spPr>
      </p:pic>
      <p:sp>
        <p:nvSpPr>
          <p:cNvPr id="3" name="Subtitle 2"/>
          <p:cNvSpPr>
            <a:spLocks noGrp="1"/>
          </p:cNvSpPr>
          <p:nvPr>
            <p:ph type="subTitle" idx="1"/>
          </p:nvPr>
        </p:nvSpPr>
        <p:spPr/>
        <p:txBody>
          <a:bodyPr/>
          <a:lstStyle/>
          <a:p>
            <a:r>
              <a:rPr lang="en-GB" dirty="0"/>
              <a:t>I have free will and can choose not to visit my boring grandparents.</a:t>
            </a:r>
          </a:p>
        </p:txBody>
      </p:sp>
    </p:spTree>
    <p:extLst>
      <p:ext uri="{BB962C8B-B14F-4D97-AF65-F5344CB8AC3E}">
        <p14:creationId xmlns:p14="http://schemas.microsoft.com/office/powerpoint/2010/main" val="411757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Free Will is an Illusion</a:t>
            </a:r>
          </a:p>
        </p:txBody>
      </p:sp>
      <p:sp>
        <p:nvSpPr>
          <p:cNvPr id="3" name="Content Placeholder 2"/>
          <p:cNvSpPr>
            <a:spLocks noGrp="1"/>
          </p:cNvSpPr>
          <p:nvPr>
            <p:ph idx="1"/>
          </p:nvPr>
        </p:nvSpPr>
        <p:spPr/>
        <p:txBody>
          <a:bodyPr/>
          <a:lstStyle/>
          <a:p>
            <a:r>
              <a:rPr lang="en-GB" dirty="0"/>
              <a:t>The idea that free will is an illusion is an ongoing philosophical debates.</a:t>
            </a:r>
          </a:p>
          <a:p>
            <a:endParaRPr lang="en-GB" dirty="0"/>
          </a:p>
        </p:txBody>
      </p:sp>
      <p:pic>
        <p:nvPicPr>
          <p:cNvPr id="4" name="Picture 3"/>
          <p:cNvPicPr>
            <a:picLocks noChangeAspect="1"/>
          </p:cNvPicPr>
          <p:nvPr/>
        </p:nvPicPr>
        <p:blipFill>
          <a:blip r:embed="rId2"/>
          <a:stretch>
            <a:fillRect/>
          </a:stretch>
        </p:blipFill>
        <p:spPr>
          <a:xfrm>
            <a:off x="6292357" y="2564905"/>
            <a:ext cx="2394443" cy="3531628"/>
          </a:xfrm>
          <a:prstGeom prst="rect">
            <a:avLst/>
          </a:prstGeom>
        </p:spPr>
      </p:pic>
      <p:sp>
        <p:nvSpPr>
          <p:cNvPr id="6" name="Rectangle 5"/>
          <p:cNvSpPr/>
          <p:nvPr/>
        </p:nvSpPr>
        <p:spPr>
          <a:xfrm>
            <a:off x="457200" y="2412784"/>
            <a:ext cx="5842992" cy="2936188"/>
          </a:xfrm>
          <a:prstGeom prst="rect">
            <a:avLst/>
          </a:prstGeom>
        </p:spPr>
        <p:txBody>
          <a:bodyPr wrap="square">
            <a:spAutoFit/>
          </a:bodyPr>
          <a:lstStyle/>
          <a:p>
            <a:pPr marL="342900" lvl="0" indent="-342900" algn="just" eaLnBrk="0" hangingPunct="0">
              <a:spcBef>
                <a:spcPct val="20000"/>
              </a:spcBef>
              <a:buFont typeface="Wingdings" panose="05000000000000000000" pitchFamily="2" charset="2"/>
              <a:buChar char="§"/>
            </a:pPr>
            <a:r>
              <a:rPr lang="en-GB" sz="2200" dirty="0">
                <a:solidFill>
                  <a:prstClr val="black"/>
                </a:solidFill>
                <a:latin typeface="Calibri"/>
                <a:cs typeface="Arial"/>
              </a:rPr>
              <a:t>An American Author and Neuroscientist Sam Harris, argued that </a:t>
            </a:r>
            <a:r>
              <a:rPr lang="en-GB" sz="2200" b="1" dirty="0">
                <a:solidFill>
                  <a:prstClr val="black"/>
                </a:solidFill>
                <a:latin typeface="Calibri"/>
                <a:cs typeface="Arial"/>
              </a:rPr>
              <a:t>free will is an illusion: </a:t>
            </a:r>
            <a:r>
              <a:rPr lang="en-GB" sz="2200" dirty="0">
                <a:solidFill>
                  <a:prstClr val="black"/>
                </a:solidFill>
                <a:latin typeface="Calibri"/>
                <a:cs typeface="Arial"/>
              </a:rPr>
              <a:t>our actions are the product of brain states, which are themselves the result of prior causes which in turn are generated by a universe over which we have no control.</a:t>
            </a:r>
          </a:p>
          <a:p>
            <a:pPr marL="342900" lvl="0" indent="-342900" algn="just" eaLnBrk="0" hangingPunct="0">
              <a:spcBef>
                <a:spcPct val="20000"/>
              </a:spcBef>
              <a:buFont typeface="Wingdings" panose="05000000000000000000" pitchFamily="2" charset="2"/>
              <a:buChar char="§"/>
            </a:pPr>
            <a:endParaRPr lang="en-GB" sz="2200" dirty="0">
              <a:solidFill>
                <a:prstClr val="black"/>
              </a:solidFill>
              <a:latin typeface="Calibri"/>
              <a:cs typeface="Arial"/>
            </a:endParaRPr>
          </a:p>
          <a:p>
            <a:pPr lvl="0" algn="just" eaLnBrk="0" hangingPunct="0">
              <a:spcBef>
                <a:spcPct val="20000"/>
              </a:spcBef>
            </a:pPr>
            <a:endParaRPr lang="en-GB" sz="2200" dirty="0">
              <a:solidFill>
                <a:prstClr val="black"/>
              </a:solidFill>
              <a:latin typeface="Calibri"/>
              <a:cs typeface="Arial"/>
            </a:endParaRPr>
          </a:p>
        </p:txBody>
      </p:sp>
      <p:sp>
        <p:nvSpPr>
          <p:cNvPr id="7" name="Rectangle: Rounded Corners 6"/>
          <p:cNvSpPr/>
          <p:nvPr/>
        </p:nvSpPr>
        <p:spPr>
          <a:xfrm>
            <a:off x="457200" y="4725144"/>
            <a:ext cx="5698976" cy="1370399"/>
          </a:xfrm>
          <a:prstGeom prst="roundRect">
            <a:avLst/>
          </a:prstGeom>
          <a:solidFill>
            <a:srgbClr val="FFF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b="1" dirty="0">
                <a:solidFill>
                  <a:schemeClr val="tx1"/>
                </a:solidFill>
              </a:rPr>
              <a:t>Therefore, you are in this webinar not through choice, but through a combination of biological and environmental factors, in other words your behaviour is determined.</a:t>
            </a:r>
            <a:endParaRPr lang="en-GB" sz="700" b="1" i="1" dirty="0">
              <a:solidFill>
                <a:schemeClr val="tx1"/>
              </a:solidFill>
            </a:endParaRPr>
          </a:p>
        </p:txBody>
      </p:sp>
    </p:spTree>
    <p:extLst>
      <p:ext uri="{BB962C8B-B14F-4D97-AF65-F5344CB8AC3E}">
        <p14:creationId xmlns:p14="http://schemas.microsoft.com/office/powerpoint/2010/main" val="300930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Definitions</a:t>
            </a:r>
          </a:p>
        </p:txBody>
      </p:sp>
      <p:sp>
        <p:nvSpPr>
          <p:cNvPr id="3" name="Subtitle 2"/>
          <p:cNvSpPr>
            <a:spLocks noGrp="1"/>
          </p:cNvSpPr>
          <p:nvPr>
            <p:ph type="subTitle" idx="1"/>
          </p:nvPr>
        </p:nvSpPr>
        <p:spPr/>
        <p:txBody>
          <a:bodyPr anchor="ctr">
            <a:normAutofit lnSpcReduction="10000"/>
          </a:bodyPr>
          <a:lstStyle/>
          <a:p>
            <a:pPr lvl="0"/>
            <a:r>
              <a:rPr lang="en-GB" dirty="0"/>
              <a:t>Determinism: hard determinism and soft determinism; biological, environmental and psychic determinism. </a:t>
            </a:r>
          </a:p>
        </p:txBody>
      </p:sp>
      <p:pic>
        <p:nvPicPr>
          <p:cNvPr id="15" name="Picture 14"/>
          <p:cNvPicPr>
            <a:picLocks noChangeAspect="1"/>
          </p:cNvPicPr>
          <p:nvPr/>
        </p:nvPicPr>
        <p:blipFill>
          <a:blip r:embed="rId3"/>
          <a:stretch>
            <a:fillRect/>
          </a:stretch>
        </p:blipFill>
        <p:spPr>
          <a:xfrm>
            <a:off x="1691680" y="2492895"/>
            <a:ext cx="5616624" cy="3744417"/>
          </a:xfrm>
          <a:prstGeom prst="rect">
            <a:avLst/>
          </a:prstGeom>
          <a:effectLst>
            <a:softEdge rad="63500"/>
          </a:effectLst>
        </p:spPr>
      </p:pic>
    </p:spTree>
    <p:extLst>
      <p:ext uri="{BB962C8B-B14F-4D97-AF65-F5344CB8AC3E}">
        <p14:creationId xmlns:p14="http://schemas.microsoft.com/office/powerpoint/2010/main" val="167118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57200" y="476672"/>
            <a:ext cx="8229600" cy="1584176"/>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0" b="1" dirty="0">
                <a:solidFill>
                  <a:schemeClr val="tx1"/>
                </a:solidFill>
              </a:rPr>
              <a:t>Determinism</a:t>
            </a:r>
          </a:p>
          <a:p>
            <a:pPr algn="ctr"/>
            <a:r>
              <a:rPr lang="en-GB" sz="1600" i="1" dirty="0">
                <a:solidFill>
                  <a:schemeClr val="tx1"/>
                </a:solidFill>
              </a:rPr>
              <a:t>Determinism is the view that </a:t>
            </a:r>
            <a:r>
              <a:rPr lang="en-GB" sz="1600" b="1" i="1" dirty="0">
                <a:solidFill>
                  <a:schemeClr val="tx1"/>
                </a:solidFill>
              </a:rPr>
              <a:t>free will is an illusion</a:t>
            </a:r>
            <a:r>
              <a:rPr lang="en-GB" sz="1600" i="1" dirty="0">
                <a:solidFill>
                  <a:schemeClr val="tx1"/>
                </a:solidFill>
              </a:rPr>
              <a:t>, and that our </a:t>
            </a:r>
            <a:r>
              <a:rPr lang="en-GB" sz="1600" b="1" i="1" dirty="0">
                <a:solidFill>
                  <a:schemeClr val="tx1"/>
                </a:solidFill>
              </a:rPr>
              <a:t>behaviour is governed by internal or external forces </a:t>
            </a:r>
            <a:r>
              <a:rPr lang="en-GB" sz="1600" i="1" dirty="0">
                <a:solidFill>
                  <a:schemeClr val="tx1"/>
                </a:solidFill>
              </a:rPr>
              <a:t>over which we have no control. Consequently, our behaviour is viewed as predictable. </a:t>
            </a:r>
          </a:p>
        </p:txBody>
      </p:sp>
      <p:sp>
        <p:nvSpPr>
          <p:cNvPr id="3" name="Rectangle: Rounded Corners 2"/>
          <p:cNvSpPr/>
          <p:nvPr/>
        </p:nvSpPr>
        <p:spPr>
          <a:xfrm>
            <a:off x="457200" y="2420888"/>
            <a:ext cx="3898776" cy="144016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0000"/>
                </a:solidFill>
              </a:rPr>
              <a:t>Hard Determinism</a:t>
            </a:r>
          </a:p>
          <a:p>
            <a:pPr algn="ctr"/>
            <a:r>
              <a:rPr lang="en-GB" sz="1400" b="1" i="1" dirty="0">
                <a:solidFill>
                  <a:schemeClr val="tx1"/>
                </a:solidFill>
              </a:rPr>
              <a:t>…is the view that forces outside of our control (e.g. biology or past experience) shape our behaviour. Hard determinism is seen as incompatible with free will. </a:t>
            </a:r>
          </a:p>
        </p:txBody>
      </p:sp>
      <p:sp>
        <p:nvSpPr>
          <p:cNvPr id="4" name="Rectangle: Rounded Corners 3"/>
          <p:cNvSpPr/>
          <p:nvPr/>
        </p:nvSpPr>
        <p:spPr>
          <a:xfrm>
            <a:off x="4860032" y="2420888"/>
            <a:ext cx="3826768" cy="144016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B050"/>
                </a:solidFill>
              </a:rPr>
              <a:t>Soft Determinism</a:t>
            </a:r>
          </a:p>
          <a:p>
            <a:pPr algn="ctr"/>
            <a:r>
              <a:rPr lang="en-GB" sz="1400" b="1" i="1" dirty="0">
                <a:solidFill>
                  <a:schemeClr val="tx1"/>
                </a:solidFill>
              </a:rPr>
              <a:t>…is the view behaviour is constrained by the environment or biological make-up, but only to a certain extent and that there is an element of free will in all behaviour.</a:t>
            </a:r>
          </a:p>
        </p:txBody>
      </p:sp>
      <p:pic>
        <p:nvPicPr>
          <p:cNvPr id="5" name="Picture 4"/>
          <p:cNvPicPr>
            <a:picLocks noChangeAspect="1"/>
          </p:cNvPicPr>
          <p:nvPr/>
        </p:nvPicPr>
        <p:blipFill>
          <a:blip r:embed="rId3"/>
          <a:stretch>
            <a:fillRect/>
          </a:stretch>
        </p:blipFill>
        <p:spPr>
          <a:xfrm>
            <a:off x="2784814" y="4064058"/>
            <a:ext cx="3389483" cy="2260785"/>
          </a:xfrm>
          <a:prstGeom prst="rect">
            <a:avLst/>
          </a:prstGeom>
          <a:effectLst>
            <a:softEdge rad="63500"/>
          </a:effectLst>
        </p:spPr>
      </p:pic>
    </p:spTree>
    <p:extLst>
      <p:ext uri="{BB962C8B-B14F-4D97-AF65-F5344CB8AC3E}">
        <p14:creationId xmlns:p14="http://schemas.microsoft.com/office/powerpoint/2010/main" val="18091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68952015"/>
              </p:ext>
            </p:extLst>
          </p:nvPr>
        </p:nvGraphicFramePr>
        <p:xfrm>
          <a:off x="467544" y="260648"/>
          <a:ext cx="4464496"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p:cNvSpPr/>
          <p:nvPr/>
        </p:nvSpPr>
        <p:spPr>
          <a:xfrm>
            <a:off x="5220072" y="260648"/>
            <a:ext cx="3600400" cy="1800200"/>
          </a:xfrm>
          <a:prstGeom prst="roundRect">
            <a:avLst/>
          </a:prstGeom>
          <a:solidFill>
            <a:srgbClr val="92D050"/>
          </a:solidFill>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r>
              <a:rPr lang="en-GB" sz="1400" b="1" dirty="0">
                <a:solidFill>
                  <a:schemeClr val="tx1"/>
                </a:solidFill>
              </a:rPr>
              <a:t>Year 1 – Psychopathology: </a:t>
            </a:r>
            <a:r>
              <a:rPr lang="en-GB" sz="1400" dirty="0">
                <a:solidFill>
                  <a:schemeClr val="tx1"/>
                </a:solidFill>
              </a:rPr>
              <a:t>The biological approach suggests that OCD is partly genetic. </a:t>
            </a:r>
            <a:r>
              <a:rPr lang="en-GB" sz="1400" b="1" dirty="0" err="1">
                <a:solidFill>
                  <a:schemeClr val="tx1"/>
                </a:solidFill>
              </a:rPr>
              <a:t>Nestadt</a:t>
            </a:r>
            <a:r>
              <a:rPr lang="en-GB" sz="1400" b="1" dirty="0">
                <a:solidFill>
                  <a:schemeClr val="tx1"/>
                </a:solidFill>
              </a:rPr>
              <a:t> et al. (2000) </a:t>
            </a:r>
            <a:r>
              <a:rPr lang="en-GB" sz="1400" dirty="0">
                <a:solidFill>
                  <a:schemeClr val="tx1"/>
                </a:solidFill>
              </a:rPr>
              <a:t>found that people with first-degree relatives who suffer from OCD are five times more likely to suffer from OCD at some point in their lives.</a:t>
            </a:r>
          </a:p>
        </p:txBody>
      </p:sp>
      <p:sp>
        <p:nvSpPr>
          <p:cNvPr id="6" name="Rectangle: Rounded Corners 5"/>
          <p:cNvSpPr/>
          <p:nvPr/>
        </p:nvSpPr>
        <p:spPr>
          <a:xfrm>
            <a:off x="5220072" y="2276872"/>
            <a:ext cx="3600400" cy="1800200"/>
          </a:xfrm>
          <a:prstGeom prst="roundRect">
            <a:avLst/>
          </a:prstGeom>
          <a:solidFill>
            <a:srgbClr val="558ED5"/>
          </a:solidFill>
          <a:ln>
            <a:solidFill>
              <a:srgbClr val="558ED5"/>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400" b="1" dirty="0">
                <a:solidFill>
                  <a:schemeClr val="tx1"/>
                </a:solidFill>
              </a:rPr>
              <a:t>Year 1 – Psychopathology: </a:t>
            </a:r>
            <a:r>
              <a:rPr lang="en-GB" sz="1400" dirty="0">
                <a:solidFill>
                  <a:schemeClr val="tx1"/>
                </a:solidFill>
              </a:rPr>
              <a:t>The behaviourist approach suggests that phobias are acquired through </a:t>
            </a:r>
            <a:r>
              <a:rPr lang="en-GB" sz="1400" b="1" dirty="0">
                <a:solidFill>
                  <a:schemeClr val="tx1"/>
                </a:solidFill>
              </a:rPr>
              <a:t>classical conditioning </a:t>
            </a:r>
            <a:r>
              <a:rPr lang="en-GB" sz="1400" dirty="0">
                <a:solidFill>
                  <a:schemeClr val="tx1"/>
                </a:solidFill>
              </a:rPr>
              <a:t>and maintained through </a:t>
            </a:r>
            <a:r>
              <a:rPr lang="en-GB" sz="1400" b="1" dirty="0">
                <a:solidFill>
                  <a:schemeClr val="tx1"/>
                </a:solidFill>
              </a:rPr>
              <a:t>operant conditioning </a:t>
            </a:r>
            <a:r>
              <a:rPr lang="en-GB" sz="1400" dirty="0">
                <a:solidFill>
                  <a:schemeClr val="tx1"/>
                </a:solidFill>
              </a:rPr>
              <a:t>and therefore, to some extent, environmentally determined. </a:t>
            </a:r>
            <a:r>
              <a:rPr lang="en-GB" sz="1400" b="1" dirty="0">
                <a:solidFill>
                  <a:schemeClr val="tx1"/>
                </a:solidFill>
              </a:rPr>
              <a:t> </a:t>
            </a:r>
          </a:p>
        </p:txBody>
      </p:sp>
      <p:sp>
        <p:nvSpPr>
          <p:cNvPr id="7" name="Rectangle: Rounded Corners 6"/>
          <p:cNvSpPr/>
          <p:nvPr/>
        </p:nvSpPr>
        <p:spPr>
          <a:xfrm>
            <a:off x="5220072" y="4293096"/>
            <a:ext cx="3600400" cy="1800200"/>
          </a:xfrm>
          <a:prstGeom prst="roundRect">
            <a:avLst/>
          </a:prstGeom>
          <a:solidFill>
            <a:srgbClr val="B14191"/>
          </a:solidFill>
          <a:ln>
            <a:solidFill>
              <a:srgbClr val="B1419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400" b="1" dirty="0">
                <a:solidFill>
                  <a:schemeClr val="tx1"/>
                </a:solidFill>
              </a:rPr>
              <a:t>Year 2 – </a:t>
            </a:r>
            <a:r>
              <a:rPr lang="en-GB" sz="1400" b="1" u="sng" dirty="0">
                <a:solidFill>
                  <a:schemeClr val="tx1"/>
                </a:solidFill>
              </a:rPr>
              <a:t>Gender</a:t>
            </a:r>
            <a:r>
              <a:rPr lang="en-GB" sz="1400" b="1" dirty="0">
                <a:solidFill>
                  <a:schemeClr val="tx1"/>
                </a:solidFill>
              </a:rPr>
              <a:t>/Forensic: </a:t>
            </a:r>
            <a:r>
              <a:rPr lang="en-GB" sz="1400" dirty="0">
                <a:solidFill>
                  <a:schemeClr val="tx1"/>
                </a:solidFill>
              </a:rPr>
              <a:t>The psychodynamic approach suggests that </a:t>
            </a:r>
            <a:r>
              <a:rPr lang="en-GB" sz="1400" b="1" dirty="0">
                <a:solidFill>
                  <a:schemeClr val="tx1"/>
                </a:solidFill>
              </a:rPr>
              <a:t>gender behaviours </a:t>
            </a:r>
            <a:r>
              <a:rPr lang="en-GB" sz="1400" dirty="0">
                <a:solidFill>
                  <a:schemeClr val="tx1"/>
                </a:solidFill>
              </a:rPr>
              <a:t>are acquired during the phallic stage of development, through the resolution of the Oedipus Complex or Electra complex, where children identify with the same sex parent.</a:t>
            </a:r>
            <a:endParaRPr lang="en-GB" sz="1400" b="1" dirty="0">
              <a:solidFill>
                <a:schemeClr val="tx1"/>
              </a:solidFill>
            </a:endParaRPr>
          </a:p>
        </p:txBody>
      </p:sp>
      <p:sp>
        <p:nvSpPr>
          <p:cNvPr id="3" name="Rectangle 2"/>
          <p:cNvSpPr/>
          <p:nvPr/>
        </p:nvSpPr>
        <p:spPr>
          <a:xfrm>
            <a:off x="395536" y="2204864"/>
            <a:ext cx="4608512" cy="1944216"/>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5000" b="1" dirty="0">
              <a:solidFill>
                <a:schemeClr val="tx1"/>
              </a:solidFill>
            </a:endParaRPr>
          </a:p>
        </p:txBody>
      </p:sp>
      <p:sp>
        <p:nvSpPr>
          <p:cNvPr id="8" name="Rectangle 7"/>
          <p:cNvSpPr/>
          <p:nvPr/>
        </p:nvSpPr>
        <p:spPr>
          <a:xfrm>
            <a:off x="395536" y="4149080"/>
            <a:ext cx="4608512" cy="1944216"/>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5000" b="1" dirty="0">
              <a:solidFill>
                <a:schemeClr val="tx1"/>
              </a:solidFill>
            </a:endParaRPr>
          </a:p>
        </p:txBody>
      </p:sp>
    </p:spTree>
    <p:extLst>
      <p:ext uri="{BB962C8B-B14F-4D97-AF65-F5344CB8AC3E}">
        <p14:creationId xmlns:p14="http://schemas.microsoft.com/office/powerpoint/2010/main" val="85249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LMS_COMPLETION_TITLE" val="Change Process - Culture"/>
  <p:tag name="LMS_COMPLETION_ID" val="Change_Process_Culture"/>
  <p:tag name="LMS_COMPLETION_VERSION" val="1.0"/>
  <p:tag name="LMS_COMPLETION_DURATION" val="01:00:00"/>
  <p:tag name="LMS_COMPLETION_SCO_TITLE" val="Change Process - Culture"/>
  <p:tag name="LMS_COMPLETION_SCO_ID" val="Change_Process_Culture"/>
  <p:tag name="LMS_COMPLETION_EDITION" val="0"/>
  <p:tag name="LMS_COMPLETION_THRESHOLD" val="9"/>
  <p:tag name="LMS_COMPLETION_METHOD" val="VIEW"/>
  <p:tag name="LMS_REPORTING" val="2"/>
  <p:tag name="LMS_DATA_SCORM" val="Yes"/>
  <p:tag name="PRESENTATION_PLAYLIST_COUNT" val="0"/>
  <p:tag name="PRESENTATION_PRESENTER_SLIDE_LEVEL" val="0"/>
  <p:tag name="ARTICULATE_PRESENTER_VERSION" val="6"/>
  <p:tag name="PUBLISH_TITLE" val="Business Culture"/>
  <p:tag name="ARTICULATE_PUBLISH_PATH" val="C:\Users\tutor2u\Documents\Business Studies\AQA Business Unit 4\Teacher Presentations\Interactive Versions"/>
  <p:tag name="ARTICULATE_LOGO" val="(None selected)"/>
  <p:tag name="ARTICULATE_PRESENTER" val="(None selected)"/>
  <p:tag name="ARTICULATE_PRESENTER_GUID" val="9869030842"/>
  <p:tag name="ARTICULATE_LMS" val="0"/>
  <p:tag name="ARTICULATE_TEMPLATE" val="tutor2u Simple"/>
  <p:tag name="LMS_PUBLISH" val="Yes"/>
  <p:tag name="PRESENTER_PREVIEW_MODE" val="0"/>
  <p:tag name="PRESENTER_PREVIEW_START" val="1"/>
  <p:tag name="LMS_PROTOCOL_METHOD" val="SCORM"/>
  <p:tag name="LMS_PROTOCOL_VERSION" val="1.2"/>
  <p:tag name="LAUNCHINNEWWINDOW" val="0"/>
  <p:tag name="LASTPUBLISHED" val="C:\Users\tutor2u\Documents\Business Studies\AQA Business Unit 4\Teacher Presentations\Interactive Versions\Business Culture\player.html"/>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effectLst>
          <a:outerShdw blurRad="50800" dist="38100" dir="5400000" algn="t" rotWithShape="0">
            <a:prstClr val="black">
              <a:alpha val="40000"/>
            </a:prstClr>
          </a:outerShdw>
        </a:effectLst>
      </a:spPr>
      <a:bodyPr rtlCol="0" anchor="ctr"/>
      <a:lstStyle>
        <a:defPPr algn="ctr">
          <a:defRPr sz="50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headEnd type="none"/>
          <a:tailEnd type="triangle"/>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i="1" dirty="0" smtClean="0">
            <a:latin typeface="+mn-lt"/>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effectLst>
          <a:outerShdw blurRad="50800" dist="38100" dir="5400000" algn="t" rotWithShape="0">
            <a:prstClr val="black">
              <a:alpha val="40000"/>
            </a:prstClr>
          </a:outerShdw>
        </a:effectLst>
      </a:spPr>
      <a:bodyPr rtlCol="0" anchor="ctr"/>
      <a:lstStyle>
        <a:defPPr algn="ctr">
          <a:defRPr sz="50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headEnd type="none"/>
          <a:tailEnd type="triangle"/>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i="1" dirty="0" smtClean="0">
            <a:latin typeface="+mn-lt"/>
          </a:defRPr>
        </a:defPPr>
      </a:lst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effectLst>
          <a:outerShdw blurRad="50800" dist="38100" dir="5400000" algn="t" rotWithShape="0">
            <a:prstClr val="black">
              <a:alpha val="40000"/>
            </a:prstClr>
          </a:outerShdw>
        </a:effectLst>
      </a:spPr>
      <a:bodyPr rtlCol="0" anchor="ctr"/>
      <a:lstStyle>
        <a:defPPr algn="ctr">
          <a:defRPr sz="50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headEnd type="none"/>
          <a:tailEnd type="triangle"/>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i="1" dirty="0" smtClean="0">
            <a:latin typeface="+mn-lt"/>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3BCD586CA13E48BACDB8FE44682C36" ma:contentTypeVersion="8" ma:contentTypeDescription="Create a new document." ma:contentTypeScope="" ma:versionID="23740bf41a1abaaa47c14dd5e50d880c">
  <xsd:schema xmlns:xsd="http://www.w3.org/2001/XMLSchema" xmlns:xs="http://www.w3.org/2001/XMLSchema" xmlns:p="http://schemas.microsoft.com/office/2006/metadata/properties" xmlns:ns2="12c23345-8ea2-49f2-9662-81466da84a41" targetNamespace="http://schemas.microsoft.com/office/2006/metadata/properties" ma:root="true" ma:fieldsID="aadc54262af01f6bbdfb0dacf1a55e97" ns2:_="">
    <xsd:import namespace="12c23345-8ea2-49f2-9662-81466da84a4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c23345-8ea2-49f2-9662-81466da84a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0BEB88-3735-43CB-BBFD-4937F953795A}"/>
</file>

<file path=customXml/itemProps2.xml><?xml version="1.0" encoding="utf-8"?>
<ds:datastoreItem xmlns:ds="http://schemas.openxmlformats.org/officeDocument/2006/customXml" ds:itemID="{9BD2F227-2CFB-4C22-B1B6-686532EEFB4A}"/>
</file>

<file path=customXml/itemProps3.xml><?xml version="1.0" encoding="utf-8"?>
<ds:datastoreItem xmlns:ds="http://schemas.openxmlformats.org/officeDocument/2006/customXml" ds:itemID="{668C5E3B-A4F4-4C60-BD74-23D2245C88F7}"/>
</file>

<file path=docProps/app.xml><?xml version="1.0" encoding="utf-8"?>
<Properties xmlns="http://schemas.openxmlformats.org/officeDocument/2006/extended-properties" xmlns:vt="http://schemas.openxmlformats.org/officeDocument/2006/docPropsVTypes">
  <Template>PowerPoint Template</Template>
  <TotalTime>87949</TotalTime>
  <Words>3012</Words>
  <Application>Microsoft Office PowerPoint</Application>
  <PresentationFormat>On-screen Show (4:3)</PresentationFormat>
  <Paragraphs>262</Paragraphs>
  <Slides>30</Slides>
  <Notes>13</Notes>
  <HiddenSlides>0</HiddenSlides>
  <MMClips>3</MMClips>
  <ScaleCrop>false</ScaleCrop>
  <HeadingPairs>
    <vt:vector size="8" baseType="variant">
      <vt:variant>
        <vt:lpstr>Fonts Used</vt:lpstr>
      </vt:variant>
      <vt:variant>
        <vt:i4>7</vt:i4>
      </vt:variant>
      <vt:variant>
        <vt:lpstr>Theme</vt:lpstr>
      </vt:variant>
      <vt:variant>
        <vt:i4>3</vt:i4>
      </vt:variant>
      <vt:variant>
        <vt:lpstr>Slide Titles</vt:lpstr>
      </vt:variant>
      <vt:variant>
        <vt:i4>30</vt:i4>
      </vt:variant>
      <vt:variant>
        <vt:lpstr>Custom Shows</vt:lpstr>
      </vt:variant>
      <vt:variant>
        <vt:i4>1</vt:i4>
      </vt:variant>
    </vt:vector>
  </HeadingPairs>
  <TitlesOfParts>
    <vt:vector size="41" baseType="lpstr">
      <vt:lpstr>ＭＳ Ｐゴシック</vt:lpstr>
      <vt:lpstr>Arial</vt:lpstr>
      <vt:lpstr>Calibri</vt:lpstr>
      <vt:lpstr>Cambria</vt:lpstr>
      <vt:lpstr>MS Mincho</vt:lpstr>
      <vt:lpstr>Times New Roman</vt:lpstr>
      <vt:lpstr>Wingdings</vt:lpstr>
      <vt:lpstr>Office Theme</vt:lpstr>
      <vt:lpstr>1_Office Theme</vt:lpstr>
      <vt:lpstr>2_Office Theme</vt:lpstr>
      <vt:lpstr>Issues &amp; Debates</vt:lpstr>
      <vt:lpstr>Session Overview</vt:lpstr>
      <vt:lpstr>Do you agree or disagree?</vt:lpstr>
      <vt:lpstr>Do you agree or disagree?</vt:lpstr>
      <vt:lpstr>Do you agree or disagree?</vt:lpstr>
      <vt:lpstr>Free Will is an Illusion</vt:lpstr>
      <vt:lpstr>Definitions</vt:lpstr>
      <vt:lpstr>PowerPoint Presentation</vt:lpstr>
      <vt:lpstr>PowerPoint Presentation</vt:lpstr>
      <vt:lpstr>PowerPoint Presentation</vt:lpstr>
      <vt:lpstr>PowerPoint Presentation</vt:lpstr>
      <vt:lpstr>PowerPoint Presentation</vt:lpstr>
      <vt:lpstr>Types of Questions</vt:lpstr>
      <vt:lpstr>PowerPoint Presentation</vt:lpstr>
      <vt:lpstr>PowerPoint Presentation</vt:lpstr>
      <vt:lpstr>Multiple Choice Questions</vt:lpstr>
      <vt:lpstr>PowerPoint Presentation</vt:lpstr>
      <vt:lpstr>PowerPoint Presentation</vt:lpstr>
      <vt:lpstr>Essay Writing</vt:lpstr>
      <vt:lpstr>PowerPoint Presentation</vt:lpstr>
      <vt:lpstr>PowerPoint Presentation</vt:lpstr>
      <vt:lpstr>PowerPoint Presentation</vt:lpstr>
      <vt:lpstr>PowerPoint Presentation</vt:lpstr>
      <vt:lpstr>PowerPoint Presentation</vt:lpstr>
      <vt:lpstr>Essay Writing</vt:lpstr>
      <vt:lpstr>PowerPoint Presentation</vt:lpstr>
      <vt:lpstr>PowerPoint Presentation</vt:lpstr>
      <vt:lpstr>Essay Writing</vt:lpstr>
      <vt:lpstr>PowerPoint Presentation</vt:lpstr>
      <vt:lpstr>A Level Psychology Support from tutor2u</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A Briefing Presentation Final</dc:title>
  <dc:creator>tutor2u</dc:creator>
  <cp:lastModifiedBy>Joseph Sparks</cp:lastModifiedBy>
  <cp:revision>1156</cp:revision>
  <cp:lastPrinted>2013-02-20T11:29:22Z</cp:lastPrinted>
  <dcterms:created xsi:type="dcterms:W3CDTF">2009-04-09T12:56:25Z</dcterms:created>
  <dcterms:modified xsi:type="dcterms:W3CDTF">2017-01-30T08:13:31Z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Invention &amp; Innovation</vt:lpwstr>
  </property>
  <property fmtid="{D5CDD505-2E9C-101B-9397-08002B2CF9AE}" pid="4" name="ArticulateGUID">
    <vt:lpwstr>998E6639-5FC0-416C-9117-725EFDCCBD75</vt:lpwstr>
  </property>
  <property fmtid="{D5CDD505-2E9C-101B-9397-08002B2CF9AE}" pid="5" name="ArticulateProjectFull">
    <vt:lpwstr>C:\Users\jim-samsung\Dropbox\Business Studies\AQA GCE\AQA Business Unit 4\2013 Organisational Culture\Section A Briefing Presentation Final.ppta</vt:lpwstr>
  </property>
  <property fmtid="{D5CDD505-2E9C-101B-9397-08002B2CF9AE}" pid="6" name="ContentTypeId">
    <vt:lpwstr>0x010100F03BCD586CA13E48BACDB8FE44682C36</vt:lpwstr>
  </property>
</Properties>
</file>