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diagrams/data2.xml" ContentType="application/vnd.openxmlformats-officedocument.drawingml.diagramData+xml"/>
  <Override PartName="/ppt/diagrams/data1.xml" ContentType="application/vnd.openxmlformats-officedocument.drawingml.diagramData+xml"/>
  <Override PartName="/ppt/diagrams/data3.xml" ContentType="application/vnd.openxmlformats-officedocument.drawingml.diagramData+xml"/>
  <Override PartName="/ppt/slides/slide7.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8.xml" ContentType="application/vnd.openxmlformats-officedocument.presentationml.slide+xml"/>
  <Override PartName="/ppt/slides/slide22.xml" ContentType="application/vnd.openxmlformats-officedocument.presentationml.slide+xml"/>
  <Override PartName="/ppt/slides/slide24.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29.xml" ContentType="application/vnd.openxmlformats-officedocument.presentationml.slide+xml"/>
  <Override PartName="/ppt/slides/slide23.xml" ContentType="application/vnd.openxmlformats-officedocument.presentationml.slide+xml"/>
  <Override PartName="/ppt/slides/slide28.xml" ContentType="application/vnd.openxmlformats-officedocument.presentationml.slide+xml"/>
  <Override PartName="/ppt/slides/slide34.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27.xml" ContentType="application/vnd.openxmlformats-officedocument.presentationml.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0.xml" ContentType="application/vnd.openxmlformats-officedocument.presentationml.notesSlide+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slideMasters/slideMaster3.xml" ContentType="application/vnd.openxmlformats-officedocument.presentationml.slideMaster+xml"/>
  <Override PartName="/ppt/notesSlides/notesSlide19.xml" ContentType="application/vnd.openxmlformats-officedocument.presentationml.notesSlide+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notesSlides/notesSlide10.xml" ContentType="application/vnd.openxmlformats-officedocument.presentationml.notesSlide+xml"/>
  <Override PartName="/ppt/slideLayouts/slideLayout11.xml" ContentType="application/vnd.openxmlformats-officedocument.presentationml.slideLayou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slideLayouts/slideLayout10.xml" ContentType="application/vnd.openxmlformats-officedocument.presentationml.slideLayout+xml"/>
  <Override PartName="/ppt/notesSlides/notesSlide9.xml" ContentType="application/vnd.openxmlformats-officedocument.presentationml.notesSlide+xml"/>
  <Override PartName="/ppt/notesSlides/notesSlide8.xml" ContentType="application/vnd.openxmlformats-officedocument.presentationml.notesSlide+xml"/>
  <Override PartName="/ppt/slideLayouts/slideLayout15.xml" ContentType="application/vnd.openxmlformats-officedocument.presentationml.slideLayout+xml"/>
  <Override PartName="/ppt/notesSlides/notesSlide2.xml" ContentType="application/vnd.openxmlformats-officedocument.presentationml.notesSlide+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Layouts/slideLayout9.xml" ContentType="application/vnd.openxmlformats-officedocument.presentationml.slideLayout+xml"/>
  <Override PartName="/ppt/slideLayouts/slideLayout7.xml" ContentType="application/vnd.openxmlformats-officedocument.presentationml.slideLayou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slideLayouts/slideLayout2.xml" ContentType="application/vnd.openxmlformats-officedocument.presentationml.slideLayout+xml"/>
  <Override PartName="/ppt/notesSlides/notesSlide17.xml" ContentType="application/vnd.openxmlformats-officedocument.presentationml.notesSlide+xml"/>
  <Override PartName="/ppt/slideLayouts/slideLayout1.xml" ContentType="application/vnd.openxmlformats-officedocument.presentationml.slideLayout+xml"/>
  <Override PartName="/ppt/notesSlides/notesSlide18.xml" ContentType="application/vnd.openxmlformats-officedocument.presentationml.notesSlide+xml"/>
  <Override PartName="/ppt/slideLayouts/slideLayout8.xml" ContentType="application/vnd.openxmlformats-officedocument.presentationml.slideLayout+xml"/>
  <Override PartName="/ppt/slideLayouts/slideLayout3.xml" ContentType="application/vnd.openxmlformats-officedocument.presentationml.slideLayout+xml"/>
  <Override PartName="/ppt/notesSlides/notesSlide14.xml" ContentType="application/vnd.openxmlformats-officedocument.presentationml.notesSlide+xml"/>
  <Override PartName="/ppt/slideLayouts/slideLayout6.xml" ContentType="application/vnd.openxmlformats-officedocument.presentationml.slideLayout+xml"/>
  <Override PartName="/ppt/notesSlides/notesSlide13.xml" ContentType="application/vnd.openxmlformats-officedocument.presentationml.notesSlide+xml"/>
  <Override PartName="/ppt/slideLayouts/slideLayout4.xml" ContentType="application/vnd.openxmlformats-officedocument.presentationml.slideLayout+xml"/>
  <Override PartName="/ppt/notesSlides/notesSlide1.xml" ContentType="application/vnd.openxmlformats-officedocument.presentationml.notesSlide+xml"/>
  <Override PartName="/ppt/slideLayouts/slideLayout5.xml" ContentType="application/vnd.openxmlformats-officedocument.presentationml.slideLayout+xml"/>
  <Override PartName="/ppt/theme/theme5.xml" ContentType="application/vnd.openxmlformats-officedocument.theme+xml"/>
  <Override PartName="/ppt/handoutMasters/handoutMaster1.xml" ContentType="application/vnd.openxmlformats-officedocument.presentationml.handoutMaster+xml"/>
  <Override PartName="/ppt/theme/theme4.xml" ContentType="application/vnd.openxmlformats-officedocument.theme+xml"/>
  <Override PartName="/ppt/theme/theme2.xml" ContentType="application/vnd.openxmlformats-officedocument.theme+xml"/>
  <Override PartName="/ppt/diagrams/layout1.xml" ContentType="application/vnd.openxmlformats-officedocument.drawingml.diagramLayout+xml"/>
  <Override PartName="/ppt/theme/theme1.xml" ContentType="application/vnd.openxmlformats-officedocument.theme+xml"/>
  <Override PartName="/ppt/theme/theme3.xml" ContentType="application/vnd.openxmlformats-officedocument.theme+xml"/>
  <Override PartName="/ppt/diagrams/colors3.xml" ContentType="application/vnd.openxmlformats-officedocument.drawingml.diagramColors+xml"/>
  <Override PartName="/ppt/diagrams/quickStyle3.xml" ContentType="application/vnd.openxmlformats-officedocument.drawingml.diagramStyle+xml"/>
  <Override PartName="/ppt/diagrams/layout3.xml" ContentType="application/vnd.openxmlformats-officedocument.drawingml.diagramLayout+xml"/>
  <Override PartName="/ppt/diagrams/drawing2.xml" ContentType="application/vnd.ms-office.drawingml.diagramDrawing+xml"/>
  <Override PartName="/ppt/diagrams/colors2.xml" ContentType="application/vnd.openxmlformats-officedocument.drawingml.diagramColors+xml"/>
  <Override PartName="/ppt/diagrams/drawing3.xml" ContentType="application/vnd.ms-office.drawingml.diagramDrawing+xml"/>
  <Override PartName="/ppt/diagrams/quickStyle2.xml" ContentType="application/vnd.openxmlformats-officedocument.drawingml.diagramStyle+xml"/>
  <Override PartName="/ppt/diagrams/layout2.xml" ContentType="application/vnd.openxmlformats-officedocument.drawingml.diagramLayout+xml"/>
  <Override PartName="/ppt/notesMasters/notesMaster1.xml" ContentType="application/vnd.openxmlformats-officedocument.presentationml.notesMaster+xml"/>
  <Override PartName="/ppt/diagrams/drawing1.xml" ContentType="application/vnd.ms-office.drawingml.diagramDrawing+xml"/>
  <Override PartName="/ppt/diagrams/colors1.xml" ContentType="application/vnd.openxmlformats-officedocument.drawingml.diagramColors+xml"/>
  <Override PartName="/ppt/diagrams/quickStyle1.xml" ContentType="application/vnd.openxmlformats-officedocument.drawingml.diagramStyl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ustom.xml" ContentType="application/vnd.openxmlformats-officedocument.custom-properties+xml"/>
  <Override PartName="/docProps/core.xml" ContentType="application/vnd.openxmlformats-package.core-properties+xml"/>
  <Override PartName="/docProps/app.xml" ContentType="application/vnd.openxmlformats-officedocument.extended-properties+xml"/>
  <Override PartName="/ppt/tags/tag1.xml" ContentType="application/vnd.openxmlformats-officedocument.presentationml.tag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938" r:id="rId2"/>
    <p:sldMasterId id="2147483944" r:id="rId3"/>
  </p:sldMasterIdLst>
  <p:notesMasterIdLst>
    <p:notesMasterId r:id="rId38"/>
  </p:notesMasterIdLst>
  <p:handoutMasterIdLst>
    <p:handoutMasterId r:id="rId39"/>
  </p:handoutMasterIdLst>
  <p:sldIdLst>
    <p:sldId id="503" r:id="rId4"/>
    <p:sldId id="386" r:id="rId5"/>
    <p:sldId id="472" r:id="rId6"/>
    <p:sldId id="473" r:id="rId7"/>
    <p:sldId id="474" r:id="rId8"/>
    <p:sldId id="475" r:id="rId9"/>
    <p:sldId id="476" r:id="rId10"/>
    <p:sldId id="477" r:id="rId11"/>
    <p:sldId id="479" r:id="rId12"/>
    <p:sldId id="387" r:id="rId13"/>
    <p:sldId id="482" r:id="rId14"/>
    <p:sldId id="501" r:id="rId15"/>
    <p:sldId id="483" r:id="rId16"/>
    <p:sldId id="484" r:id="rId17"/>
    <p:sldId id="502" r:id="rId18"/>
    <p:sldId id="486" r:id="rId19"/>
    <p:sldId id="487" r:id="rId20"/>
    <p:sldId id="389" r:id="rId21"/>
    <p:sldId id="458" r:id="rId22"/>
    <p:sldId id="496" r:id="rId23"/>
    <p:sldId id="488" r:id="rId24"/>
    <p:sldId id="489" r:id="rId25"/>
    <p:sldId id="401" r:id="rId26"/>
    <p:sldId id="433" r:id="rId27"/>
    <p:sldId id="434" r:id="rId28"/>
    <p:sldId id="465" r:id="rId29"/>
    <p:sldId id="497" r:id="rId30"/>
    <p:sldId id="492" r:id="rId31"/>
    <p:sldId id="491" r:id="rId32"/>
    <p:sldId id="493" r:id="rId33"/>
    <p:sldId id="494" r:id="rId34"/>
    <p:sldId id="495" r:id="rId35"/>
    <p:sldId id="469" r:id="rId36"/>
    <p:sldId id="504" r:id="rId37"/>
  </p:sldIdLst>
  <p:sldSz cx="9144000" cy="6858000" type="screen4x3"/>
  <p:notesSz cx="6797675" cy="9874250"/>
  <p:custShowLst>
    <p:custShow name="Custom Show 1" id="0">
      <p:sldLst/>
    </p:custShow>
  </p:custShowLst>
  <p:custDataLst>
    <p:tags r:id="rId40"/>
  </p:custDataLst>
  <p:defaultTextStyle>
    <a:defPPr>
      <a:defRPr lang="en-US"/>
    </a:defPPr>
    <a:lvl1pPr algn="l" rtl="0" fontAlgn="base">
      <a:spcBef>
        <a:spcPct val="0"/>
      </a:spcBef>
      <a:spcAft>
        <a:spcPct val="0"/>
      </a:spcAft>
      <a:defRPr kern="1200">
        <a:solidFill>
          <a:schemeClr val="tx1"/>
        </a:solidFill>
        <a:latin typeface="Arial" charset="0"/>
        <a:ea typeface="ＭＳ Ｐゴシック" charset="0"/>
        <a:cs typeface="Arial" charset="0"/>
      </a:defRPr>
    </a:lvl1pPr>
    <a:lvl2pPr marL="457200" algn="l" rtl="0" fontAlgn="base">
      <a:spcBef>
        <a:spcPct val="0"/>
      </a:spcBef>
      <a:spcAft>
        <a:spcPct val="0"/>
      </a:spcAft>
      <a:defRPr kern="1200">
        <a:solidFill>
          <a:schemeClr val="tx1"/>
        </a:solidFill>
        <a:latin typeface="Arial" charset="0"/>
        <a:ea typeface="ＭＳ Ｐゴシック" charset="0"/>
        <a:cs typeface="Arial" charset="0"/>
      </a:defRPr>
    </a:lvl2pPr>
    <a:lvl3pPr marL="914400" algn="l" rtl="0" fontAlgn="base">
      <a:spcBef>
        <a:spcPct val="0"/>
      </a:spcBef>
      <a:spcAft>
        <a:spcPct val="0"/>
      </a:spcAft>
      <a:defRPr kern="1200">
        <a:solidFill>
          <a:schemeClr val="tx1"/>
        </a:solidFill>
        <a:latin typeface="Arial" charset="0"/>
        <a:ea typeface="ＭＳ Ｐゴシック" charset="0"/>
        <a:cs typeface="Arial" charset="0"/>
      </a:defRPr>
    </a:lvl3pPr>
    <a:lvl4pPr marL="1371600" algn="l" rtl="0" fontAlgn="base">
      <a:spcBef>
        <a:spcPct val="0"/>
      </a:spcBef>
      <a:spcAft>
        <a:spcPct val="0"/>
      </a:spcAft>
      <a:defRPr kern="1200">
        <a:solidFill>
          <a:schemeClr val="tx1"/>
        </a:solidFill>
        <a:latin typeface="Arial" charset="0"/>
        <a:ea typeface="ＭＳ Ｐゴシック" charset="0"/>
        <a:cs typeface="Arial" charset="0"/>
      </a:defRPr>
    </a:lvl4pPr>
    <a:lvl5pPr marL="1828800" algn="l" rtl="0" fontAlgn="base">
      <a:spcBef>
        <a:spcPct val="0"/>
      </a:spcBef>
      <a:spcAft>
        <a:spcPct val="0"/>
      </a:spcAft>
      <a:defRPr kern="1200">
        <a:solidFill>
          <a:schemeClr val="tx1"/>
        </a:solidFill>
        <a:latin typeface="Arial" charset="0"/>
        <a:ea typeface="ＭＳ Ｐゴシック" charset="0"/>
        <a:cs typeface="Arial" charset="0"/>
      </a:defRPr>
    </a:lvl5pPr>
    <a:lvl6pPr marL="2286000" algn="l" defTabSz="457200" rtl="0" eaLnBrk="1" latinLnBrk="0" hangingPunct="1">
      <a:defRPr kern="1200">
        <a:solidFill>
          <a:schemeClr val="tx1"/>
        </a:solidFill>
        <a:latin typeface="Arial" charset="0"/>
        <a:ea typeface="ＭＳ Ｐゴシック" charset="0"/>
        <a:cs typeface="Arial" charset="0"/>
      </a:defRPr>
    </a:lvl6pPr>
    <a:lvl7pPr marL="2743200" algn="l" defTabSz="457200" rtl="0" eaLnBrk="1" latinLnBrk="0" hangingPunct="1">
      <a:defRPr kern="1200">
        <a:solidFill>
          <a:schemeClr val="tx1"/>
        </a:solidFill>
        <a:latin typeface="Arial" charset="0"/>
        <a:ea typeface="ＭＳ Ｐゴシック" charset="0"/>
        <a:cs typeface="Arial" charset="0"/>
      </a:defRPr>
    </a:lvl7pPr>
    <a:lvl8pPr marL="3200400" algn="l" defTabSz="457200" rtl="0" eaLnBrk="1" latinLnBrk="0" hangingPunct="1">
      <a:defRPr kern="1200">
        <a:solidFill>
          <a:schemeClr val="tx1"/>
        </a:solidFill>
        <a:latin typeface="Arial" charset="0"/>
        <a:ea typeface="ＭＳ Ｐゴシック" charset="0"/>
        <a:cs typeface="Arial" charset="0"/>
      </a:defRPr>
    </a:lvl8pPr>
    <a:lvl9pPr marL="3657600" algn="l" defTabSz="457200" rtl="0" eaLnBrk="1" latinLnBrk="0" hangingPunct="1">
      <a:defRPr kern="1200">
        <a:solidFill>
          <a:schemeClr val="tx1"/>
        </a:solidFill>
        <a:latin typeface="Arial" charset="0"/>
        <a:ea typeface="ＭＳ Ｐゴシック" charset="0"/>
        <a:cs typeface="Arial" charset="0"/>
      </a:defRPr>
    </a:lvl9pPr>
  </p:defaultTextStyle>
  <p:extLst>
    <p:ext uri="{EFAFB233-063F-42B5-8137-9DF3F51BA10A}">
      <p15:sldGuideLst xmlns:p15="http://schemas.microsoft.com/office/powerpoint/2012/main">
        <p15:guide id="1" orient="horz" pos="391" userDrawn="1">
          <p15:clr>
            <a:srgbClr val="A4A3A4"/>
          </p15:clr>
        </p15:guide>
        <p15:guide id="2" pos="79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01498E"/>
    <a:srgbClr val="F34C3E"/>
    <a:srgbClr val="C17A37"/>
    <a:srgbClr val="FD170A"/>
    <a:srgbClr val="C07B38"/>
    <a:srgbClr val="B9006C"/>
    <a:srgbClr val="9BBB59"/>
    <a:srgbClr val="92D050"/>
    <a:srgbClr val="D2817F"/>
    <a:srgbClr val="D77243"/>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130" autoAdjust="0"/>
    <p:restoredTop sz="85246" autoAdjust="0"/>
  </p:normalViewPr>
  <p:slideViewPr>
    <p:cSldViewPr>
      <p:cViewPr varScale="1">
        <p:scale>
          <a:sx n="97" d="100"/>
          <a:sy n="97" d="100"/>
        </p:scale>
        <p:origin x="2148" y="90"/>
      </p:cViewPr>
      <p:guideLst>
        <p:guide orient="horz" pos="391"/>
        <p:guide pos="793"/>
      </p:guideLst>
    </p:cSldViewPr>
  </p:slideViewPr>
  <p:notesTextViewPr>
    <p:cViewPr>
      <p:scale>
        <a:sx n="125" d="100"/>
        <a:sy n="125" d="100"/>
      </p:scale>
      <p:origin x="0" y="0"/>
    </p:cViewPr>
  </p:notesTextViewPr>
  <p:sorterViewPr>
    <p:cViewPr>
      <p:scale>
        <a:sx n="100" d="100"/>
        <a:sy n="100" d="100"/>
      </p:scale>
      <p:origin x="0" y="333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handoutMaster" Target="handoutMasters/handoutMaster1.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viewProps" Target="viewProps.xml"/><Relationship Id="rId47" Type="http://schemas.openxmlformats.org/officeDocument/2006/relationships/customXml" Target="../customXml/item3.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tags" Target="tags/tag1.xml"/><Relationship Id="rId45" Type="http://schemas.openxmlformats.org/officeDocument/2006/relationships/customXml" Target="../customXml/item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heme" Target="theme/theme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 Id="rId46" Type="http://schemas.openxmlformats.org/officeDocument/2006/relationships/customXml" Target="../customXml/item2.xml"/><Relationship Id="rId20" Type="http://schemas.openxmlformats.org/officeDocument/2006/relationships/slide" Target="slides/slide17.xml"/><Relationship Id="rId41"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06D5002-0727-4D02-A575-DAF3E378B2D0}" type="doc">
      <dgm:prSet loTypeId="urn:microsoft.com/office/officeart/2005/8/layout/hList6" loCatId="list" qsTypeId="urn:microsoft.com/office/officeart/2005/8/quickstyle/simple1" qsCatId="simple" csTypeId="urn:microsoft.com/office/officeart/2005/8/colors/colorful1" csCatId="colorful" phldr="1"/>
      <dgm:spPr/>
      <dgm:t>
        <a:bodyPr/>
        <a:lstStyle/>
        <a:p>
          <a:endParaRPr lang="en-US"/>
        </a:p>
      </dgm:t>
    </dgm:pt>
    <dgm:pt modelId="{EA99078C-0EEB-4981-8790-963254075BB3}">
      <dgm:prSet phldrT="[Text]"/>
      <dgm:spPr/>
      <dgm:t>
        <a:bodyPr/>
        <a:lstStyle/>
        <a:p>
          <a:r>
            <a:rPr lang="en-US" sz="3600" dirty="0"/>
            <a:t>Definitions</a:t>
          </a:r>
        </a:p>
      </dgm:t>
    </dgm:pt>
    <dgm:pt modelId="{86666D38-CB3F-47A8-84A2-F2BFD29E30D1}" type="parTrans" cxnId="{F6BED7C9-FF7D-4527-BE8E-897E66B4F8EA}">
      <dgm:prSet/>
      <dgm:spPr/>
      <dgm:t>
        <a:bodyPr/>
        <a:lstStyle/>
        <a:p>
          <a:endParaRPr lang="en-US"/>
        </a:p>
      </dgm:t>
    </dgm:pt>
    <dgm:pt modelId="{F671299E-6DB8-4038-A21E-B0CC166C711F}" type="sibTrans" cxnId="{F6BED7C9-FF7D-4527-BE8E-897E66B4F8EA}">
      <dgm:prSet/>
      <dgm:spPr/>
      <dgm:t>
        <a:bodyPr/>
        <a:lstStyle/>
        <a:p>
          <a:endParaRPr lang="en-US"/>
        </a:p>
      </dgm:t>
    </dgm:pt>
    <dgm:pt modelId="{14F8C55A-2978-4067-B4B8-C3CB0B2F6B4A}">
      <dgm:prSet phldrT="[Text]"/>
      <dgm:spPr/>
      <dgm:t>
        <a:bodyPr/>
        <a:lstStyle/>
        <a:p>
          <a:pPr algn="ctr"/>
          <a:r>
            <a:rPr lang="en-US" sz="3600" dirty="0"/>
            <a:t>Types of Questions</a:t>
          </a:r>
        </a:p>
      </dgm:t>
    </dgm:pt>
    <dgm:pt modelId="{AF0E9324-26B5-484B-98E0-CFC2324C5585}" type="parTrans" cxnId="{DC66696C-2669-4866-B041-E8AC3EB8EC7B}">
      <dgm:prSet/>
      <dgm:spPr/>
      <dgm:t>
        <a:bodyPr/>
        <a:lstStyle/>
        <a:p>
          <a:endParaRPr lang="en-US"/>
        </a:p>
      </dgm:t>
    </dgm:pt>
    <dgm:pt modelId="{6DFDCA63-26E1-4619-8F86-00ED5A30B349}" type="sibTrans" cxnId="{DC66696C-2669-4866-B041-E8AC3EB8EC7B}">
      <dgm:prSet/>
      <dgm:spPr/>
      <dgm:t>
        <a:bodyPr/>
        <a:lstStyle/>
        <a:p>
          <a:endParaRPr lang="en-US"/>
        </a:p>
      </dgm:t>
    </dgm:pt>
    <dgm:pt modelId="{55F56BE9-F7B9-485A-9F51-3AAF72684457}">
      <dgm:prSet phldrT="[Text]"/>
      <dgm:spPr/>
      <dgm:t>
        <a:bodyPr/>
        <a:lstStyle/>
        <a:p>
          <a:pPr algn="ctr"/>
          <a:r>
            <a:rPr lang="en-US" sz="3600" dirty="0"/>
            <a:t>Essay Writing</a:t>
          </a:r>
        </a:p>
      </dgm:t>
    </dgm:pt>
    <dgm:pt modelId="{B0CBE05B-27AE-4955-937D-E694ABA31BCC}" type="parTrans" cxnId="{E4F1A9CB-8B66-4A6C-B4A4-86EA2F9C9F99}">
      <dgm:prSet/>
      <dgm:spPr/>
      <dgm:t>
        <a:bodyPr/>
        <a:lstStyle/>
        <a:p>
          <a:endParaRPr lang="en-US"/>
        </a:p>
      </dgm:t>
    </dgm:pt>
    <dgm:pt modelId="{38B45ED9-DCD9-4893-95AF-3D11A98AF452}" type="sibTrans" cxnId="{E4F1A9CB-8B66-4A6C-B4A4-86EA2F9C9F99}">
      <dgm:prSet/>
      <dgm:spPr/>
      <dgm:t>
        <a:bodyPr/>
        <a:lstStyle/>
        <a:p>
          <a:endParaRPr lang="en-US"/>
        </a:p>
      </dgm:t>
    </dgm:pt>
    <dgm:pt modelId="{DB1C6D02-31D9-4FE0-AEB3-15D0373A1BB6}">
      <dgm:prSet phldrT="[Text]" custT="1"/>
      <dgm:spPr/>
      <dgm:t>
        <a:bodyPr/>
        <a:lstStyle/>
        <a:p>
          <a:pPr>
            <a:buFont typeface="Wingdings" panose="05000000000000000000" pitchFamily="2" charset="2"/>
            <a:buChar char="§"/>
          </a:pPr>
          <a:r>
            <a:rPr lang="en-US" sz="1600" dirty="0"/>
            <a:t>Reductionism, including :</a:t>
          </a:r>
        </a:p>
      </dgm:t>
    </dgm:pt>
    <dgm:pt modelId="{B668732D-9FB0-4D92-9031-C46DA9EB0C90}" type="parTrans" cxnId="{44BFB0A4-E99C-409E-A36B-CD092091D5DC}">
      <dgm:prSet/>
      <dgm:spPr/>
      <dgm:t>
        <a:bodyPr/>
        <a:lstStyle/>
        <a:p>
          <a:endParaRPr lang="en-US"/>
        </a:p>
      </dgm:t>
    </dgm:pt>
    <dgm:pt modelId="{9EAD7504-DC77-4617-B84B-E4BC70403C43}" type="sibTrans" cxnId="{44BFB0A4-E99C-409E-A36B-CD092091D5DC}">
      <dgm:prSet/>
      <dgm:spPr/>
      <dgm:t>
        <a:bodyPr/>
        <a:lstStyle/>
        <a:p>
          <a:endParaRPr lang="en-US"/>
        </a:p>
      </dgm:t>
    </dgm:pt>
    <dgm:pt modelId="{3566BD53-AEB5-48C8-B041-6812995E06D5}">
      <dgm:prSet phldrT="[Text]" custT="1"/>
      <dgm:spPr/>
      <dgm:t>
        <a:bodyPr/>
        <a:lstStyle/>
        <a:p>
          <a:pPr algn="just">
            <a:buFont typeface="Wingdings" panose="05000000000000000000" pitchFamily="2" charset="2"/>
            <a:buChar char="§"/>
          </a:pPr>
          <a:r>
            <a:rPr lang="en-US" sz="1800" dirty="0"/>
            <a:t>Essay</a:t>
          </a:r>
        </a:p>
      </dgm:t>
    </dgm:pt>
    <dgm:pt modelId="{FE50FB27-790B-4AC4-9A63-F7AFF753E50C}" type="parTrans" cxnId="{5B385DD7-1340-40C5-9255-6BE934D86AF8}">
      <dgm:prSet/>
      <dgm:spPr/>
      <dgm:t>
        <a:bodyPr/>
        <a:lstStyle/>
        <a:p>
          <a:endParaRPr lang="en-US"/>
        </a:p>
      </dgm:t>
    </dgm:pt>
    <dgm:pt modelId="{27CA62BA-58AA-4897-8439-63D141E5C402}" type="sibTrans" cxnId="{5B385DD7-1340-40C5-9255-6BE934D86AF8}">
      <dgm:prSet/>
      <dgm:spPr/>
      <dgm:t>
        <a:bodyPr/>
        <a:lstStyle/>
        <a:p>
          <a:endParaRPr lang="en-US"/>
        </a:p>
      </dgm:t>
    </dgm:pt>
    <dgm:pt modelId="{6FF85D97-9064-4E7D-B884-65C76E4F1F83}">
      <dgm:prSet phldrT="[Text]" custT="1"/>
      <dgm:spPr/>
      <dgm:t>
        <a:bodyPr/>
        <a:lstStyle/>
        <a:p>
          <a:pPr algn="l">
            <a:buFont typeface="Wingdings" panose="05000000000000000000" pitchFamily="2" charset="2"/>
            <a:buChar char="§"/>
          </a:pPr>
          <a:r>
            <a:rPr lang="en-GB" sz="1400" i="1" dirty="0"/>
            <a:t>Discuss holism and reductionism in psychology. (16 marks)</a:t>
          </a:r>
          <a:endParaRPr lang="en-US" sz="1400" dirty="0"/>
        </a:p>
      </dgm:t>
    </dgm:pt>
    <dgm:pt modelId="{50C5F1C9-8E8D-4B77-99C3-6D6D62142D0A}" type="parTrans" cxnId="{1FB5952A-C7E0-4817-9B3F-510030A62CB4}">
      <dgm:prSet/>
      <dgm:spPr/>
      <dgm:t>
        <a:bodyPr/>
        <a:lstStyle/>
        <a:p>
          <a:endParaRPr lang="en-US"/>
        </a:p>
      </dgm:t>
    </dgm:pt>
    <dgm:pt modelId="{9906C33A-50F6-4669-A085-B54C1463F48F}" type="sibTrans" cxnId="{1FB5952A-C7E0-4817-9B3F-510030A62CB4}">
      <dgm:prSet/>
      <dgm:spPr/>
      <dgm:t>
        <a:bodyPr/>
        <a:lstStyle/>
        <a:p>
          <a:endParaRPr lang="en-US"/>
        </a:p>
      </dgm:t>
    </dgm:pt>
    <dgm:pt modelId="{699788DC-710C-4D82-8BD6-93DCA3C0AAD5}">
      <dgm:prSet phldrT="[Text]" custT="1"/>
      <dgm:spPr/>
      <dgm:t>
        <a:bodyPr/>
        <a:lstStyle/>
        <a:p>
          <a:pPr algn="just">
            <a:buFont typeface="Wingdings" panose="05000000000000000000" pitchFamily="2" charset="2"/>
            <a:buChar char="§"/>
          </a:pPr>
          <a:r>
            <a:rPr lang="en-US" sz="1800" dirty="0"/>
            <a:t>Short-Answer</a:t>
          </a:r>
        </a:p>
      </dgm:t>
    </dgm:pt>
    <dgm:pt modelId="{D5BFF7AD-32FB-4C85-B5B6-6479E3FB9681}" type="parTrans" cxnId="{AE4B8901-E53D-4FD6-B66C-409F9D6360D0}">
      <dgm:prSet/>
      <dgm:spPr/>
      <dgm:t>
        <a:bodyPr/>
        <a:lstStyle/>
        <a:p>
          <a:endParaRPr lang="en-US"/>
        </a:p>
      </dgm:t>
    </dgm:pt>
    <dgm:pt modelId="{EB5A2C92-3ACF-433C-B6D7-872B35D06A4F}" type="sibTrans" cxnId="{AE4B8901-E53D-4FD6-B66C-409F9D6360D0}">
      <dgm:prSet/>
      <dgm:spPr/>
      <dgm:t>
        <a:bodyPr/>
        <a:lstStyle/>
        <a:p>
          <a:endParaRPr lang="en-US"/>
        </a:p>
      </dgm:t>
    </dgm:pt>
    <dgm:pt modelId="{7EA12B7A-6043-424B-8D34-DBED2344D87D}">
      <dgm:prSet phldrT="[Text]" custT="1"/>
      <dgm:spPr/>
      <dgm:t>
        <a:bodyPr/>
        <a:lstStyle/>
        <a:p>
          <a:pPr>
            <a:buFont typeface="Wingdings" panose="05000000000000000000" pitchFamily="2" charset="2"/>
            <a:buChar char="§"/>
          </a:pPr>
          <a:r>
            <a:rPr lang="en-US" sz="1600" dirty="0"/>
            <a:t>Biological</a:t>
          </a:r>
        </a:p>
      </dgm:t>
    </dgm:pt>
    <dgm:pt modelId="{7CC99692-F0F6-4DC2-A69B-4EF1C397C8D7}" type="parTrans" cxnId="{15075919-EF8C-47A8-A4FD-1E98CD2FC484}">
      <dgm:prSet/>
      <dgm:spPr/>
      <dgm:t>
        <a:bodyPr/>
        <a:lstStyle/>
        <a:p>
          <a:endParaRPr lang="en-US"/>
        </a:p>
      </dgm:t>
    </dgm:pt>
    <dgm:pt modelId="{6324C732-3C12-41E3-A10E-EE0E033D2E1B}" type="sibTrans" cxnId="{15075919-EF8C-47A8-A4FD-1E98CD2FC484}">
      <dgm:prSet/>
      <dgm:spPr/>
      <dgm:t>
        <a:bodyPr/>
        <a:lstStyle/>
        <a:p>
          <a:endParaRPr lang="en-US"/>
        </a:p>
      </dgm:t>
    </dgm:pt>
    <dgm:pt modelId="{A1DE5E5F-1570-4D0C-9232-536DC839EC10}">
      <dgm:prSet phldrT="[Text]" custT="1"/>
      <dgm:spPr/>
      <dgm:t>
        <a:bodyPr/>
        <a:lstStyle/>
        <a:p>
          <a:pPr>
            <a:buFont typeface="Wingdings" panose="05000000000000000000" pitchFamily="2" charset="2"/>
            <a:buChar char="§"/>
          </a:pPr>
          <a:r>
            <a:rPr lang="en-US" sz="1600" dirty="0"/>
            <a:t>Environmental</a:t>
          </a:r>
        </a:p>
      </dgm:t>
    </dgm:pt>
    <dgm:pt modelId="{3E9B6F16-31B8-4779-95FA-44D7C163DEC3}" type="parTrans" cxnId="{192EBD51-8478-4F8A-8511-A3227D064EC1}">
      <dgm:prSet/>
      <dgm:spPr/>
      <dgm:t>
        <a:bodyPr/>
        <a:lstStyle/>
        <a:p>
          <a:endParaRPr lang="en-US"/>
        </a:p>
      </dgm:t>
    </dgm:pt>
    <dgm:pt modelId="{71CDD9E8-251A-4CF2-BB61-C298E64CD048}" type="sibTrans" cxnId="{192EBD51-8478-4F8A-8511-A3227D064EC1}">
      <dgm:prSet/>
      <dgm:spPr/>
      <dgm:t>
        <a:bodyPr/>
        <a:lstStyle/>
        <a:p>
          <a:endParaRPr lang="en-US"/>
        </a:p>
      </dgm:t>
    </dgm:pt>
    <dgm:pt modelId="{F3D2B743-8F33-4093-8F74-01E98FE1674B}">
      <dgm:prSet phldrT="[Text]" custT="1"/>
      <dgm:spPr/>
      <dgm:t>
        <a:bodyPr/>
        <a:lstStyle/>
        <a:p>
          <a:pPr>
            <a:buFont typeface="Wingdings" panose="05000000000000000000" pitchFamily="2" charset="2"/>
            <a:buChar char="§"/>
          </a:pPr>
          <a:r>
            <a:rPr lang="en-US" sz="1600" dirty="0"/>
            <a:t>Levels of Explanation</a:t>
          </a:r>
        </a:p>
      </dgm:t>
    </dgm:pt>
    <dgm:pt modelId="{3BF9E48E-AC21-4AB5-95FF-C0AB0CBCDDFE}" type="parTrans" cxnId="{3ED34EF4-8616-45CC-B0C9-D6BB643118A0}">
      <dgm:prSet/>
      <dgm:spPr/>
      <dgm:t>
        <a:bodyPr/>
        <a:lstStyle/>
        <a:p>
          <a:endParaRPr lang="en-US"/>
        </a:p>
      </dgm:t>
    </dgm:pt>
    <dgm:pt modelId="{ED4BE868-9DB7-42B9-9DDE-91797CCEE3F5}" type="sibTrans" cxnId="{3ED34EF4-8616-45CC-B0C9-D6BB643118A0}">
      <dgm:prSet/>
      <dgm:spPr/>
      <dgm:t>
        <a:bodyPr/>
        <a:lstStyle/>
        <a:p>
          <a:endParaRPr lang="en-US"/>
        </a:p>
      </dgm:t>
    </dgm:pt>
    <dgm:pt modelId="{D4A15E00-22F0-446D-8F5F-FE1634AE5505}">
      <dgm:prSet phldrT="[Text]" custT="1"/>
      <dgm:spPr/>
      <dgm:t>
        <a:bodyPr/>
        <a:lstStyle/>
        <a:p>
          <a:pPr>
            <a:buFont typeface="Wingdings" panose="05000000000000000000" pitchFamily="2" charset="2"/>
            <a:buChar char="§"/>
          </a:pPr>
          <a:r>
            <a:rPr lang="en-US" sz="1600" dirty="0"/>
            <a:t>Holism</a:t>
          </a:r>
        </a:p>
      </dgm:t>
    </dgm:pt>
    <dgm:pt modelId="{FF17A427-FD56-402E-B4DD-B67FECA36D33}" type="parTrans" cxnId="{280D40D0-F4AF-4D99-9F1C-EE3D508EC4FE}">
      <dgm:prSet/>
      <dgm:spPr/>
      <dgm:t>
        <a:bodyPr/>
        <a:lstStyle/>
        <a:p>
          <a:endParaRPr lang="en-US"/>
        </a:p>
      </dgm:t>
    </dgm:pt>
    <dgm:pt modelId="{4DB2F42B-1363-440D-8264-87F1106B1D0F}" type="sibTrans" cxnId="{280D40D0-F4AF-4D99-9F1C-EE3D508EC4FE}">
      <dgm:prSet/>
      <dgm:spPr/>
      <dgm:t>
        <a:bodyPr/>
        <a:lstStyle/>
        <a:p>
          <a:endParaRPr lang="en-US"/>
        </a:p>
      </dgm:t>
    </dgm:pt>
    <dgm:pt modelId="{FFA2C424-4FB5-472B-B2FB-B84A112BE3A4}">
      <dgm:prSet phldrT="[Text]" custT="1"/>
      <dgm:spPr/>
      <dgm:t>
        <a:bodyPr/>
        <a:lstStyle/>
        <a:p>
          <a:pPr algn="just">
            <a:buFont typeface="Wingdings" panose="05000000000000000000" pitchFamily="2" charset="2"/>
            <a:buChar char="§"/>
          </a:pPr>
          <a:r>
            <a:rPr lang="en-US" sz="1800" dirty="0"/>
            <a:t>‘Application’ Essay</a:t>
          </a:r>
        </a:p>
      </dgm:t>
    </dgm:pt>
    <dgm:pt modelId="{C58D9F80-636F-44F1-AF47-B499D8681650}" type="sibTrans" cxnId="{7398B1B8-61AD-4665-8943-5C1E9F74B81B}">
      <dgm:prSet/>
      <dgm:spPr/>
      <dgm:t>
        <a:bodyPr/>
        <a:lstStyle/>
        <a:p>
          <a:endParaRPr lang="en-US"/>
        </a:p>
      </dgm:t>
    </dgm:pt>
    <dgm:pt modelId="{633A37D5-3332-441C-A818-D686572676D4}" type="parTrans" cxnId="{7398B1B8-61AD-4665-8943-5C1E9F74B81B}">
      <dgm:prSet/>
      <dgm:spPr/>
      <dgm:t>
        <a:bodyPr/>
        <a:lstStyle/>
        <a:p>
          <a:endParaRPr lang="en-US"/>
        </a:p>
      </dgm:t>
    </dgm:pt>
    <dgm:pt modelId="{790C47F8-CDD0-4897-A5BD-9B1E64E7ABC5}" type="pres">
      <dgm:prSet presAssocID="{C06D5002-0727-4D02-A575-DAF3E378B2D0}" presName="Name0" presStyleCnt="0">
        <dgm:presLayoutVars>
          <dgm:dir/>
          <dgm:resizeHandles val="exact"/>
        </dgm:presLayoutVars>
      </dgm:prSet>
      <dgm:spPr/>
    </dgm:pt>
    <dgm:pt modelId="{D4C5E3D7-104B-4551-9EF4-13E0A13ED28A}" type="pres">
      <dgm:prSet presAssocID="{EA99078C-0EEB-4981-8790-963254075BB3}" presName="node" presStyleLbl="node1" presStyleIdx="0" presStyleCnt="3" custLinFactX="-42883" custLinFactNeighborX="-100000" custLinFactNeighborY="-1724">
        <dgm:presLayoutVars>
          <dgm:bulletEnabled val="1"/>
        </dgm:presLayoutVars>
      </dgm:prSet>
      <dgm:spPr/>
    </dgm:pt>
    <dgm:pt modelId="{ED0A7E53-D5EB-4BC1-8F8E-F7A7ECF6528C}" type="pres">
      <dgm:prSet presAssocID="{F671299E-6DB8-4038-A21E-B0CC166C711F}" presName="sibTrans" presStyleCnt="0"/>
      <dgm:spPr/>
    </dgm:pt>
    <dgm:pt modelId="{FFCFA886-B868-4330-9089-F6F2D8DEC07B}" type="pres">
      <dgm:prSet presAssocID="{14F8C55A-2978-4067-B4B8-C3CB0B2F6B4A}" presName="node" presStyleLbl="node1" presStyleIdx="1" presStyleCnt="3">
        <dgm:presLayoutVars>
          <dgm:bulletEnabled val="1"/>
        </dgm:presLayoutVars>
      </dgm:prSet>
      <dgm:spPr/>
    </dgm:pt>
    <dgm:pt modelId="{F45C6414-3168-42D2-994D-1E5ACEC9D2C8}" type="pres">
      <dgm:prSet presAssocID="{6DFDCA63-26E1-4619-8F86-00ED5A30B349}" presName="sibTrans" presStyleCnt="0"/>
      <dgm:spPr/>
    </dgm:pt>
    <dgm:pt modelId="{BD34477D-11BD-4F09-BC75-9B01CAACB772}" type="pres">
      <dgm:prSet presAssocID="{55F56BE9-F7B9-485A-9F51-3AAF72684457}" presName="node" presStyleLbl="node1" presStyleIdx="2" presStyleCnt="3">
        <dgm:presLayoutVars>
          <dgm:bulletEnabled val="1"/>
        </dgm:presLayoutVars>
      </dgm:prSet>
      <dgm:spPr/>
    </dgm:pt>
  </dgm:ptLst>
  <dgm:cxnLst>
    <dgm:cxn modelId="{1FB5952A-C7E0-4817-9B3F-510030A62CB4}" srcId="{55F56BE9-F7B9-485A-9F51-3AAF72684457}" destId="{6FF85D97-9064-4E7D-B884-65C76E4F1F83}" srcOrd="0" destOrd="0" parTransId="{50C5F1C9-8E8D-4B77-99C3-6D6D62142D0A}" sibTransId="{9906C33A-50F6-4669-A085-B54C1463F48F}"/>
    <dgm:cxn modelId="{3ED34EF4-8616-45CC-B0C9-D6BB643118A0}" srcId="{EA99078C-0EEB-4981-8790-963254075BB3}" destId="{F3D2B743-8F33-4093-8F74-01E98FE1674B}" srcOrd="1" destOrd="0" parTransId="{3BF9E48E-AC21-4AB5-95FF-C0AB0CBCDDFE}" sibTransId="{ED4BE868-9DB7-42B9-9DDE-91797CCEE3F5}"/>
    <dgm:cxn modelId="{15075919-EF8C-47A8-A4FD-1E98CD2FC484}" srcId="{DB1C6D02-31D9-4FE0-AEB3-15D0373A1BB6}" destId="{7EA12B7A-6043-424B-8D34-DBED2344D87D}" srcOrd="0" destOrd="0" parTransId="{7CC99692-F0F6-4DC2-A69B-4EF1C397C8D7}" sibTransId="{6324C732-3C12-41E3-A10E-EE0E033D2E1B}"/>
    <dgm:cxn modelId="{DC66696C-2669-4866-B041-E8AC3EB8EC7B}" srcId="{C06D5002-0727-4D02-A575-DAF3E378B2D0}" destId="{14F8C55A-2978-4067-B4B8-C3CB0B2F6B4A}" srcOrd="1" destOrd="0" parTransId="{AF0E9324-26B5-484B-98E0-CFC2324C5585}" sibTransId="{6DFDCA63-26E1-4619-8F86-00ED5A30B349}"/>
    <dgm:cxn modelId="{594D89AC-5548-4BD9-9B4C-73CE3D2995D2}" type="presOf" srcId="{C06D5002-0727-4D02-A575-DAF3E378B2D0}" destId="{790C47F8-CDD0-4897-A5BD-9B1E64E7ABC5}" srcOrd="0" destOrd="0" presId="urn:microsoft.com/office/officeart/2005/8/layout/hList6"/>
    <dgm:cxn modelId="{AE4B8901-E53D-4FD6-B66C-409F9D6360D0}" srcId="{14F8C55A-2978-4067-B4B8-C3CB0B2F6B4A}" destId="{699788DC-710C-4D82-8BD6-93DCA3C0AAD5}" srcOrd="0" destOrd="0" parTransId="{D5BFF7AD-32FB-4C85-B5B6-6479E3FB9681}" sibTransId="{EB5A2C92-3ACF-433C-B6D7-872B35D06A4F}"/>
    <dgm:cxn modelId="{506BC84A-85C8-47D5-9931-F7026EAEC5DC}" type="presOf" srcId="{EA99078C-0EEB-4981-8790-963254075BB3}" destId="{D4C5E3D7-104B-4551-9EF4-13E0A13ED28A}" srcOrd="0" destOrd="0" presId="urn:microsoft.com/office/officeart/2005/8/layout/hList6"/>
    <dgm:cxn modelId="{6A0ED273-1992-4B20-B0F8-35C3FCF75C1F}" type="presOf" srcId="{6FF85D97-9064-4E7D-B884-65C76E4F1F83}" destId="{BD34477D-11BD-4F09-BC75-9B01CAACB772}" srcOrd="0" destOrd="1" presId="urn:microsoft.com/office/officeart/2005/8/layout/hList6"/>
    <dgm:cxn modelId="{C2BEB133-E0CB-4734-B6B8-FEAE5983A1FC}" type="presOf" srcId="{14F8C55A-2978-4067-B4B8-C3CB0B2F6B4A}" destId="{FFCFA886-B868-4330-9089-F6F2D8DEC07B}" srcOrd="0" destOrd="0" presId="urn:microsoft.com/office/officeart/2005/8/layout/hList6"/>
    <dgm:cxn modelId="{BF2B71E6-F3A9-4AE0-AC60-7580E0C457F6}" type="presOf" srcId="{DB1C6D02-31D9-4FE0-AEB3-15D0373A1BB6}" destId="{D4C5E3D7-104B-4551-9EF4-13E0A13ED28A}" srcOrd="0" destOrd="1" presId="urn:microsoft.com/office/officeart/2005/8/layout/hList6"/>
    <dgm:cxn modelId="{F6BED7C9-FF7D-4527-BE8E-897E66B4F8EA}" srcId="{C06D5002-0727-4D02-A575-DAF3E378B2D0}" destId="{EA99078C-0EEB-4981-8790-963254075BB3}" srcOrd="0" destOrd="0" parTransId="{86666D38-CB3F-47A8-84A2-F2BFD29E30D1}" sibTransId="{F671299E-6DB8-4038-A21E-B0CC166C711F}"/>
    <dgm:cxn modelId="{4507B385-8D89-4A9C-932B-FA0119BA2DFF}" type="presOf" srcId="{D4A15E00-22F0-446D-8F5F-FE1634AE5505}" destId="{D4C5E3D7-104B-4551-9EF4-13E0A13ED28A}" srcOrd="0" destOrd="5" presId="urn:microsoft.com/office/officeart/2005/8/layout/hList6"/>
    <dgm:cxn modelId="{280D40D0-F4AF-4D99-9F1C-EE3D508EC4FE}" srcId="{EA99078C-0EEB-4981-8790-963254075BB3}" destId="{D4A15E00-22F0-446D-8F5F-FE1634AE5505}" srcOrd="2" destOrd="0" parTransId="{FF17A427-FD56-402E-B4DD-B67FECA36D33}" sibTransId="{4DB2F42B-1363-440D-8264-87F1106B1D0F}"/>
    <dgm:cxn modelId="{6E2C4E49-608A-4766-9A20-0E5052E6C5F6}" type="presOf" srcId="{A1DE5E5F-1570-4D0C-9232-536DC839EC10}" destId="{D4C5E3D7-104B-4551-9EF4-13E0A13ED28A}" srcOrd="0" destOrd="3" presId="urn:microsoft.com/office/officeart/2005/8/layout/hList6"/>
    <dgm:cxn modelId="{192EBD51-8478-4F8A-8511-A3227D064EC1}" srcId="{DB1C6D02-31D9-4FE0-AEB3-15D0373A1BB6}" destId="{A1DE5E5F-1570-4D0C-9232-536DC839EC10}" srcOrd="1" destOrd="0" parTransId="{3E9B6F16-31B8-4779-95FA-44D7C163DEC3}" sibTransId="{71CDD9E8-251A-4CF2-BB61-C298E64CD048}"/>
    <dgm:cxn modelId="{44BFB0A4-E99C-409E-A36B-CD092091D5DC}" srcId="{EA99078C-0EEB-4981-8790-963254075BB3}" destId="{DB1C6D02-31D9-4FE0-AEB3-15D0373A1BB6}" srcOrd="0" destOrd="0" parTransId="{B668732D-9FB0-4D92-9031-C46DA9EB0C90}" sibTransId="{9EAD7504-DC77-4617-B84B-E4BC70403C43}"/>
    <dgm:cxn modelId="{27DE0FDA-3621-4E8F-829B-139A33BAF9AA}" type="presOf" srcId="{55F56BE9-F7B9-485A-9F51-3AAF72684457}" destId="{BD34477D-11BD-4F09-BC75-9B01CAACB772}" srcOrd="0" destOrd="0" presId="urn:microsoft.com/office/officeart/2005/8/layout/hList6"/>
    <dgm:cxn modelId="{CE576BAC-0817-4F0F-9A47-9F467776FCE0}" type="presOf" srcId="{699788DC-710C-4D82-8BD6-93DCA3C0AAD5}" destId="{FFCFA886-B868-4330-9089-F6F2D8DEC07B}" srcOrd="0" destOrd="1" presId="urn:microsoft.com/office/officeart/2005/8/layout/hList6"/>
    <dgm:cxn modelId="{7398B1B8-61AD-4665-8943-5C1E9F74B81B}" srcId="{14F8C55A-2978-4067-B4B8-C3CB0B2F6B4A}" destId="{FFA2C424-4FB5-472B-B2FB-B84A112BE3A4}" srcOrd="2" destOrd="0" parTransId="{633A37D5-3332-441C-A818-D686572676D4}" sibTransId="{C58D9F80-636F-44F1-AF47-B499D8681650}"/>
    <dgm:cxn modelId="{7AD8479F-4595-46F5-BC6B-1140EB3EE75E}" type="presOf" srcId="{FFA2C424-4FB5-472B-B2FB-B84A112BE3A4}" destId="{FFCFA886-B868-4330-9089-F6F2D8DEC07B}" srcOrd="0" destOrd="3" presId="urn:microsoft.com/office/officeart/2005/8/layout/hList6"/>
    <dgm:cxn modelId="{122E842C-2A13-4822-8935-23E8741DF21E}" type="presOf" srcId="{3566BD53-AEB5-48C8-B041-6812995E06D5}" destId="{FFCFA886-B868-4330-9089-F6F2D8DEC07B}" srcOrd="0" destOrd="2" presId="urn:microsoft.com/office/officeart/2005/8/layout/hList6"/>
    <dgm:cxn modelId="{E4F1A9CB-8B66-4A6C-B4A4-86EA2F9C9F99}" srcId="{C06D5002-0727-4D02-A575-DAF3E378B2D0}" destId="{55F56BE9-F7B9-485A-9F51-3AAF72684457}" srcOrd="2" destOrd="0" parTransId="{B0CBE05B-27AE-4955-937D-E694ABA31BCC}" sibTransId="{38B45ED9-DCD9-4893-95AF-3D11A98AF452}"/>
    <dgm:cxn modelId="{F14D99F3-C337-440B-A194-9162C862351A}" type="presOf" srcId="{7EA12B7A-6043-424B-8D34-DBED2344D87D}" destId="{D4C5E3D7-104B-4551-9EF4-13E0A13ED28A}" srcOrd="0" destOrd="2" presId="urn:microsoft.com/office/officeart/2005/8/layout/hList6"/>
    <dgm:cxn modelId="{5B385DD7-1340-40C5-9255-6BE934D86AF8}" srcId="{14F8C55A-2978-4067-B4B8-C3CB0B2F6B4A}" destId="{3566BD53-AEB5-48C8-B041-6812995E06D5}" srcOrd="1" destOrd="0" parTransId="{FE50FB27-790B-4AC4-9A63-F7AFF753E50C}" sibTransId="{27CA62BA-58AA-4897-8439-63D141E5C402}"/>
    <dgm:cxn modelId="{74E45207-8188-44A9-AE89-7CE0F82F32B1}" type="presOf" srcId="{F3D2B743-8F33-4093-8F74-01E98FE1674B}" destId="{D4C5E3D7-104B-4551-9EF4-13E0A13ED28A}" srcOrd="0" destOrd="4" presId="urn:microsoft.com/office/officeart/2005/8/layout/hList6"/>
    <dgm:cxn modelId="{E62B9E23-5A9E-4BB0-871E-F164BCAFB515}" type="presParOf" srcId="{790C47F8-CDD0-4897-A5BD-9B1E64E7ABC5}" destId="{D4C5E3D7-104B-4551-9EF4-13E0A13ED28A}" srcOrd="0" destOrd="0" presId="urn:microsoft.com/office/officeart/2005/8/layout/hList6"/>
    <dgm:cxn modelId="{8F1FA1A9-29EF-4FEF-A614-C2C8CEF59657}" type="presParOf" srcId="{790C47F8-CDD0-4897-A5BD-9B1E64E7ABC5}" destId="{ED0A7E53-D5EB-4BC1-8F8E-F7A7ECF6528C}" srcOrd="1" destOrd="0" presId="urn:microsoft.com/office/officeart/2005/8/layout/hList6"/>
    <dgm:cxn modelId="{214BCAB9-8018-4B61-A9D9-829B7641FBB8}" type="presParOf" srcId="{790C47F8-CDD0-4897-A5BD-9B1E64E7ABC5}" destId="{FFCFA886-B868-4330-9089-F6F2D8DEC07B}" srcOrd="2" destOrd="0" presId="urn:microsoft.com/office/officeart/2005/8/layout/hList6"/>
    <dgm:cxn modelId="{8C372DA7-C204-4CEE-A2A2-2362E15F9438}" type="presParOf" srcId="{790C47F8-CDD0-4897-A5BD-9B1E64E7ABC5}" destId="{F45C6414-3168-42D2-994D-1E5ACEC9D2C8}" srcOrd="3" destOrd="0" presId="urn:microsoft.com/office/officeart/2005/8/layout/hList6"/>
    <dgm:cxn modelId="{E5A8793A-A507-46C3-B507-ADBB07204A62}" type="presParOf" srcId="{790C47F8-CDD0-4897-A5BD-9B1E64E7ABC5}" destId="{BD34477D-11BD-4F09-BC75-9B01CAACB772}" srcOrd="4"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496FCD3-83EB-4B3A-9853-29F4982AD0B6}"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n-US"/>
        </a:p>
      </dgm:t>
    </dgm:pt>
    <dgm:pt modelId="{0511646A-FA63-4956-B212-4CA56816CC4F}">
      <dgm:prSet custT="1"/>
      <dgm:spPr/>
      <dgm:t>
        <a:bodyPr/>
        <a:lstStyle/>
        <a:p>
          <a:r>
            <a:rPr lang="en-US" sz="1600" dirty="0"/>
            <a:t>Short Answer</a:t>
          </a:r>
        </a:p>
      </dgm:t>
    </dgm:pt>
    <dgm:pt modelId="{9A7319E5-7693-47A0-A871-0E87F32C7EF6}" type="parTrans" cxnId="{B4653940-D2F9-403F-96C0-F006B523181D}">
      <dgm:prSet/>
      <dgm:spPr/>
      <dgm:t>
        <a:bodyPr/>
        <a:lstStyle/>
        <a:p>
          <a:endParaRPr lang="en-US"/>
        </a:p>
      </dgm:t>
    </dgm:pt>
    <dgm:pt modelId="{68AFB43E-A5E7-4D1F-B8E5-A62C6EB73885}" type="sibTrans" cxnId="{B4653940-D2F9-403F-96C0-F006B523181D}">
      <dgm:prSet/>
      <dgm:spPr/>
      <dgm:t>
        <a:bodyPr/>
        <a:lstStyle/>
        <a:p>
          <a:endParaRPr lang="en-US"/>
        </a:p>
      </dgm:t>
    </dgm:pt>
    <dgm:pt modelId="{F462B155-B9AD-4BB5-B3FA-52C20673FE22}">
      <dgm:prSet custT="1"/>
      <dgm:spPr/>
      <dgm:t>
        <a:bodyPr/>
        <a:lstStyle/>
        <a:p>
          <a:pPr>
            <a:buFont typeface="Wingdings" panose="05000000000000000000" pitchFamily="2" charset="2"/>
            <a:buChar char="§"/>
          </a:pPr>
          <a:r>
            <a:rPr lang="en-GB" sz="1600" dirty="0"/>
            <a:t>Explain what psychologists mean by ‘levels of explanation’ in relation to reductionism. [3 marks]</a:t>
          </a:r>
          <a:endParaRPr lang="en-US" sz="1600" dirty="0"/>
        </a:p>
      </dgm:t>
    </dgm:pt>
    <dgm:pt modelId="{C7F5298A-3499-4675-8A7B-0FD2D18E0DF7}" type="parTrans" cxnId="{01C97B76-4751-4275-9C2A-7ADAB0136160}">
      <dgm:prSet/>
      <dgm:spPr/>
      <dgm:t>
        <a:bodyPr/>
        <a:lstStyle/>
        <a:p>
          <a:endParaRPr lang="en-US"/>
        </a:p>
      </dgm:t>
    </dgm:pt>
    <dgm:pt modelId="{FC626B01-02B9-46B7-99AB-AE9D6B3021C5}" type="sibTrans" cxnId="{01C97B76-4751-4275-9C2A-7ADAB0136160}">
      <dgm:prSet/>
      <dgm:spPr/>
      <dgm:t>
        <a:bodyPr/>
        <a:lstStyle/>
        <a:p>
          <a:endParaRPr lang="en-US"/>
        </a:p>
      </dgm:t>
    </dgm:pt>
    <dgm:pt modelId="{C2AE765D-EB95-4966-80A1-85125B9C83A5}">
      <dgm:prSet custT="1"/>
      <dgm:spPr/>
      <dgm:t>
        <a:bodyPr/>
        <a:lstStyle/>
        <a:p>
          <a:pPr>
            <a:buFont typeface="+mj-lt"/>
            <a:buAutoNum type="arabicPeriod"/>
          </a:pPr>
          <a:r>
            <a:rPr lang="en-US" sz="1600" dirty="0"/>
            <a:t>Short Answer</a:t>
          </a:r>
        </a:p>
      </dgm:t>
    </dgm:pt>
    <dgm:pt modelId="{F113E6B5-0A0A-4C29-9A80-5500CE7B213A}" type="parTrans" cxnId="{B14A5981-CDCF-44CA-AA3F-8EC1B514B840}">
      <dgm:prSet/>
      <dgm:spPr/>
      <dgm:t>
        <a:bodyPr/>
        <a:lstStyle/>
        <a:p>
          <a:endParaRPr lang="en-US"/>
        </a:p>
      </dgm:t>
    </dgm:pt>
    <dgm:pt modelId="{1302D3B7-5C6F-4380-AC0A-6BED7CF93C64}" type="sibTrans" cxnId="{B14A5981-CDCF-44CA-AA3F-8EC1B514B840}">
      <dgm:prSet/>
      <dgm:spPr/>
      <dgm:t>
        <a:bodyPr/>
        <a:lstStyle/>
        <a:p>
          <a:endParaRPr lang="en-US"/>
        </a:p>
      </dgm:t>
    </dgm:pt>
    <dgm:pt modelId="{A643F930-90B1-4A2D-A168-8E81C5446B74}">
      <dgm:prSet custT="1"/>
      <dgm:spPr/>
      <dgm:t>
        <a:bodyPr/>
        <a:lstStyle/>
        <a:p>
          <a:pPr>
            <a:buFont typeface="Wingdings" panose="05000000000000000000" pitchFamily="2" charset="2"/>
            <a:buChar char="§"/>
          </a:pPr>
          <a:r>
            <a:rPr lang="en-GB" sz="1600" dirty="0"/>
            <a:t>Give an example of biological reductionism from an area of psychology you have studied. [3 marks]</a:t>
          </a:r>
          <a:endParaRPr lang="en-US" sz="1600" dirty="0"/>
        </a:p>
      </dgm:t>
    </dgm:pt>
    <dgm:pt modelId="{C25CEECC-482F-48BC-8D1E-C8AF32AC6022}" type="parTrans" cxnId="{7506B8FE-513E-4C70-9E16-8D3FAAC9C0AC}">
      <dgm:prSet/>
      <dgm:spPr/>
      <dgm:t>
        <a:bodyPr/>
        <a:lstStyle/>
        <a:p>
          <a:endParaRPr lang="en-US"/>
        </a:p>
      </dgm:t>
    </dgm:pt>
    <dgm:pt modelId="{3731C506-42FC-403A-83E5-8F454AFE821F}" type="sibTrans" cxnId="{7506B8FE-513E-4C70-9E16-8D3FAAC9C0AC}">
      <dgm:prSet/>
      <dgm:spPr/>
      <dgm:t>
        <a:bodyPr/>
        <a:lstStyle/>
        <a:p>
          <a:endParaRPr lang="en-US"/>
        </a:p>
      </dgm:t>
    </dgm:pt>
    <dgm:pt modelId="{2F5C128A-5399-4F3C-9898-48E2DF718616}">
      <dgm:prSet custT="1"/>
      <dgm:spPr/>
      <dgm:t>
        <a:bodyPr/>
        <a:lstStyle/>
        <a:p>
          <a:r>
            <a:rPr lang="en-US" sz="1600" dirty="0"/>
            <a:t>Essay</a:t>
          </a:r>
        </a:p>
      </dgm:t>
    </dgm:pt>
    <dgm:pt modelId="{EBDBA365-3854-48C8-8ECA-5A82DDB069DE}" type="parTrans" cxnId="{402C0750-BC04-4162-B5BF-CEA8F9A708A2}">
      <dgm:prSet/>
      <dgm:spPr/>
      <dgm:t>
        <a:bodyPr/>
        <a:lstStyle/>
        <a:p>
          <a:endParaRPr lang="en-US"/>
        </a:p>
      </dgm:t>
    </dgm:pt>
    <dgm:pt modelId="{833CFC12-288B-4A65-8A86-1A423948DE56}" type="sibTrans" cxnId="{402C0750-BC04-4162-B5BF-CEA8F9A708A2}">
      <dgm:prSet/>
      <dgm:spPr/>
      <dgm:t>
        <a:bodyPr/>
        <a:lstStyle/>
        <a:p>
          <a:endParaRPr lang="en-US"/>
        </a:p>
      </dgm:t>
    </dgm:pt>
    <dgm:pt modelId="{6C11ABE4-70B8-42A0-809B-54273709E4EB}">
      <dgm:prSet custT="1"/>
      <dgm:spPr/>
      <dgm:t>
        <a:bodyPr/>
        <a:lstStyle/>
        <a:p>
          <a:pPr>
            <a:buFont typeface="Wingdings" panose="05000000000000000000" pitchFamily="2" charset="2"/>
            <a:buChar char="§"/>
          </a:pPr>
          <a:r>
            <a:rPr lang="en-GB" sz="1600" dirty="0"/>
            <a:t>Discuss holism and reductionism in psychology. [16 marks]</a:t>
          </a:r>
          <a:endParaRPr lang="en-US" sz="1600" dirty="0"/>
        </a:p>
      </dgm:t>
    </dgm:pt>
    <dgm:pt modelId="{DA05D007-7313-4F2D-8779-458ACD577983}" type="parTrans" cxnId="{7E559A4E-9AE0-45C8-B17E-E8D94D7EB0D9}">
      <dgm:prSet/>
      <dgm:spPr/>
      <dgm:t>
        <a:bodyPr/>
        <a:lstStyle/>
        <a:p>
          <a:endParaRPr lang="en-US"/>
        </a:p>
      </dgm:t>
    </dgm:pt>
    <dgm:pt modelId="{C85ACB89-7489-4004-AC86-B57B1D0ED3FF}" type="sibTrans" cxnId="{7E559A4E-9AE0-45C8-B17E-E8D94D7EB0D9}">
      <dgm:prSet/>
      <dgm:spPr/>
      <dgm:t>
        <a:bodyPr/>
        <a:lstStyle/>
        <a:p>
          <a:endParaRPr lang="en-US"/>
        </a:p>
      </dgm:t>
    </dgm:pt>
    <dgm:pt modelId="{12539830-397C-47DE-B198-AB589E5AEA27}">
      <dgm:prSet custT="1"/>
      <dgm:spPr/>
      <dgm:t>
        <a:bodyPr/>
        <a:lstStyle/>
        <a:p>
          <a:pPr>
            <a:buFont typeface="Wingdings" panose="05000000000000000000" pitchFamily="2" charset="2"/>
            <a:buChar char="§"/>
          </a:pPr>
          <a:r>
            <a:rPr lang="en-US" sz="1600" dirty="0"/>
            <a:t>‘The best way to understand and explain behaviour is to reduce it to the simplest component parts.’ In the context of the holism-reductionism debate, discuss this view. Refer to at least one topic in your answer. (Total 16 marks)</a:t>
          </a:r>
        </a:p>
      </dgm:t>
    </dgm:pt>
    <dgm:pt modelId="{F781AC4F-2935-4A66-9774-D92BE7569592}" type="parTrans" cxnId="{919AFADF-75A9-4D26-A91F-9C9CA7099F39}">
      <dgm:prSet/>
      <dgm:spPr/>
      <dgm:t>
        <a:bodyPr/>
        <a:lstStyle/>
        <a:p>
          <a:endParaRPr lang="en-US"/>
        </a:p>
      </dgm:t>
    </dgm:pt>
    <dgm:pt modelId="{4630FAC0-7ECA-4C23-B06A-E7365C825148}" type="sibTrans" cxnId="{919AFADF-75A9-4D26-A91F-9C9CA7099F39}">
      <dgm:prSet/>
      <dgm:spPr/>
      <dgm:t>
        <a:bodyPr/>
        <a:lstStyle/>
        <a:p>
          <a:endParaRPr lang="en-US"/>
        </a:p>
      </dgm:t>
    </dgm:pt>
    <dgm:pt modelId="{8C5CA7FB-A63B-4744-82FA-B14027050973}">
      <dgm:prSet custT="1"/>
      <dgm:spPr/>
      <dgm:t>
        <a:bodyPr/>
        <a:lstStyle/>
        <a:p>
          <a:r>
            <a:rPr lang="en-US" sz="1600" dirty="0"/>
            <a:t>Essay</a:t>
          </a:r>
        </a:p>
      </dgm:t>
    </dgm:pt>
    <dgm:pt modelId="{907ECF2A-8E9D-4F4B-AC25-312F1217BE5E}" type="parTrans" cxnId="{56658551-8A92-4F14-8F56-57E4A6767398}">
      <dgm:prSet/>
      <dgm:spPr/>
      <dgm:t>
        <a:bodyPr/>
        <a:lstStyle/>
        <a:p>
          <a:endParaRPr lang="en-US"/>
        </a:p>
      </dgm:t>
    </dgm:pt>
    <dgm:pt modelId="{DACF3E14-1D0A-47E0-A668-D313C28FAA4F}" type="sibTrans" cxnId="{56658551-8A92-4F14-8F56-57E4A6767398}">
      <dgm:prSet/>
      <dgm:spPr/>
      <dgm:t>
        <a:bodyPr/>
        <a:lstStyle/>
        <a:p>
          <a:endParaRPr lang="en-US"/>
        </a:p>
      </dgm:t>
    </dgm:pt>
    <dgm:pt modelId="{C50B69A6-6247-4C8B-A975-4152E47CE741}" type="pres">
      <dgm:prSet presAssocID="{3496FCD3-83EB-4B3A-9853-29F4982AD0B6}" presName="linear" presStyleCnt="0">
        <dgm:presLayoutVars>
          <dgm:dir/>
          <dgm:animLvl val="lvl"/>
          <dgm:resizeHandles val="exact"/>
        </dgm:presLayoutVars>
      </dgm:prSet>
      <dgm:spPr/>
    </dgm:pt>
    <dgm:pt modelId="{8BC1EEA0-F30D-4EC3-BE30-4AF7403D3E38}" type="pres">
      <dgm:prSet presAssocID="{0511646A-FA63-4956-B212-4CA56816CC4F}" presName="parentLin" presStyleCnt="0"/>
      <dgm:spPr/>
    </dgm:pt>
    <dgm:pt modelId="{26A63133-8755-497A-97F9-8CE761247B49}" type="pres">
      <dgm:prSet presAssocID="{0511646A-FA63-4956-B212-4CA56816CC4F}" presName="parentLeftMargin" presStyleLbl="node1" presStyleIdx="0" presStyleCnt="4"/>
      <dgm:spPr/>
    </dgm:pt>
    <dgm:pt modelId="{9940EA29-200C-4E15-86E5-BF02BAEB54B2}" type="pres">
      <dgm:prSet presAssocID="{0511646A-FA63-4956-B212-4CA56816CC4F}" presName="parentText" presStyleLbl="node1" presStyleIdx="0" presStyleCnt="4">
        <dgm:presLayoutVars>
          <dgm:chMax val="0"/>
          <dgm:bulletEnabled val="1"/>
        </dgm:presLayoutVars>
      </dgm:prSet>
      <dgm:spPr/>
    </dgm:pt>
    <dgm:pt modelId="{48F7D1A7-0FDF-4B0C-A26D-E7CD7A83FD6B}" type="pres">
      <dgm:prSet presAssocID="{0511646A-FA63-4956-B212-4CA56816CC4F}" presName="negativeSpace" presStyleCnt="0"/>
      <dgm:spPr/>
    </dgm:pt>
    <dgm:pt modelId="{B295F5EB-B073-4B6F-8B18-726038E65F46}" type="pres">
      <dgm:prSet presAssocID="{0511646A-FA63-4956-B212-4CA56816CC4F}" presName="childText" presStyleLbl="conFgAcc1" presStyleIdx="0" presStyleCnt="4">
        <dgm:presLayoutVars>
          <dgm:bulletEnabled val="1"/>
        </dgm:presLayoutVars>
      </dgm:prSet>
      <dgm:spPr/>
    </dgm:pt>
    <dgm:pt modelId="{5101D724-4EC2-4C96-A964-1AA7CABF5F01}" type="pres">
      <dgm:prSet presAssocID="{68AFB43E-A5E7-4D1F-B8E5-A62C6EB73885}" presName="spaceBetweenRectangles" presStyleCnt="0"/>
      <dgm:spPr/>
    </dgm:pt>
    <dgm:pt modelId="{AAD0B421-564D-40C2-9644-9172B5B2A4DA}" type="pres">
      <dgm:prSet presAssocID="{C2AE765D-EB95-4966-80A1-85125B9C83A5}" presName="parentLin" presStyleCnt="0"/>
      <dgm:spPr/>
    </dgm:pt>
    <dgm:pt modelId="{E52BC5AC-6F0A-4267-84B5-06EBC8CADD47}" type="pres">
      <dgm:prSet presAssocID="{C2AE765D-EB95-4966-80A1-85125B9C83A5}" presName="parentLeftMargin" presStyleLbl="node1" presStyleIdx="0" presStyleCnt="4"/>
      <dgm:spPr/>
    </dgm:pt>
    <dgm:pt modelId="{590DAF1B-FDC2-47DF-BE42-F967310F911E}" type="pres">
      <dgm:prSet presAssocID="{C2AE765D-EB95-4966-80A1-85125B9C83A5}" presName="parentText" presStyleLbl="node1" presStyleIdx="1" presStyleCnt="4">
        <dgm:presLayoutVars>
          <dgm:chMax val="0"/>
          <dgm:bulletEnabled val="1"/>
        </dgm:presLayoutVars>
      </dgm:prSet>
      <dgm:spPr/>
    </dgm:pt>
    <dgm:pt modelId="{61A61186-F41A-4ABC-8630-7C6111D38C48}" type="pres">
      <dgm:prSet presAssocID="{C2AE765D-EB95-4966-80A1-85125B9C83A5}" presName="negativeSpace" presStyleCnt="0"/>
      <dgm:spPr/>
    </dgm:pt>
    <dgm:pt modelId="{51720C6E-F867-4A00-9DFB-EB9C89F910C9}" type="pres">
      <dgm:prSet presAssocID="{C2AE765D-EB95-4966-80A1-85125B9C83A5}" presName="childText" presStyleLbl="conFgAcc1" presStyleIdx="1" presStyleCnt="4">
        <dgm:presLayoutVars>
          <dgm:bulletEnabled val="1"/>
        </dgm:presLayoutVars>
      </dgm:prSet>
      <dgm:spPr/>
    </dgm:pt>
    <dgm:pt modelId="{E67C6EAB-47A1-47B8-B2F1-98F686AFFA66}" type="pres">
      <dgm:prSet presAssocID="{1302D3B7-5C6F-4380-AC0A-6BED7CF93C64}" presName="spaceBetweenRectangles" presStyleCnt="0"/>
      <dgm:spPr/>
    </dgm:pt>
    <dgm:pt modelId="{F9AB7A3E-5C16-4EA0-9579-36C299AC2E10}" type="pres">
      <dgm:prSet presAssocID="{2F5C128A-5399-4F3C-9898-48E2DF718616}" presName="parentLin" presStyleCnt="0"/>
      <dgm:spPr/>
    </dgm:pt>
    <dgm:pt modelId="{8913B2C3-C4CA-4C31-9D70-BE08797FD861}" type="pres">
      <dgm:prSet presAssocID="{2F5C128A-5399-4F3C-9898-48E2DF718616}" presName="parentLeftMargin" presStyleLbl="node1" presStyleIdx="1" presStyleCnt="4"/>
      <dgm:spPr/>
    </dgm:pt>
    <dgm:pt modelId="{24FDF3C7-F52A-47C8-A5D6-D3A8C33D6B58}" type="pres">
      <dgm:prSet presAssocID="{2F5C128A-5399-4F3C-9898-48E2DF718616}" presName="parentText" presStyleLbl="node1" presStyleIdx="2" presStyleCnt="4">
        <dgm:presLayoutVars>
          <dgm:chMax val="0"/>
          <dgm:bulletEnabled val="1"/>
        </dgm:presLayoutVars>
      </dgm:prSet>
      <dgm:spPr/>
    </dgm:pt>
    <dgm:pt modelId="{356E4FAD-3599-4B80-B42A-EB1D39DE890D}" type="pres">
      <dgm:prSet presAssocID="{2F5C128A-5399-4F3C-9898-48E2DF718616}" presName="negativeSpace" presStyleCnt="0"/>
      <dgm:spPr/>
    </dgm:pt>
    <dgm:pt modelId="{B2E52997-9561-44AD-9B70-FBAB56015407}" type="pres">
      <dgm:prSet presAssocID="{2F5C128A-5399-4F3C-9898-48E2DF718616}" presName="childText" presStyleLbl="conFgAcc1" presStyleIdx="2" presStyleCnt="4">
        <dgm:presLayoutVars>
          <dgm:bulletEnabled val="1"/>
        </dgm:presLayoutVars>
      </dgm:prSet>
      <dgm:spPr/>
    </dgm:pt>
    <dgm:pt modelId="{B3F27F4E-8269-4988-88C5-8C23E6EB56C0}" type="pres">
      <dgm:prSet presAssocID="{833CFC12-288B-4A65-8A86-1A423948DE56}" presName="spaceBetweenRectangles" presStyleCnt="0"/>
      <dgm:spPr/>
    </dgm:pt>
    <dgm:pt modelId="{D155DAF2-1F39-4E97-933F-0B009D6994E9}" type="pres">
      <dgm:prSet presAssocID="{8C5CA7FB-A63B-4744-82FA-B14027050973}" presName="parentLin" presStyleCnt="0"/>
      <dgm:spPr/>
    </dgm:pt>
    <dgm:pt modelId="{B96B8182-C9F6-4A0B-92A6-C3BBF4E0D00B}" type="pres">
      <dgm:prSet presAssocID="{8C5CA7FB-A63B-4744-82FA-B14027050973}" presName="parentLeftMargin" presStyleLbl="node1" presStyleIdx="2" presStyleCnt="4"/>
      <dgm:spPr/>
    </dgm:pt>
    <dgm:pt modelId="{1C6990BF-6CED-4A56-A0C5-BC47F940F28D}" type="pres">
      <dgm:prSet presAssocID="{8C5CA7FB-A63B-4744-82FA-B14027050973}" presName="parentText" presStyleLbl="node1" presStyleIdx="3" presStyleCnt="4">
        <dgm:presLayoutVars>
          <dgm:chMax val="0"/>
          <dgm:bulletEnabled val="1"/>
        </dgm:presLayoutVars>
      </dgm:prSet>
      <dgm:spPr/>
    </dgm:pt>
    <dgm:pt modelId="{5C69A182-18C5-4795-96B5-20EF5BCD23C8}" type="pres">
      <dgm:prSet presAssocID="{8C5CA7FB-A63B-4744-82FA-B14027050973}" presName="negativeSpace" presStyleCnt="0"/>
      <dgm:spPr/>
    </dgm:pt>
    <dgm:pt modelId="{77CBD3D5-5373-4484-A4FA-E0A8B3664856}" type="pres">
      <dgm:prSet presAssocID="{8C5CA7FB-A63B-4744-82FA-B14027050973}" presName="childText" presStyleLbl="conFgAcc1" presStyleIdx="3" presStyleCnt="4">
        <dgm:presLayoutVars>
          <dgm:bulletEnabled val="1"/>
        </dgm:presLayoutVars>
      </dgm:prSet>
      <dgm:spPr/>
    </dgm:pt>
  </dgm:ptLst>
  <dgm:cxnLst>
    <dgm:cxn modelId="{4B2AFDC2-65C3-4E15-B5DD-DF896DB86CCF}" type="presOf" srcId="{F462B155-B9AD-4BB5-B3FA-52C20673FE22}" destId="{B295F5EB-B073-4B6F-8B18-726038E65F46}" srcOrd="0" destOrd="0" presId="urn:microsoft.com/office/officeart/2005/8/layout/list1"/>
    <dgm:cxn modelId="{389A638A-C9EE-4843-8749-BCFB493A9D75}" type="presOf" srcId="{8C5CA7FB-A63B-4744-82FA-B14027050973}" destId="{1C6990BF-6CED-4A56-A0C5-BC47F940F28D}" srcOrd="1" destOrd="0" presId="urn:microsoft.com/office/officeart/2005/8/layout/list1"/>
    <dgm:cxn modelId="{C8E8C413-D025-4D84-9512-A8652EF9A94D}" type="presOf" srcId="{6C11ABE4-70B8-42A0-809B-54273709E4EB}" destId="{B2E52997-9561-44AD-9B70-FBAB56015407}" srcOrd="0" destOrd="0" presId="urn:microsoft.com/office/officeart/2005/8/layout/list1"/>
    <dgm:cxn modelId="{4F0939C3-6940-4579-A4CD-3532E7D9EC1C}" type="presOf" srcId="{C2AE765D-EB95-4966-80A1-85125B9C83A5}" destId="{590DAF1B-FDC2-47DF-BE42-F967310F911E}" srcOrd="1" destOrd="0" presId="urn:microsoft.com/office/officeart/2005/8/layout/list1"/>
    <dgm:cxn modelId="{56658551-8A92-4F14-8F56-57E4A6767398}" srcId="{3496FCD3-83EB-4B3A-9853-29F4982AD0B6}" destId="{8C5CA7FB-A63B-4744-82FA-B14027050973}" srcOrd="3" destOrd="0" parTransId="{907ECF2A-8E9D-4F4B-AC25-312F1217BE5E}" sibTransId="{DACF3E14-1D0A-47E0-A668-D313C28FAA4F}"/>
    <dgm:cxn modelId="{0D6FA5D8-1E7B-4E62-A5C2-6D4EF49BC80C}" type="presOf" srcId="{8C5CA7FB-A63B-4744-82FA-B14027050973}" destId="{B96B8182-C9F6-4A0B-92A6-C3BBF4E0D00B}" srcOrd="0" destOrd="0" presId="urn:microsoft.com/office/officeart/2005/8/layout/list1"/>
    <dgm:cxn modelId="{7866E36E-0D93-431C-85A5-FA484AC3AEED}" type="presOf" srcId="{0511646A-FA63-4956-B212-4CA56816CC4F}" destId="{26A63133-8755-497A-97F9-8CE761247B49}" srcOrd="0" destOrd="0" presId="urn:microsoft.com/office/officeart/2005/8/layout/list1"/>
    <dgm:cxn modelId="{B14A5981-CDCF-44CA-AA3F-8EC1B514B840}" srcId="{3496FCD3-83EB-4B3A-9853-29F4982AD0B6}" destId="{C2AE765D-EB95-4966-80A1-85125B9C83A5}" srcOrd="1" destOrd="0" parTransId="{F113E6B5-0A0A-4C29-9A80-5500CE7B213A}" sibTransId="{1302D3B7-5C6F-4380-AC0A-6BED7CF93C64}"/>
    <dgm:cxn modelId="{01C97B76-4751-4275-9C2A-7ADAB0136160}" srcId="{0511646A-FA63-4956-B212-4CA56816CC4F}" destId="{F462B155-B9AD-4BB5-B3FA-52C20673FE22}" srcOrd="0" destOrd="0" parTransId="{C7F5298A-3499-4675-8A7B-0FD2D18E0DF7}" sibTransId="{FC626B01-02B9-46B7-99AB-AE9D6B3021C5}"/>
    <dgm:cxn modelId="{402C0750-BC04-4162-B5BF-CEA8F9A708A2}" srcId="{3496FCD3-83EB-4B3A-9853-29F4982AD0B6}" destId="{2F5C128A-5399-4F3C-9898-48E2DF718616}" srcOrd="2" destOrd="0" parTransId="{EBDBA365-3854-48C8-8ECA-5A82DDB069DE}" sibTransId="{833CFC12-288B-4A65-8A86-1A423948DE56}"/>
    <dgm:cxn modelId="{919AFADF-75A9-4D26-A91F-9C9CA7099F39}" srcId="{8C5CA7FB-A63B-4744-82FA-B14027050973}" destId="{12539830-397C-47DE-B198-AB589E5AEA27}" srcOrd="0" destOrd="0" parTransId="{F781AC4F-2935-4A66-9774-D92BE7569592}" sibTransId="{4630FAC0-7ECA-4C23-B06A-E7365C825148}"/>
    <dgm:cxn modelId="{D7C8718F-CBA7-44F6-98DB-BF965D88E64E}" type="presOf" srcId="{12539830-397C-47DE-B198-AB589E5AEA27}" destId="{77CBD3D5-5373-4484-A4FA-E0A8B3664856}" srcOrd="0" destOrd="0" presId="urn:microsoft.com/office/officeart/2005/8/layout/list1"/>
    <dgm:cxn modelId="{0C08C1B2-069C-4288-A317-A00120DAB331}" type="presOf" srcId="{3496FCD3-83EB-4B3A-9853-29F4982AD0B6}" destId="{C50B69A6-6247-4C8B-A975-4152E47CE741}" srcOrd="0" destOrd="0" presId="urn:microsoft.com/office/officeart/2005/8/layout/list1"/>
    <dgm:cxn modelId="{23DDC98C-6892-46B1-988C-B37359F9459D}" type="presOf" srcId="{0511646A-FA63-4956-B212-4CA56816CC4F}" destId="{9940EA29-200C-4E15-86E5-BF02BAEB54B2}" srcOrd="1" destOrd="0" presId="urn:microsoft.com/office/officeart/2005/8/layout/list1"/>
    <dgm:cxn modelId="{B4653940-D2F9-403F-96C0-F006B523181D}" srcId="{3496FCD3-83EB-4B3A-9853-29F4982AD0B6}" destId="{0511646A-FA63-4956-B212-4CA56816CC4F}" srcOrd="0" destOrd="0" parTransId="{9A7319E5-7693-47A0-A871-0E87F32C7EF6}" sibTransId="{68AFB43E-A5E7-4D1F-B8E5-A62C6EB73885}"/>
    <dgm:cxn modelId="{A8FF59CF-8E73-49B2-B642-46457C7C05B3}" type="presOf" srcId="{2F5C128A-5399-4F3C-9898-48E2DF718616}" destId="{8913B2C3-C4CA-4C31-9D70-BE08797FD861}" srcOrd="0" destOrd="0" presId="urn:microsoft.com/office/officeart/2005/8/layout/list1"/>
    <dgm:cxn modelId="{7506B8FE-513E-4C70-9E16-8D3FAAC9C0AC}" srcId="{C2AE765D-EB95-4966-80A1-85125B9C83A5}" destId="{A643F930-90B1-4A2D-A168-8E81C5446B74}" srcOrd="0" destOrd="0" parTransId="{C25CEECC-482F-48BC-8D1E-C8AF32AC6022}" sibTransId="{3731C506-42FC-403A-83E5-8F454AFE821F}"/>
    <dgm:cxn modelId="{6382D025-A45F-4384-ADE0-36483E7A1D47}" type="presOf" srcId="{2F5C128A-5399-4F3C-9898-48E2DF718616}" destId="{24FDF3C7-F52A-47C8-A5D6-D3A8C33D6B58}" srcOrd="1" destOrd="0" presId="urn:microsoft.com/office/officeart/2005/8/layout/list1"/>
    <dgm:cxn modelId="{7E559A4E-9AE0-45C8-B17E-E8D94D7EB0D9}" srcId="{2F5C128A-5399-4F3C-9898-48E2DF718616}" destId="{6C11ABE4-70B8-42A0-809B-54273709E4EB}" srcOrd="0" destOrd="0" parTransId="{DA05D007-7313-4F2D-8779-458ACD577983}" sibTransId="{C85ACB89-7489-4004-AC86-B57B1D0ED3FF}"/>
    <dgm:cxn modelId="{711C8613-CB7D-497A-AF11-078DF7F089C1}" type="presOf" srcId="{A643F930-90B1-4A2D-A168-8E81C5446B74}" destId="{51720C6E-F867-4A00-9DFB-EB9C89F910C9}" srcOrd="0" destOrd="0" presId="urn:microsoft.com/office/officeart/2005/8/layout/list1"/>
    <dgm:cxn modelId="{3C3D3BBC-6B45-45FF-A01B-B59AC3C47BF5}" type="presOf" srcId="{C2AE765D-EB95-4966-80A1-85125B9C83A5}" destId="{E52BC5AC-6F0A-4267-84B5-06EBC8CADD47}" srcOrd="0" destOrd="0" presId="urn:microsoft.com/office/officeart/2005/8/layout/list1"/>
    <dgm:cxn modelId="{C34528F4-9A70-45ED-B9B7-2E913A1BFC91}" type="presParOf" srcId="{C50B69A6-6247-4C8B-A975-4152E47CE741}" destId="{8BC1EEA0-F30D-4EC3-BE30-4AF7403D3E38}" srcOrd="0" destOrd="0" presId="urn:microsoft.com/office/officeart/2005/8/layout/list1"/>
    <dgm:cxn modelId="{B0B6870E-C9F8-470E-955B-B9E8E993969F}" type="presParOf" srcId="{8BC1EEA0-F30D-4EC3-BE30-4AF7403D3E38}" destId="{26A63133-8755-497A-97F9-8CE761247B49}" srcOrd="0" destOrd="0" presId="urn:microsoft.com/office/officeart/2005/8/layout/list1"/>
    <dgm:cxn modelId="{B168F184-1069-47F4-895E-0AA5A2A40CE8}" type="presParOf" srcId="{8BC1EEA0-F30D-4EC3-BE30-4AF7403D3E38}" destId="{9940EA29-200C-4E15-86E5-BF02BAEB54B2}" srcOrd="1" destOrd="0" presId="urn:microsoft.com/office/officeart/2005/8/layout/list1"/>
    <dgm:cxn modelId="{F73D0905-D492-4547-B66D-888625D63FFE}" type="presParOf" srcId="{C50B69A6-6247-4C8B-A975-4152E47CE741}" destId="{48F7D1A7-0FDF-4B0C-A26D-E7CD7A83FD6B}" srcOrd="1" destOrd="0" presId="urn:microsoft.com/office/officeart/2005/8/layout/list1"/>
    <dgm:cxn modelId="{8FCC5010-DA39-450B-B99B-1711AD8054F5}" type="presParOf" srcId="{C50B69A6-6247-4C8B-A975-4152E47CE741}" destId="{B295F5EB-B073-4B6F-8B18-726038E65F46}" srcOrd="2" destOrd="0" presId="urn:microsoft.com/office/officeart/2005/8/layout/list1"/>
    <dgm:cxn modelId="{B442DED4-80E6-4233-B199-5163A49CFC53}" type="presParOf" srcId="{C50B69A6-6247-4C8B-A975-4152E47CE741}" destId="{5101D724-4EC2-4C96-A964-1AA7CABF5F01}" srcOrd="3" destOrd="0" presId="urn:microsoft.com/office/officeart/2005/8/layout/list1"/>
    <dgm:cxn modelId="{EF25EBAB-4E44-4826-A768-FDD19F963FAD}" type="presParOf" srcId="{C50B69A6-6247-4C8B-A975-4152E47CE741}" destId="{AAD0B421-564D-40C2-9644-9172B5B2A4DA}" srcOrd="4" destOrd="0" presId="urn:microsoft.com/office/officeart/2005/8/layout/list1"/>
    <dgm:cxn modelId="{03C95466-BB48-4EAA-98C9-B03556CC1DF5}" type="presParOf" srcId="{AAD0B421-564D-40C2-9644-9172B5B2A4DA}" destId="{E52BC5AC-6F0A-4267-84B5-06EBC8CADD47}" srcOrd="0" destOrd="0" presId="urn:microsoft.com/office/officeart/2005/8/layout/list1"/>
    <dgm:cxn modelId="{9DBDA703-311D-414B-8DF7-4ACE5C88D400}" type="presParOf" srcId="{AAD0B421-564D-40C2-9644-9172B5B2A4DA}" destId="{590DAF1B-FDC2-47DF-BE42-F967310F911E}" srcOrd="1" destOrd="0" presId="urn:microsoft.com/office/officeart/2005/8/layout/list1"/>
    <dgm:cxn modelId="{C3A89C9C-8439-4EFF-9CA3-F0FD22E46B63}" type="presParOf" srcId="{C50B69A6-6247-4C8B-A975-4152E47CE741}" destId="{61A61186-F41A-4ABC-8630-7C6111D38C48}" srcOrd="5" destOrd="0" presId="urn:microsoft.com/office/officeart/2005/8/layout/list1"/>
    <dgm:cxn modelId="{D9EE927A-BF49-4D1D-9026-262C95FC1E16}" type="presParOf" srcId="{C50B69A6-6247-4C8B-A975-4152E47CE741}" destId="{51720C6E-F867-4A00-9DFB-EB9C89F910C9}" srcOrd="6" destOrd="0" presId="urn:microsoft.com/office/officeart/2005/8/layout/list1"/>
    <dgm:cxn modelId="{5D445A9B-9F5A-453F-970E-CFE4BF5B3605}" type="presParOf" srcId="{C50B69A6-6247-4C8B-A975-4152E47CE741}" destId="{E67C6EAB-47A1-47B8-B2F1-98F686AFFA66}" srcOrd="7" destOrd="0" presId="urn:microsoft.com/office/officeart/2005/8/layout/list1"/>
    <dgm:cxn modelId="{58A2676D-0486-4B4E-AE88-46730A789B59}" type="presParOf" srcId="{C50B69A6-6247-4C8B-A975-4152E47CE741}" destId="{F9AB7A3E-5C16-4EA0-9579-36C299AC2E10}" srcOrd="8" destOrd="0" presId="urn:microsoft.com/office/officeart/2005/8/layout/list1"/>
    <dgm:cxn modelId="{C40D1592-0336-4B9B-B573-DBDC5274477D}" type="presParOf" srcId="{F9AB7A3E-5C16-4EA0-9579-36C299AC2E10}" destId="{8913B2C3-C4CA-4C31-9D70-BE08797FD861}" srcOrd="0" destOrd="0" presId="urn:microsoft.com/office/officeart/2005/8/layout/list1"/>
    <dgm:cxn modelId="{0DEDC4A5-B278-4CF9-9644-69E646E96D2F}" type="presParOf" srcId="{F9AB7A3E-5C16-4EA0-9579-36C299AC2E10}" destId="{24FDF3C7-F52A-47C8-A5D6-D3A8C33D6B58}" srcOrd="1" destOrd="0" presId="urn:microsoft.com/office/officeart/2005/8/layout/list1"/>
    <dgm:cxn modelId="{F507B692-36ED-49A3-AF83-784C392AEEFA}" type="presParOf" srcId="{C50B69A6-6247-4C8B-A975-4152E47CE741}" destId="{356E4FAD-3599-4B80-B42A-EB1D39DE890D}" srcOrd="9" destOrd="0" presId="urn:microsoft.com/office/officeart/2005/8/layout/list1"/>
    <dgm:cxn modelId="{1DD399EF-9567-4903-9009-CE1DF99F14E9}" type="presParOf" srcId="{C50B69A6-6247-4C8B-A975-4152E47CE741}" destId="{B2E52997-9561-44AD-9B70-FBAB56015407}" srcOrd="10" destOrd="0" presId="urn:microsoft.com/office/officeart/2005/8/layout/list1"/>
    <dgm:cxn modelId="{30A5D74A-63DC-4565-AFB1-B6685F5E0AE1}" type="presParOf" srcId="{C50B69A6-6247-4C8B-A975-4152E47CE741}" destId="{B3F27F4E-8269-4988-88C5-8C23E6EB56C0}" srcOrd="11" destOrd="0" presId="urn:microsoft.com/office/officeart/2005/8/layout/list1"/>
    <dgm:cxn modelId="{A0239D96-F9F0-432C-BE02-DC92CD0F23CA}" type="presParOf" srcId="{C50B69A6-6247-4C8B-A975-4152E47CE741}" destId="{D155DAF2-1F39-4E97-933F-0B009D6994E9}" srcOrd="12" destOrd="0" presId="urn:microsoft.com/office/officeart/2005/8/layout/list1"/>
    <dgm:cxn modelId="{D9B1B0E9-55A8-4E6F-B3A1-58D66D9C6F99}" type="presParOf" srcId="{D155DAF2-1F39-4E97-933F-0B009D6994E9}" destId="{B96B8182-C9F6-4A0B-92A6-C3BBF4E0D00B}" srcOrd="0" destOrd="0" presId="urn:microsoft.com/office/officeart/2005/8/layout/list1"/>
    <dgm:cxn modelId="{06E149B6-0B8A-4969-80C7-3BEA92EF6AE7}" type="presParOf" srcId="{D155DAF2-1F39-4E97-933F-0B009D6994E9}" destId="{1C6990BF-6CED-4A56-A0C5-BC47F940F28D}" srcOrd="1" destOrd="0" presId="urn:microsoft.com/office/officeart/2005/8/layout/list1"/>
    <dgm:cxn modelId="{5107F715-1D62-4137-9065-02761D9A7E5C}" type="presParOf" srcId="{C50B69A6-6247-4C8B-A975-4152E47CE741}" destId="{5C69A182-18C5-4795-96B5-20EF5BCD23C8}" srcOrd="13" destOrd="0" presId="urn:microsoft.com/office/officeart/2005/8/layout/list1"/>
    <dgm:cxn modelId="{88014BE1-DECE-421D-B199-637622AB952C}" type="presParOf" srcId="{C50B69A6-6247-4C8B-A975-4152E47CE741}" destId="{77CBD3D5-5373-4484-A4FA-E0A8B3664856}"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496FCD3-83EB-4B3A-9853-29F4982AD0B6}"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n-US"/>
        </a:p>
      </dgm:t>
    </dgm:pt>
    <dgm:pt modelId="{0511646A-FA63-4956-B212-4CA56816CC4F}">
      <dgm:prSet custT="1"/>
      <dgm:spPr/>
      <dgm:t>
        <a:bodyPr/>
        <a:lstStyle/>
        <a:p>
          <a:r>
            <a:rPr lang="en-US" sz="1600" dirty="0"/>
            <a:t>Short Answer</a:t>
          </a:r>
        </a:p>
      </dgm:t>
    </dgm:pt>
    <dgm:pt modelId="{9A7319E5-7693-47A0-A871-0E87F32C7EF6}" type="parTrans" cxnId="{B4653940-D2F9-403F-96C0-F006B523181D}">
      <dgm:prSet/>
      <dgm:spPr/>
      <dgm:t>
        <a:bodyPr/>
        <a:lstStyle/>
        <a:p>
          <a:endParaRPr lang="en-US"/>
        </a:p>
      </dgm:t>
    </dgm:pt>
    <dgm:pt modelId="{68AFB43E-A5E7-4D1F-B8E5-A62C6EB73885}" type="sibTrans" cxnId="{B4653940-D2F9-403F-96C0-F006B523181D}">
      <dgm:prSet/>
      <dgm:spPr/>
      <dgm:t>
        <a:bodyPr/>
        <a:lstStyle/>
        <a:p>
          <a:endParaRPr lang="en-US"/>
        </a:p>
      </dgm:t>
    </dgm:pt>
    <dgm:pt modelId="{F462B155-B9AD-4BB5-B3FA-52C20673FE22}">
      <dgm:prSet custT="1"/>
      <dgm:spPr/>
      <dgm:t>
        <a:bodyPr/>
        <a:lstStyle/>
        <a:p>
          <a:pPr>
            <a:buFont typeface="Wingdings" panose="05000000000000000000" pitchFamily="2" charset="2"/>
            <a:buChar char="§"/>
          </a:pPr>
          <a:r>
            <a:rPr lang="en-GB" sz="1600" dirty="0"/>
            <a:t>Explain what psychologists mean by ‘levels of explanation’ in relation to reductionism. [3 marks]</a:t>
          </a:r>
          <a:endParaRPr lang="en-US" sz="1600" dirty="0"/>
        </a:p>
      </dgm:t>
    </dgm:pt>
    <dgm:pt modelId="{C7F5298A-3499-4675-8A7B-0FD2D18E0DF7}" type="parTrans" cxnId="{01C97B76-4751-4275-9C2A-7ADAB0136160}">
      <dgm:prSet/>
      <dgm:spPr/>
      <dgm:t>
        <a:bodyPr/>
        <a:lstStyle/>
        <a:p>
          <a:endParaRPr lang="en-US"/>
        </a:p>
      </dgm:t>
    </dgm:pt>
    <dgm:pt modelId="{FC626B01-02B9-46B7-99AB-AE9D6B3021C5}" type="sibTrans" cxnId="{01C97B76-4751-4275-9C2A-7ADAB0136160}">
      <dgm:prSet/>
      <dgm:spPr/>
      <dgm:t>
        <a:bodyPr/>
        <a:lstStyle/>
        <a:p>
          <a:endParaRPr lang="en-US"/>
        </a:p>
      </dgm:t>
    </dgm:pt>
    <dgm:pt modelId="{C2AE765D-EB95-4966-80A1-85125B9C83A5}">
      <dgm:prSet custT="1"/>
      <dgm:spPr/>
      <dgm:t>
        <a:bodyPr/>
        <a:lstStyle/>
        <a:p>
          <a:pPr>
            <a:buFont typeface="+mj-lt"/>
            <a:buAutoNum type="arabicPeriod"/>
          </a:pPr>
          <a:r>
            <a:rPr lang="en-US" sz="1600" dirty="0"/>
            <a:t>Short Answer</a:t>
          </a:r>
        </a:p>
      </dgm:t>
    </dgm:pt>
    <dgm:pt modelId="{F113E6B5-0A0A-4C29-9A80-5500CE7B213A}" type="parTrans" cxnId="{B14A5981-CDCF-44CA-AA3F-8EC1B514B840}">
      <dgm:prSet/>
      <dgm:spPr/>
      <dgm:t>
        <a:bodyPr/>
        <a:lstStyle/>
        <a:p>
          <a:endParaRPr lang="en-US"/>
        </a:p>
      </dgm:t>
    </dgm:pt>
    <dgm:pt modelId="{1302D3B7-5C6F-4380-AC0A-6BED7CF93C64}" type="sibTrans" cxnId="{B14A5981-CDCF-44CA-AA3F-8EC1B514B840}">
      <dgm:prSet/>
      <dgm:spPr/>
      <dgm:t>
        <a:bodyPr/>
        <a:lstStyle/>
        <a:p>
          <a:endParaRPr lang="en-US"/>
        </a:p>
      </dgm:t>
    </dgm:pt>
    <dgm:pt modelId="{A643F930-90B1-4A2D-A168-8E81C5446B74}">
      <dgm:prSet custT="1"/>
      <dgm:spPr/>
      <dgm:t>
        <a:bodyPr/>
        <a:lstStyle/>
        <a:p>
          <a:pPr>
            <a:buFont typeface="Wingdings" panose="05000000000000000000" pitchFamily="2" charset="2"/>
            <a:buChar char="§"/>
          </a:pPr>
          <a:r>
            <a:rPr lang="en-GB" sz="1600" dirty="0"/>
            <a:t>Give an example of biological reductionism from an area of psychology you have studied. [3 marks]</a:t>
          </a:r>
          <a:endParaRPr lang="en-US" sz="1600" dirty="0"/>
        </a:p>
      </dgm:t>
    </dgm:pt>
    <dgm:pt modelId="{C25CEECC-482F-48BC-8D1E-C8AF32AC6022}" type="parTrans" cxnId="{7506B8FE-513E-4C70-9E16-8D3FAAC9C0AC}">
      <dgm:prSet/>
      <dgm:spPr/>
      <dgm:t>
        <a:bodyPr/>
        <a:lstStyle/>
        <a:p>
          <a:endParaRPr lang="en-US"/>
        </a:p>
      </dgm:t>
    </dgm:pt>
    <dgm:pt modelId="{3731C506-42FC-403A-83E5-8F454AFE821F}" type="sibTrans" cxnId="{7506B8FE-513E-4C70-9E16-8D3FAAC9C0AC}">
      <dgm:prSet/>
      <dgm:spPr/>
      <dgm:t>
        <a:bodyPr/>
        <a:lstStyle/>
        <a:p>
          <a:endParaRPr lang="en-US"/>
        </a:p>
      </dgm:t>
    </dgm:pt>
    <dgm:pt modelId="{2F5C128A-5399-4F3C-9898-48E2DF718616}">
      <dgm:prSet custT="1"/>
      <dgm:spPr/>
      <dgm:t>
        <a:bodyPr/>
        <a:lstStyle/>
        <a:p>
          <a:r>
            <a:rPr lang="en-US" sz="1600" dirty="0"/>
            <a:t>Essay</a:t>
          </a:r>
        </a:p>
      </dgm:t>
    </dgm:pt>
    <dgm:pt modelId="{EBDBA365-3854-48C8-8ECA-5A82DDB069DE}" type="parTrans" cxnId="{402C0750-BC04-4162-B5BF-CEA8F9A708A2}">
      <dgm:prSet/>
      <dgm:spPr/>
      <dgm:t>
        <a:bodyPr/>
        <a:lstStyle/>
        <a:p>
          <a:endParaRPr lang="en-US"/>
        </a:p>
      </dgm:t>
    </dgm:pt>
    <dgm:pt modelId="{833CFC12-288B-4A65-8A86-1A423948DE56}" type="sibTrans" cxnId="{402C0750-BC04-4162-B5BF-CEA8F9A708A2}">
      <dgm:prSet/>
      <dgm:spPr/>
      <dgm:t>
        <a:bodyPr/>
        <a:lstStyle/>
        <a:p>
          <a:endParaRPr lang="en-US"/>
        </a:p>
      </dgm:t>
    </dgm:pt>
    <dgm:pt modelId="{6C11ABE4-70B8-42A0-809B-54273709E4EB}">
      <dgm:prSet custT="1"/>
      <dgm:spPr/>
      <dgm:t>
        <a:bodyPr/>
        <a:lstStyle/>
        <a:p>
          <a:pPr>
            <a:buFont typeface="Wingdings" panose="05000000000000000000" pitchFamily="2" charset="2"/>
            <a:buChar char="§"/>
          </a:pPr>
          <a:r>
            <a:rPr lang="en-GB" sz="1600" dirty="0"/>
            <a:t>Discuss holism and reductionism in psychology. [16 marks]</a:t>
          </a:r>
          <a:endParaRPr lang="en-US" sz="1600" dirty="0"/>
        </a:p>
      </dgm:t>
    </dgm:pt>
    <dgm:pt modelId="{DA05D007-7313-4F2D-8779-458ACD577983}" type="parTrans" cxnId="{7E559A4E-9AE0-45C8-B17E-E8D94D7EB0D9}">
      <dgm:prSet/>
      <dgm:spPr/>
      <dgm:t>
        <a:bodyPr/>
        <a:lstStyle/>
        <a:p>
          <a:endParaRPr lang="en-US"/>
        </a:p>
      </dgm:t>
    </dgm:pt>
    <dgm:pt modelId="{C85ACB89-7489-4004-AC86-B57B1D0ED3FF}" type="sibTrans" cxnId="{7E559A4E-9AE0-45C8-B17E-E8D94D7EB0D9}">
      <dgm:prSet/>
      <dgm:spPr/>
      <dgm:t>
        <a:bodyPr/>
        <a:lstStyle/>
        <a:p>
          <a:endParaRPr lang="en-US"/>
        </a:p>
      </dgm:t>
    </dgm:pt>
    <dgm:pt modelId="{12539830-397C-47DE-B198-AB589E5AEA27}">
      <dgm:prSet custT="1"/>
      <dgm:spPr/>
      <dgm:t>
        <a:bodyPr/>
        <a:lstStyle/>
        <a:p>
          <a:pPr>
            <a:buFont typeface="Wingdings" panose="05000000000000000000" pitchFamily="2" charset="2"/>
            <a:buChar char="§"/>
          </a:pPr>
          <a:r>
            <a:rPr lang="en-US" sz="1600" dirty="0"/>
            <a:t>‘The best way to understand and explain behaviour is to reduce it to the simplest component parts.’ In the context of the holism-reductionism debate, discuss this view. Refer to at least one topic in your answer. (Total 16 marks)</a:t>
          </a:r>
        </a:p>
      </dgm:t>
    </dgm:pt>
    <dgm:pt modelId="{F781AC4F-2935-4A66-9774-D92BE7569592}" type="parTrans" cxnId="{919AFADF-75A9-4D26-A91F-9C9CA7099F39}">
      <dgm:prSet/>
      <dgm:spPr/>
      <dgm:t>
        <a:bodyPr/>
        <a:lstStyle/>
        <a:p>
          <a:endParaRPr lang="en-US"/>
        </a:p>
      </dgm:t>
    </dgm:pt>
    <dgm:pt modelId="{4630FAC0-7ECA-4C23-B06A-E7365C825148}" type="sibTrans" cxnId="{919AFADF-75A9-4D26-A91F-9C9CA7099F39}">
      <dgm:prSet/>
      <dgm:spPr/>
      <dgm:t>
        <a:bodyPr/>
        <a:lstStyle/>
        <a:p>
          <a:endParaRPr lang="en-US"/>
        </a:p>
      </dgm:t>
    </dgm:pt>
    <dgm:pt modelId="{8C5CA7FB-A63B-4744-82FA-B14027050973}">
      <dgm:prSet custT="1"/>
      <dgm:spPr/>
      <dgm:t>
        <a:bodyPr/>
        <a:lstStyle/>
        <a:p>
          <a:r>
            <a:rPr lang="en-US" sz="1600" dirty="0"/>
            <a:t>Essay</a:t>
          </a:r>
        </a:p>
      </dgm:t>
    </dgm:pt>
    <dgm:pt modelId="{907ECF2A-8E9D-4F4B-AC25-312F1217BE5E}" type="parTrans" cxnId="{56658551-8A92-4F14-8F56-57E4A6767398}">
      <dgm:prSet/>
      <dgm:spPr/>
      <dgm:t>
        <a:bodyPr/>
        <a:lstStyle/>
        <a:p>
          <a:endParaRPr lang="en-US"/>
        </a:p>
      </dgm:t>
    </dgm:pt>
    <dgm:pt modelId="{DACF3E14-1D0A-47E0-A668-D313C28FAA4F}" type="sibTrans" cxnId="{56658551-8A92-4F14-8F56-57E4A6767398}">
      <dgm:prSet/>
      <dgm:spPr/>
      <dgm:t>
        <a:bodyPr/>
        <a:lstStyle/>
        <a:p>
          <a:endParaRPr lang="en-US"/>
        </a:p>
      </dgm:t>
    </dgm:pt>
    <dgm:pt modelId="{C50B69A6-6247-4C8B-A975-4152E47CE741}" type="pres">
      <dgm:prSet presAssocID="{3496FCD3-83EB-4B3A-9853-29F4982AD0B6}" presName="linear" presStyleCnt="0">
        <dgm:presLayoutVars>
          <dgm:dir/>
          <dgm:animLvl val="lvl"/>
          <dgm:resizeHandles val="exact"/>
        </dgm:presLayoutVars>
      </dgm:prSet>
      <dgm:spPr/>
    </dgm:pt>
    <dgm:pt modelId="{8BC1EEA0-F30D-4EC3-BE30-4AF7403D3E38}" type="pres">
      <dgm:prSet presAssocID="{0511646A-FA63-4956-B212-4CA56816CC4F}" presName="parentLin" presStyleCnt="0"/>
      <dgm:spPr/>
    </dgm:pt>
    <dgm:pt modelId="{26A63133-8755-497A-97F9-8CE761247B49}" type="pres">
      <dgm:prSet presAssocID="{0511646A-FA63-4956-B212-4CA56816CC4F}" presName="parentLeftMargin" presStyleLbl="node1" presStyleIdx="0" presStyleCnt="4"/>
      <dgm:spPr/>
    </dgm:pt>
    <dgm:pt modelId="{9940EA29-200C-4E15-86E5-BF02BAEB54B2}" type="pres">
      <dgm:prSet presAssocID="{0511646A-FA63-4956-B212-4CA56816CC4F}" presName="parentText" presStyleLbl="node1" presStyleIdx="0" presStyleCnt="4">
        <dgm:presLayoutVars>
          <dgm:chMax val="0"/>
          <dgm:bulletEnabled val="1"/>
        </dgm:presLayoutVars>
      </dgm:prSet>
      <dgm:spPr/>
    </dgm:pt>
    <dgm:pt modelId="{48F7D1A7-0FDF-4B0C-A26D-E7CD7A83FD6B}" type="pres">
      <dgm:prSet presAssocID="{0511646A-FA63-4956-B212-4CA56816CC4F}" presName="negativeSpace" presStyleCnt="0"/>
      <dgm:spPr/>
    </dgm:pt>
    <dgm:pt modelId="{B295F5EB-B073-4B6F-8B18-726038E65F46}" type="pres">
      <dgm:prSet presAssocID="{0511646A-FA63-4956-B212-4CA56816CC4F}" presName="childText" presStyleLbl="conFgAcc1" presStyleIdx="0" presStyleCnt="4">
        <dgm:presLayoutVars>
          <dgm:bulletEnabled val="1"/>
        </dgm:presLayoutVars>
      </dgm:prSet>
      <dgm:spPr/>
    </dgm:pt>
    <dgm:pt modelId="{5101D724-4EC2-4C96-A964-1AA7CABF5F01}" type="pres">
      <dgm:prSet presAssocID="{68AFB43E-A5E7-4D1F-B8E5-A62C6EB73885}" presName="spaceBetweenRectangles" presStyleCnt="0"/>
      <dgm:spPr/>
    </dgm:pt>
    <dgm:pt modelId="{AAD0B421-564D-40C2-9644-9172B5B2A4DA}" type="pres">
      <dgm:prSet presAssocID="{C2AE765D-EB95-4966-80A1-85125B9C83A5}" presName="parentLin" presStyleCnt="0"/>
      <dgm:spPr/>
    </dgm:pt>
    <dgm:pt modelId="{E52BC5AC-6F0A-4267-84B5-06EBC8CADD47}" type="pres">
      <dgm:prSet presAssocID="{C2AE765D-EB95-4966-80A1-85125B9C83A5}" presName="parentLeftMargin" presStyleLbl="node1" presStyleIdx="0" presStyleCnt="4"/>
      <dgm:spPr/>
    </dgm:pt>
    <dgm:pt modelId="{590DAF1B-FDC2-47DF-BE42-F967310F911E}" type="pres">
      <dgm:prSet presAssocID="{C2AE765D-EB95-4966-80A1-85125B9C83A5}" presName="parentText" presStyleLbl="node1" presStyleIdx="1" presStyleCnt="4">
        <dgm:presLayoutVars>
          <dgm:chMax val="0"/>
          <dgm:bulletEnabled val="1"/>
        </dgm:presLayoutVars>
      </dgm:prSet>
      <dgm:spPr/>
    </dgm:pt>
    <dgm:pt modelId="{61A61186-F41A-4ABC-8630-7C6111D38C48}" type="pres">
      <dgm:prSet presAssocID="{C2AE765D-EB95-4966-80A1-85125B9C83A5}" presName="negativeSpace" presStyleCnt="0"/>
      <dgm:spPr/>
    </dgm:pt>
    <dgm:pt modelId="{51720C6E-F867-4A00-9DFB-EB9C89F910C9}" type="pres">
      <dgm:prSet presAssocID="{C2AE765D-EB95-4966-80A1-85125B9C83A5}" presName="childText" presStyleLbl="conFgAcc1" presStyleIdx="1" presStyleCnt="4">
        <dgm:presLayoutVars>
          <dgm:bulletEnabled val="1"/>
        </dgm:presLayoutVars>
      </dgm:prSet>
      <dgm:spPr/>
    </dgm:pt>
    <dgm:pt modelId="{E67C6EAB-47A1-47B8-B2F1-98F686AFFA66}" type="pres">
      <dgm:prSet presAssocID="{1302D3B7-5C6F-4380-AC0A-6BED7CF93C64}" presName="spaceBetweenRectangles" presStyleCnt="0"/>
      <dgm:spPr/>
    </dgm:pt>
    <dgm:pt modelId="{F9AB7A3E-5C16-4EA0-9579-36C299AC2E10}" type="pres">
      <dgm:prSet presAssocID="{2F5C128A-5399-4F3C-9898-48E2DF718616}" presName="parentLin" presStyleCnt="0"/>
      <dgm:spPr/>
    </dgm:pt>
    <dgm:pt modelId="{8913B2C3-C4CA-4C31-9D70-BE08797FD861}" type="pres">
      <dgm:prSet presAssocID="{2F5C128A-5399-4F3C-9898-48E2DF718616}" presName="parentLeftMargin" presStyleLbl="node1" presStyleIdx="1" presStyleCnt="4"/>
      <dgm:spPr/>
    </dgm:pt>
    <dgm:pt modelId="{24FDF3C7-F52A-47C8-A5D6-D3A8C33D6B58}" type="pres">
      <dgm:prSet presAssocID="{2F5C128A-5399-4F3C-9898-48E2DF718616}" presName="parentText" presStyleLbl="node1" presStyleIdx="2" presStyleCnt="4">
        <dgm:presLayoutVars>
          <dgm:chMax val="0"/>
          <dgm:bulletEnabled val="1"/>
        </dgm:presLayoutVars>
      </dgm:prSet>
      <dgm:spPr/>
    </dgm:pt>
    <dgm:pt modelId="{356E4FAD-3599-4B80-B42A-EB1D39DE890D}" type="pres">
      <dgm:prSet presAssocID="{2F5C128A-5399-4F3C-9898-48E2DF718616}" presName="negativeSpace" presStyleCnt="0"/>
      <dgm:spPr/>
    </dgm:pt>
    <dgm:pt modelId="{B2E52997-9561-44AD-9B70-FBAB56015407}" type="pres">
      <dgm:prSet presAssocID="{2F5C128A-5399-4F3C-9898-48E2DF718616}" presName="childText" presStyleLbl="conFgAcc1" presStyleIdx="2" presStyleCnt="4">
        <dgm:presLayoutVars>
          <dgm:bulletEnabled val="1"/>
        </dgm:presLayoutVars>
      </dgm:prSet>
      <dgm:spPr/>
    </dgm:pt>
    <dgm:pt modelId="{B3F27F4E-8269-4988-88C5-8C23E6EB56C0}" type="pres">
      <dgm:prSet presAssocID="{833CFC12-288B-4A65-8A86-1A423948DE56}" presName="spaceBetweenRectangles" presStyleCnt="0"/>
      <dgm:spPr/>
    </dgm:pt>
    <dgm:pt modelId="{D155DAF2-1F39-4E97-933F-0B009D6994E9}" type="pres">
      <dgm:prSet presAssocID="{8C5CA7FB-A63B-4744-82FA-B14027050973}" presName="parentLin" presStyleCnt="0"/>
      <dgm:spPr/>
    </dgm:pt>
    <dgm:pt modelId="{B96B8182-C9F6-4A0B-92A6-C3BBF4E0D00B}" type="pres">
      <dgm:prSet presAssocID="{8C5CA7FB-A63B-4744-82FA-B14027050973}" presName="parentLeftMargin" presStyleLbl="node1" presStyleIdx="2" presStyleCnt="4"/>
      <dgm:spPr/>
    </dgm:pt>
    <dgm:pt modelId="{1C6990BF-6CED-4A56-A0C5-BC47F940F28D}" type="pres">
      <dgm:prSet presAssocID="{8C5CA7FB-A63B-4744-82FA-B14027050973}" presName="parentText" presStyleLbl="node1" presStyleIdx="3" presStyleCnt="4">
        <dgm:presLayoutVars>
          <dgm:chMax val="0"/>
          <dgm:bulletEnabled val="1"/>
        </dgm:presLayoutVars>
      </dgm:prSet>
      <dgm:spPr/>
    </dgm:pt>
    <dgm:pt modelId="{5C69A182-18C5-4795-96B5-20EF5BCD23C8}" type="pres">
      <dgm:prSet presAssocID="{8C5CA7FB-A63B-4744-82FA-B14027050973}" presName="negativeSpace" presStyleCnt="0"/>
      <dgm:spPr/>
    </dgm:pt>
    <dgm:pt modelId="{77CBD3D5-5373-4484-A4FA-E0A8B3664856}" type="pres">
      <dgm:prSet presAssocID="{8C5CA7FB-A63B-4744-82FA-B14027050973}" presName="childText" presStyleLbl="conFgAcc1" presStyleIdx="3" presStyleCnt="4">
        <dgm:presLayoutVars>
          <dgm:bulletEnabled val="1"/>
        </dgm:presLayoutVars>
      </dgm:prSet>
      <dgm:spPr/>
    </dgm:pt>
  </dgm:ptLst>
  <dgm:cxnLst>
    <dgm:cxn modelId="{4B2AFDC2-65C3-4E15-B5DD-DF896DB86CCF}" type="presOf" srcId="{F462B155-B9AD-4BB5-B3FA-52C20673FE22}" destId="{B295F5EB-B073-4B6F-8B18-726038E65F46}" srcOrd="0" destOrd="0" presId="urn:microsoft.com/office/officeart/2005/8/layout/list1"/>
    <dgm:cxn modelId="{389A638A-C9EE-4843-8749-BCFB493A9D75}" type="presOf" srcId="{8C5CA7FB-A63B-4744-82FA-B14027050973}" destId="{1C6990BF-6CED-4A56-A0C5-BC47F940F28D}" srcOrd="1" destOrd="0" presId="urn:microsoft.com/office/officeart/2005/8/layout/list1"/>
    <dgm:cxn modelId="{C8E8C413-D025-4D84-9512-A8652EF9A94D}" type="presOf" srcId="{6C11ABE4-70B8-42A0-809B-54273709E4EB}" destId="{B2E52997-9561-44AD-9B70-FBAB56015407}" srcOrd="0" destOrd="0" presId="urn:microsoft.com/office/officeart/2005/8/layout/list1"/>
    <dgm:cxn modelId="{4F0939C3-6940-4579-A4CD-3532E7D9EC1C}" type="presOf" srcId="{C2AE765D-EB95-4966-80A1-85125B9C83A5}" destId="{590DAF1B-FDC2-47DF-BE42-F967310F911E}" srcOrd="1" destOrd="0" presId="urn:microsoft.com/office/officeart/2005/8/layout/list1"/>
    <dgm:cxn modelId="{56658551-8A92-4F14-8F56-57E4A6767398}" srcId="{3496FCD3-83EB-4B3A-9853-29F4982AD0B6}" destId="{8C5CA7FB-A63B-4744-82FA-B14027050973}" srcOrd="3" destOrd="0" parTransId="{907ECF2A-8E9D-4F4B-AC25-312F1217BE5E}" sibTransId="{DACF3E14-1D0A-47E0-A668-D313C28FAA4F}"/>
    <dgm:cxn modelId="{0D6FA5D8-1E7B-4E62-A5C2-6D4EF49BC80C}" type="presOf" srcId="{8C5CA7FB-A63B-4744-82FA-B14027050973}" destId="{B96B8182-C9F6-4A0B-92A6-C3BBF4E0D00B}" srcOrd="0" destOrd="0" presId="urn:microsoft.com/office/officeart/2005/8/layout/list1"/>
    <dgm:cxn modelId="{7866E36E-0D93-431C-85A5-FA484AC3AEED}" type="presOf" srcId="{0511646A-FA63-4956-B212-4CA56816CC4F}" destId="{26A63133-8755-497A-97F9-8CE761247B49}" srcOrd="0" destOrd="0" presId="urn:microsoft.com/office/officeart/2005/8/layout/list1"/>
    <dgm:cxn modelId="{B14A5981-CDCF-44CA-AA3F-8EC1B514B840}" srcId="{3496FCD3-83EB-4B3A-9853-29F4982AD0B6}" destId="{C2AE765D-EB95-4966-80A1-85125B9C83A5}" srcOrd="1" destOrd="0" parTransId="{F113E6B5-0A0A-4C29-9A80-5500CE7B213A}" sibTransId="{1302D3B7-5C6F-4380-AC0A-6BED7CF93C64}"/>
    <dgm:cxn modelId="{01C97B76-4751-4275-9C2A-7ADAB0136160}" srcId="{0511646A-FA63-4956-B212-4CA56816CC4F}" destId="{F462B155-B9AD-4BB5-B3FA-52C20673FE22}" srcOrd="0" destOrd="0" parTransId="{C7F5298A-3499-4675-8A7B-0FD2D18E0DF7}" sibTransId="{FC626B01-02B9-46B7-99AB-AE9D6B3021C5}"/>
    <dgm:cxn modelId="{402C0750-BC04-4162-B5BF-CEA8F9A708A2}" srcId="{3496FCD3-83EB-4B3A-9853-29F4982AD0B6}" destId="{2F5C128A-5399-4F3C-9898-48E2DF718616}" srcOrd="2" destOrd="0" parTransId="{EBDBA365-3854-48C8-8ECA-5A82DDB069DE}" sibTransId="{833CFC12-288B-4A65-8A86-1A423948DE56}"/>
    <dgm:cxn modelId="{919AFADF-75A9-4D26-A91F-9C9CA7099F39}" srcId="{8C5CA7FB-A63B-4744-82FA-B14027050973}" destId="{12539830-397C-47DE-B198-AB589E5AEA27}" srcOrd="0" destOrd="0" parTransId="{F781AC4F-2935-4A66-9774-D92BE7569592}" sibTransId="{4630FAC0-7ECA-4C23-B06A-E7365C825148}"/>
    <dgm:cxn modelId="{D7C8718F-CBA7-44F6-98DB-BF965D88E64E}" type="presOf" srcId="{12539830-397C-47DE-B198-AB589E5AEA27}" destId="{77CBD3D5-5373-4484-A4FA-E0A8B3664856}" srcOrd="0" destOrd="0" presId="urn:microsoft.com/office/officeart/2005/8/layout/list1"/>
    <dgm:cxn modelId="{0C08C1B2-069C-4288-A317-A00120DAB331}" type="presOf" srcId="{3496FCD3-83EB-4B3A-9853-29F4982AD0B6}" destId="{C50B69A6-6247-4C8B-A975-4152E47CE741}" srcOrd="0" destOrd="0" presId="urn:microsoft.com/office/officeart/2005/8/layout/list1"/>
    <dgm:cxn modelId="{23DDC98C-6892-46B1-988C-B37359F9459D}" type="presOf" srcId="{0511646A-FA63-4956-B212-4CA56816CC4F}" destId="{9940EA29-200C-4E15-86E5-BF02BAEB54B2}" srcOrd="1" destOrd="0" presId="urn:microsoft.com/office/officeart/2005/8/layout/list1"/>
    <dgm:cxn modelId="{B4653940-D2F9-403F-96C0-F006B523181D}" srcId="{3496FCD3-83EB-4B3A-9853-29F4982AD0B6}" destId="{0511646A-FA63-4956-B212-4CA56816CC4F}" srcOrd="0" destOrd="0" parTransId="{9A7319E5-7693-47A0-A871-0E87F32C7EF6}" sibTransId="{68AFB43E-A5E7-4D1F-B8E5-A62C6EB73885}"/>
    <dgm:cxn modelId="{A8FF59CF-8E73-49B2-B642-46457C7C05B3}" type="presOf" srcId="{2F5C128A-5399-4F3C-9898-48E2DF718616}" destId="{8913B2C3-C4CA-4C31-9D70-BE08797FD861}" srcOrd="0" destOrd="0" presId="urn:microsoft.com/office/officeart/2005/8/layout/list1"/>
    <dgm:cxn modelId="{7506B8FE-513E-4C70-9E16-8D3FAAC9C0AC}" srcId="{C2AE765D-EB95-4966-80A1-85125B9C83A5}" destId="{A643F930-90B1-4A2D-A168-8E81C5446B74}" srcOrd="0" destOrd="0" parTransId="{C25CEECC-482F-48BC-8D1E-C8AF32AC6022}" sibTransId="{3731C506-42FC-403A-83E5-8F454AFE821F}"/>
    <dgm:cxn modelId="{6382D025-A45F-4384-ADE0-36483E7A1D47}" type="presOf" srcId="{2F5C128A-5399-4F3C-9898-48E2DF718616}" destId="{24FDF3C7-F52A-47C8-A5D6-D3A8C33D6B58}" srcOrd="1" destOrd="0" presId="urn:microsoft.com/office/officeart/2005/8/layout/list1"/>
    <dgm:cxn modelId="{7E559A4E-9AE0-45C8-B17E-E8D94D7EB0D9}" srcId="{2F5C128A-5399-4F3C-9898-48E2DF718616}" destId="{6C11ABE4-70B8-42A0-809B-54273709E4EB}" srcOrd="0" destOrd="0" parTransId="{DA05D007-7313-4F2D-8779-458ACD577983}" sibTransId="{C85ACB89-7489-4004-AC86-B57B1D0ED3FF}"/>
    <dgm:cxn modelId="{711C8613-CB7D-497A-AF11-078DF7F089C1}" type="presOf" srcId="{A643F930-90B1-4A2D-A168-8E81C5446B74}" destId="{51720C6E-F867-4A00-9DFB-EB9C89F910C9}" srcOrd="0" destOrd="0" presId="urn:microsoft.com/office/officeart/2005/8/layout/list1"/>
    <dgm:cxn modelId="{3C3D3BBC-6B45-45FF-A01B-B59AC3C47BF5}" type="presOf" srcId="{C2AE765D-EB95-4966-80A1-85125B9C83A5}" destId="{E52BC5AC-6F0A-4267-84B5-06EBC8CADD47}" srcOrd="0" destOrd="0" presId="urn:microsoft.com/office/officeart/2005/8/layout/list1"/>
    <dgm:cxn modelId="{C34528F4-9A70-45ED-B9B7-2E913A1BFC91}" type="presParOf" srcId="{C50B69A6-6247-4C8B-A975-4152E47CE741}" destId="{8BC1EEA0-F30D-4EC3-BE30-4AF7403D3E38}" srcOrd="0" destOrd="0" presId="urn:microsoft.com/office/officeart/2005/8/layout/list1"/>
    <dgm:cxn modelId="{B0B6870E-C9F8-470E-955B-B9E8E993969F}" type="presParOf" srcId="{8BC1EEA0-F30D-4EC3-BE30-4AF7403D3E38}" destId="{26A63133-8755-497A-97F9-8CE761247B49}" srcOrd="0" destOrd="0" presId="urn:microsoft.com/office/officeart/2005/8/layout/list1"/>
    <dgm:cxn modelId="{B168F184-1069-47F4-895E-0AA5A2A40CE8}" type="presParOf" srcId="{8BC1EEA0-F30D-4EC3-BE30-4AF7403D3E38}" destId="{9940EA29-200C-4E15-86E5-BF02BAEB54B2}" srcOrd="1" destOrd="0" presId="urn:microsoft.com/office/officeart/2005/8/layout/list1"/>
    <dgm:cxn modelId="{F73D0905-D492-4547-B66D-888625D63FFE}" type="presParOf" srcId="{C50B69A6-6247-4C8B-A975-4152E47CE741}" destId="{48F7D1A7-0FDF-4B0C-A26D-E7CD7A83FD6B}" srcOrd="1" destOrd="0" presId="urn:microsoft.com/office/officeart/2005/8/layout/list1"/>
    <dgm:cxn modelId="{8FCC5010-DA39-450B-B99B-1711AD8054F5}" type="presParOf" srcId="{C50B69A6-6247-4C8B-A975-4152E47CE741}" destId="{B295F5EB-B073-4B6F-8B18-726038E65F46}" srcOrd="2" destOrd="0" presId="urn:microsoft.com/office/officeart/2005/8/layout/list1"/>
    <dgm:cxn modelId="{B442DED4-80E6-4233-B199-5163A49CFC53}" type="presParOf" srcId="{C50B69A6-6247-4C8B-A975-4152E47CE741}" destId="{5101D724-4EC2-4C96-A964-1AA7CABF5F01}" srcOrd="3" destOrd="0" presId="urn:microsoft.com/office/officeart/2005/8/layout/list1"/>
    <dgm:cxn modelId="{EF25EBAB-4E44-4826-A768-FDD19F963FAD}" type="presParOf" srcId="{C50B69A6-6247-4C8B-A975-4152E47CE741}" destId="{AAD0B421-564D-40C2-9644-9172B5B2A4DA}" srcOrd="4" destOrd="0" presId="urn:microsoft.com/office/officeart/2005/8/layout/list1"/>
    <dgm:cxn modelId="{03C95466-BB48-4EAA-98C9-B03556CC1DF5}" type="presParOf" srcId="{AAD0B421-564D-40C2-9644-9172B5B2A4DA}" destId="{E52BC5AC-6F0A-4267-84B5-06EBC8CADD47}" srcOrd="0" destOrd="0" presId="urn:microsoft.com/office/officeart/2005/8/layout/list1"/>
    <dgm:cxn modelId="{9DBDA703-311D-414B-8DF7-4ACE5C88D400}" type="presParOf" srcId="{AAD0B421-564D-40C2-9644-9172B5B2A4DA}" destId="{590DAF1B-FDC2-47DF-BE42-F967310F911E}" srcOrd="1" destOrd="0" presId="urn:microsoft.com/office/officeart/2005/8/layout/list1"/>
    <dgm:cxn modelId="{C3A89C9C-8439-4EFF-9CA3-F0FD22E46B63}" type="presParOf" srcId="{C50B69A6-6247-4C8B-A975-4152E47CE741}" destId="{61A61186-F41A-4ABC-8630-7C6111D38C48}" srcOrd="5" destOrd="0" presId="urn:microsoft.com/office/officeart/2005/8/layout/list1"/>
    <dgm:cxn modelId="{D9EE927A-BF49-4D1D-9026-262C95FC1E16}" type="presParOf" srcId="{C50B69A6-6247-4C8B-A975-4152E47CE741}" destId="{51720C6E-F867-4A00-9DFB-EB9C89F910C9}" srcOrd="6" destOrd="0" presId="urn:microsoft.com/office/officeart/2005/8/layout/list1"/>
    <dgm:cxn modelId="{5D445A9B-9F5A-453F-970E-CFE4BF5B3605}" type="presParOf" srcId="{C50B69A6-6247-4C8B-A975-4152E47CE741}" destId="{E67C6EAB-47A1-47B8-B2F1-98F686AFFA66}" srcOrd="7" destOrd="0" presId="urn:microsoft.com/office/officeart/2005/8/layout/list1"/>
    <dgm:cxn modelId="{58A2676D-0486-4B4E-AE88-46730A789B59}" type="presParOf" srcId="{C50B69A6-6247-4C8B-A975-4152E47CE741}" destId="{F9AB7A3E-5C16-4EA0-9579-36C299AC2E10}" srcOrd="8" destOrd="0" presId="urn:microsoft.com/office/officeart/2005/8/layout/list1"/>
    <dgm:cxn modelId="{C40D1592-0336-4B9B-B573-DBDC5274477D}" type="presParOf" srcId="{F9AB7A3E-5C16-4EA0-9579-36C299AC2E10}" destId="{8913B2C3-C4CA-4C31-9D70-BE08797FD861}" srcOrd="0" destOrd="0" presId="urn:microsoft.com/office/officeart/2005/8/layout/list1"/>
    <dgm:cxn modelId="{0DEDC4A5-B278-4CF9-9644-69E646E96D2F}" type="presParOf" srcId="{F9AB7A3E-5C16-4EA0-9579-36C299AC2E10}" destId="{24FDF3C7-F52A-47C8-A5D6-D3A8C33D6B58}" srcOrd="1" destOrd="0" presId="urn:microsoft.com/office/officeart/2005/8/layout/list1"/>
    <dgm:cxn modelId="{F507B692-36ED-49A3-AF83-784C392AEEFA}" type="presParOf" srcId="{C50B69A6-6247-4C8B-A975-4152E47CE741}" destId="{356E4FAD-3599-4B80-B42A-EB1D39DE890D}" srcOrd="9" destOrd="0" presId="urn:microsoft.com/office/officeart/2005/8/layout/list1"/>
    <dgm:cxn modelId="{1DD399EF-9567-4903-9009-CE1DF99F14E9}" type="presParOf" srcId="{C50B69A6-6247-4C8B-A975-4152E47CE741}" destId="{B2E52997-9561-44AD-9B70-FBAB56015407}" srcOrd="10" destOrd="0" presId="urn:microsoft.com/office/officeart/2005/8/layout/list1"/>
    <dgm:cxn modelId="{30A5D74A-63DC-4565-AFB1-B6685F5E0AE1}" type="presParOf" srcId="{C50B69A6-6247-4C8B-A975-4152E47CE741}" destId="{B3F27F4E-8269-4988-88C5-8C23E6EB56C0}" srcOrd="11" destOrd="0" presId="urn:microsoft.com/office/officeart/2005/8/layout/list1"/>
    <dgm:cxn modelId="{A0239D96-F9F0-432C-BE02-DC92CD0F23CA}" type="presParOf" srcId="{C50B69A6-6247-4C8B-A975-4152E47CE741}" destId="{D155DAF2-1F39-4E97-933F-0B009D6994E9}" srcOrd="12" destOrd="0" presId="urn:microsoft.com/office/officeart/2005/8/layout/list1"/>
    <dgm:cxn modelId="{D9B1B0E9-55A8-4E6F-B3A1-58D66D9C6F99}" type="presParOf" srcId="{D155DAF2-1F39-4E97-933F-0B009D6994E9}" destId="{B96B8182-C9F6-4A0B-92A6-C3BBF4E0D00B}" srcOrd="0" destOrd="0" presId="urn:microsoft.com/office/officeart/2005/8/layout/list1"/>
    <dgm:cxn modelId="{06E149B6-0B8A-4969-80C7-3BEA92EF6AE7}" type="presParOf" srcId="{D155DAF2-1F39-4E97-933F-0B009D6994E9}" destId="{1C6990BF-6CED-4A56-A0C5-BC47F940F28D}" srcOrd="1" destOrd="0" presId="urn:microsoft.com/office/officeart/2005/8/layout/list1"/>
    <dgm:cxn modelId="{5107F715-1D62-4137-9065-02761D9A7E5C}" type="presParOf" srcId="{C50B69A6-6247-4C8B-A975-4152E47CE741}" destId="{5C69A182-18C5-4795-96B5-20EF5BCD23C8}" srcOrd="13" destOrd="0" presId="urn:microsoft.com/office/officeart/2005/8/layout/list1"/>
    <dgm:cxn modelId="{88014BE1-DECE-421D-B199-637622AB952C}" type="presParOf" srcId="{C50B69A6-6247-4C8B-A975-4152E47CE741}" destId="{77CBD3D5-5373-4484-A4FA-E0A8B3664856}"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C5E3D7-104B-4551-9EF4-13E0A13ED28A}">
      <dsp:nvSpPr>
        <dsp:cNvPr id="0" name=""/>
        <dsp:cNvSpPr/>
      </dsp:nvSpPr>
      <dsp:spPr>
        <a:xfrm rot="16200000">
          <a:off x="-530237" y="530237"/>
          <a:ext cx="3672408" cy="2611933"/>
        </a:xfrm>
        <a:prstGeom prst="flowChartManualOperation">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0" rIns="101600" bIns="0" numCol="1" spcCol="1270" anchor="t" anchorCtr="0">
          <a:noAutofit/>
        </a:bodyPr>
        <a:lstStyle/>
        <a:p>
          <a:pPr marL="0" lvl="0" indent="0" algn="l" defTabSz="1600200">
            <a:lnSpc>
              <a:spcPct val="90000"/>
            </a:lnSpc>
            <a:spcBef>
              <a:spcPct val="0"/>
            </a:spcBef>
            <a:spcAft>
              <a:spcPct val="35000"/>
            </a:spcAft>
            <a:buNone/>
          </a:pPr>
          <a:r>
            <a:rPr lang="en-US" sz="3600" kern="1200" dirty="0"/>
            <a:t>Definitions</a:t>
          </a:r>
        </a:p>
        <a:p>
          <a:pPr marL="171450" lvl="1" indent="-171450" algn="l" defTabSz="711200">
            <a:lnSpc>
              <a:spcPct val="90000"/>
            </a:lnSpc>
            <a:spcBef>
              <a:spcPct val="0"/>
            </a:spcBef>
            <a:spcAft>
              <a:spcPct val="15000"/>
            </a:spcAft>
            <a:buFont typeface="Wingdings" panose="05000000000000000000" pitchFamily="2" charset="2"/>
            <a:buChar char="§"/>
          </a:pPr>
          <a:r>
            <a:rPr lang="en-US" sz="1600" kern="1200" dirty="0"/>
            <a:t>Reductionism, including :</a:t>
          </a:r>
        </a:p>
        <a:p>
          <a:pPr marL="342900" lvl="2" indent="-171450" algn="l" defTabSz="711200">
            <a:lnSpc>
              <a:spcPct val="90000"/>
            </a:lnSpc>
            <a:spcBef>
              <a:spcPct val="0"/>
            </a:spcBef>
            <a:spcAft>
              <a:spcPct val="15000"/>
            </a:spcAft>
            <a:buFont typeface="Wingdings" panose="05000000000000000000" pitchFamily="2" charset="2"/>
            <a:buChar char="§"/>
          </a:pPr>
          <a:r>
            <a:rPr lang="en-US" sz="1600" kern="1200" dirty="0"/>
            <a:t>Biological</a:t>
          </a:r>
        </a:p>
        <a:p>
          <a:pPr marL="342900" lvl="2" indent="-171450" algn="l" defTabSz="711200">
            <a:lnSpc>
              <a:spcPct val="90000"/>
            </a:lnSpc>
            <a:spcBef>
              <a:spcPct val="0"/>
            </a:spcBef>
            <a:spcAft>
              <a:spcPct val="15000"/>
            </a:spcAft>
            <a:buFont typeface="Wingdings" panose="05000000000000000000" pitchFamily="2" charset="2"/>
            <a:buChar char="§"/>
          </a:pPr>
          <a:r>
            <a:rPr lang="en-US" sz="1600" kern="1200" dirty="0"/>
            <a:t>Environmental</a:t>
          </a:r>
        </a:p>
        <a:p>
          <a:pPr marL="171450" lvl="1" indent="-171450" algn="l" defTabSz="711200">
            <a:lnSpc>
              <a:spcPct val="90000"/>
            </a:lnSpc>
            <a:spcBef>
              <a:spcPct val="0"/>
            </a:spcBef>
            <a:spcAft>
              <a:spcPct val="15000"/>
            </a:spcAft>
            <a:buFont typeface="Wingdings" panose="05000000000000000000" pitchFamily="2" charset="2"/>
            <a:buChar char="§"/>
          </a:pPr>
          <a:r>
            <a:rPr lang="en-US" sz="1600" kern="1200" dirty="0"/>
            <a:t>Levels of Explanation</a:t>
          </a:r>
        </a:p>
        <a:p>
          <a:pPr marL="171450" lvl="1" indent="-171450" algn="l" defTabSz="711200">
            <a:lnSpc>
              <a:spcPct val="90000"/>
            </a:lnSpc>
            <a:spcBef>
              <a:spcPct val="0"/>
            </a:spcBef>
            <a:spcAft>
              <a:spcPct val="15000"/>
            </a:spcAft>
            <a:buFont typeface="Wingdings" panose="05000000000000000000" pitchFamily="2" charset="2"/>
            <a:buChar char="§"/>
          </a:pPr>
          <a:r>
            <a:rPr lang="en-US" sz="1600" kern="1200" dirty="0"/>
            <a:t>Holism</a:t>
          </a:r>
        </a:p>
      </dsp:txBody>
      <dsp:txXfrm rot="5400000">
        <a:off x="1" y="734481"/>
        <a:ext cx="2611933" cy="2203444"/>
      </dsp:txXfrm>
    </dsp:sp>
    <dsp:sp modelId="{FFCFA886-B868-4330-9089-F6F2D8DEC07B}">
      <dsp:nvSpPr>
        <dsp:cNvPr id="0" name=""/>
        <dsp:cNvSpPr/>
      </dsp:nvSpPr>
      <dsp:spPr>
        <a:xfrm rot="16200000">
          <a:off x="2278595" y="530237"/>
          <a:ext cx="3672408" cy="2611933"/>
        </a:xfrm>
        <a:prstGeom prst="flowChartManualOperation">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0" rIns="114300" bIns="0" numCol="1" spcCol="1270" anchor="t" anchorCtr="0">
          <a:noAutofit/>
        </a:bodyPr>
        <a:lstStyle/>
        <a:p>
          <a:pPr marL="0" lvl="0" indent="0" algn="ctr" defTabSz="1600200">
            <a:lnSpc>
              <a:spcPct val="90000"/>
            </a:lnSpc>
            <a:spcBef>
              <a:spcPct val="0"/>
            </a:spcBef>
            <a:spcAft>
              <a:spcPct val="35000"/>
            </a:spcAft>
            <a:buNone/>
          </a:pPr>
          <a:r>
            <a:rPr lang="en-US" sz="3600" kern="1200" dirty="0"/>
            <a:t>Types of Questions</a:t>
          </a:r>
        </a:p>
        <a:p>
          <a:pPr marL="171450" lvl="1" indent="-171450" algn="just" defTabSz="800100">
            <a:lnSpc>
              <a:spcPct val="90000"/>
            </a:lnSpc>
            <a:spcBef>
              <a:spcPct val="0"/>
            </a:spcBef>
            <a:spcAft>
              <a:spcPct val="15000"/>
            </a:spcAft>
            <a:buFont typeface="Wingdings" panose="05000000000000000000" pitchFamily="2" charset="2"/>
            <a:buChar char="§"/>
          </a:pPr>
          <a:r>
            <a:rPr lang="en-US" sz="1800" kern="1200" dirty="0"/>
            <a:t>Short-Answer</a:t>
          </a:r>
        </a:p>
        <a:p>
          <a:pPr marL="171450" lvl="1" indent="-171450" algn="just" defTabSz="800100">
            <a:lnSpc>
              <a:spcPct val="90000"/>
            </a:lnSpc>
            <a:spcBef>
              <a:spcPct val="0"/>
            </a:spcBef>
            <a:spcAft>
              <a:spcPct val="15000"/>
            </a:spcAft>
            <a:buFont typeface="Wingdings" panose="05000000000000000000" pitchFamily="2" charset="2"/>
            <a:buChar char="§"/>
          </a:pPr>
          <a:r>
            <a:rPr lang="en-US" sz="1800" kern="1200" dirty="0"/>
            <a:t>Essay</a:t>
          </a:r>
        </a:p>
        <a:p>
          <a:pPr marL="171450" lvl="1" indent="-171450" algn="just" defTabSz="800100">
            <a:lnSpc>
              <a:spcPct val="90000"/>
            </a:lnSpc>
            <a:spcBef>
              <a:spcPct val="0"/>
            </a:spcBef>
            <a:spcAft>
              <a:spcPct val="15000"/>
            </a:spcAft>
            <a:buFont typeface="Wingdings" panose="05000000000000000000" pitchFamily="2" charset="2"/>
            <a:buChar char="§"/>
          </a:pPr>
          <a:r>
            <a:rPr lang="en-US" sz="1800" kern="1200" dirty="0"/>
            <a:t>‘Application’ Essay</a:t>
          </a:r>
        </a:p>
      </dsp:txBody>
      <dsp:txXfrm rot="5400000">
        <a:off x="2808833" y="734481"/>
        <a:ext cx="2611933" cy="2203444"/>
      </dsp:txXfrm>
    </dsp:sp>
    <dsp:sp modelId="{BD34477D-11BD-4F09-BC75-9B01CAACB772}">
      <dsp:nvSpPr>
        <dsp:cNvPr id="0" name=""/>
        <dsp:cNvSpPr/>
      </dsp:nvSpPr>
      <dsp:spPr>
        <a:xfrm rot="16200000">
          <a:off x="5086424" y="530237"/>
          <a:ext cx="3672408" cy="2611933"/>
        </a:xfrm>
        <a:prstGeom prst="flowChartManualOperation">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0" tIns="0" rIns="88900" bIns="0" numCol="1" spcCol="1270" anchor="t" anchorCtr="0">
          <a:noAutofit/>
        </a:bodyPr>
        <a:lstStyle/>
        <a:p>
          <a:pPr marL="0" lvl="0" indent="0" algn="ctr" defTabSz="1600200">
            <a:lnSpc>
              <a:spcPct val="90000"/>
            </a:lnSpc>
            <a:spcBef>
              <a:spcPct val="0"/>
            </a:spcBef>
            <a:spcAft>
              <a:spcPct val="35000"/>
            </a:spcAft>
            <a:buNone/>
          </a:pPr>
          <a:r>
            <a:rPr lang="en-US" sz="3600" kern="1200" dirty="0"/>
            <a:t>Essay Writing</a:t>
          </a:r>
        </a:p>
        <a:p>
          <a:pPr marL="114300" lvl="1" indent="-114300" algn="l" defTabSz="622300">
            <a:lnSpc>
              <a:spcPct val="90000"/>
            </a:lnSpc>
            <a:spcBef>
              <a:spcPct val="0"/>
            </a:spcBef>
            <a:spcAft>
              <a:spcPct val="15000"/>
            </a:spcAft>
            <a:buFont typeface="Wingdings" panose="05000000000000000000" pitchFamily="2" charset="2"/>
            <a:buChar char="§"/>
          </a:pPr>
          <a:r>
            <a:rPr lang="en-GB" sz="1400" i="1" kern="1200" dirty="0"/>
            <a:t>Discuss holism and reductionism in psychology. (16 marks)</a:t>
          </a:r>
          <a:endParaRPr lang="en-US" sz="1400" kern="1200" dirty="0"/>
        </a:p>
      </dsp:txBody>
      <dsp:txXfrm rot="5400000">
        <a:off x="5616662" y="734481"/>
        <a:ext cx="2611933" cy="22034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95F5EB-B073-4B6F-8B18-726038E65F46}">
      <dsp:nvSpPr>
        <dsp:cNvPr id="0" name=""/>
        <dsp:cNvSpPr/>
      </dsp:nvSpPr>
      <dsp:spPr>
        <a:xfrm>
          <a:off x="0" y="377785"/>
          <a:ext cx="8229600" cy="1022175"/>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8708" tIns="458216" rIns="638708" bIns="113792" numCol="1" spcCol="1270" anchor="t" anchorCtr="0">
          <a:noAutofit/>
        </a:bodyPr>
        <a:lstStyle/>
        <a:p>
          <a:pPr marL="171450" lvl="1" indent="-171450" algn="l" defTabSz="711200">
            <a:lnSpc>
              <a:spcPct val="90000"/>
            </a:lnSpc>
            <a:spcBef>
              <a:spcPct val="0"/>
            </a:spcBef>
            <a:spcAft>
              <a:spcPct val="15000"/>
            </a:spcAft>
            <a:buFont typeface="Wingdings" panose="05000000000000000000" pitchFamily="2" charset="2"/>
            <a:buChar char="§"/>
          </a:pPr>
          <a:r>
            <a:rPr lang="en-GB" sz="1600" kern="1200" dirty="0"/>
            <a:t>Explain what psychologists mean by ‘levels of explanation’ in relation to reductionism. [3 marks]</a:t>
          </a:r>
          <a:endParaRPr lang="en-US" sz="1600" kern="1200" dirty="0"/>
        </a:p>
      </dsp:txBody>
      <dsp:txXfrm>
        <a:off x="0" y="377785"/>
        <a:ext cx="8229600" cy="1022175"/>
      </dsp:txXfrm>
    </dsp:sp>
    <dsp:sp modelId="{9940EA29-200C-4E15-86E5-BF02BAEB54B2}">
      <dsp:nvSpPr>
        <dsp:cNvPr id="0" name=""/>
        <dsp:cNvSpPr/>
      </dsp:nvSpPr>
      <dsp:spPr>
        <a:xfrm>
          <a:off x="411480" y="53065"/>
          <a:ext cx="5760720" cy="64944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711200">
            <a:lnSpc>
              <a:spcPct val="90000"/>
            </a:lnSpc>
            <a:spcBef>
              <a:spcPct val="0"/>
            </a:spcBef>
            <a:spcAft>
              <a:spcPct val="35000"/>
            </a:spcAft>
            <a:buNone/>
          </a:pPr>
          <a:r>
            <a:rPr lang="en-US" sz="1600" kern="1200" dirty="0"/>
            <a:t>Short Answer</a:t>
          </a:r>
        </a:p>
      </dsp:txBody>
      <dsp:txXfrm>
        <a:off x="443183" y="84768"/>
        <a:ext cx="5697314" cy="586034"/>
      </dsp:txXfrm>
    </dsp:sp>
    <dsp:sp modelId="{51720C6E-F867-4A00-9DFB-EB9C89F910C9}">
      <dsp:nvSpPr>
        <dsp:cNvPr id="0" name=""/>
        <dsp:cNvSpPr/>
      </dsp:nvSpPr>
      <dsp:spPr>
        <a:xfrm>
          <a:off x="0" y="1843480"/>
          <a:ext cx="8229600" cy="1022175"/>
        </a:xfrm>
        <a:prstGeom prst="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8708" tIns="458216" rIns="638708" bIns="113792" numCol="1" spcCol="1270" anchor="t" anchorCtr="0">
          <a:noAutofit/>
        </a:bodyPr>
        <a:lstStyle/>
        <a:p>
          <a:pPr marL="171450" lvl="1" indent="-171450" algn="l" defTabSz="711200">
            <a:lnSpc>
              <a:spcPct val="90000"/>
            </a:lnSpc>
            <a:spcBef>
              <a:spcPct val="0"/>
            </a:spcBef>
            <a:spcAft>
              <a:spcPct val="15000"/>
            </a:spcAft>
            <a:buFont typeface="Wingdings" panose="05000000000000000000" pitchFamily="2" charset="2"/>
            <a:buChar char="§"/>
          </a:pPr>
          <a:r>
            <a:rPr lang="en-GB" sz="1600" kern="1200" dirty="0"/>
            <a:t>Give an example of biological reductionism from an area of psychology you have studied. [3 marks]</a:t>
          </a:r>
          <a:endParaRPr lang="en-US" sz="1600" kern="1200" dirty="0"/>
        </a:p>
      </dsp:txBody>
      <dsp:txXfrm>
        <a:off x="0" y="1843480"/>
        <a:ext cx="8229600" cy="1022175"/>
      </dsp:txXfrm>
    </dsp:sp>
    <dsp:sp modelId="{590DAF1B-FDC2-47DF-BE42-F967310F911E}">
      <dsp:nvSpPr>
        <dsp:cNvPr id="0" name=""/>
        <dsp:cNvSpPr/>
      </dsp:nvSpPr>
      <dsp:spPr>
        <a:xfrm>
          <a:off x="411480" y="1518760"/>
          <a:ext cx="5760720" cy="64944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711200">
            <a:lnSpc>
              <a:spcPct val="90000"/>
            </a:lnSpc>
            <a:spcBef>
              <a:spcPct val="0"/>
            </a:spcBef>
            <a:spcAft>
              <a:spcPct val="35000"/>
            </a:spcAft>
            <a:buFont typeface="+mj-lt"/>
            <a:buNone/>
          </a:pPr>
          <a:r>
            <a:rPr lang="en-US" sz="1600" kern="1200" dirty="0"/>
            <a:t>Short Answer</a:t>
          </a:r>
        </a:p>
      </dsp:txBody>
      <dsp:txXfrm>
        <a:off x="443183" y="1550463"/>
        <a:ext cx="5697314" cy="586034"/>
      </dsp:txXfrm>
    </dsp:sp>
    <dsp:sp modelId="{B2E52997-9561-44AD-9B70-FBAB56015407}">
      <dsp:nvSpPr>
        <dsp:cNvPr id="0" name=""/>
        <dsp:cNvSpPr/>
      </dsp:nvSpPr>
      <dsp:spPr>
        <a:xfrm>
          <a:off x="0" y="3309175"/>
          <a:ext cx="8229600" cy="796950"/>
        </a:xfrm>
        <a:prstGeom prst="rect">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8708" tIns="458216" rIns="638708" bIns="113792" numCol="1" spcCol="1270" anchor="t" anchorCtr="0">
          <a:noAutofit/>
        </a:bodyPr>
        <a:lstStyle/>
        <a:p>
          <a:pPr marL="171450" lvl="1" indent="-171450" algn="l" defTabSz="711200">
            <a:lnSpc>
              <a:spcPct val="90000"/>
            </a:lnSpc>
            <a:spcBef>
              <a:spcPct val="0"/>
            </a:spcBef>
            <a:spcAft>
              <a:spcPct val="15000"/>
            </a:spcAft>
            <a:buFont typeface="Wingdings" panose="05000000000000000000" pitchFamily="2" charset="2"/>
            <a:buChar char="§"/>
          </a:pPr>
          <a:r>
            <a:rPr lang="en-GB" sz="1600" kern="1200" dirty="0"/>
            <a:t>Discuss holism and reductionism in psychology. [16 marks]</a:t>
          </a:r>
          <a:endParaRPr lang="en-US" sz="1600" kern="1200" dirty="0"/>
        </a:p>
      </dsp:txBody>
      <dsp:txXfrm>
        <a:off x="0" y="3309175"/>
        <a:ext cx="8229600" cy="796950"/>
      </dsp:txXfrm>
    </dsp:sp>
    <dsp:sp modelId="{24FDF3C7-F52A-47C8-A5D6-D3A8C33D6B58}">
      <dsp:nvSpPr>
        <dsp:cNvPr id="0" name=""/>
        <dsp:cNvSpPr/>
      </dsp:nvSpPr>
      <dsp:spPr>
        <a:xfrm>
          <a:off x="411480" y="2984455"/>
          <a:ext cx="5760720" cy="649440"/>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711200">
            <a:lnSpc>
              <a:spcPct val="90000"/>
            </a:lnSpc>
            <a:spcBef>
              <a:spcPct val="0"/>
            </a:spcBef>
            <a:spcAft>
              <a:spcPct val="35000"/>
            </a:spcAft>
            <a:buNone/>
          </a:pPr>
          <a:r>
            <a:rPr lang="en-US" sz="1600" kern="1200" dirty="0"/>
            <a:t>Essay</a:t>
          </a:r>
        </a:p>
      </dsp:txBody>
      <dsp:txXfrm>
        <a:off x="443183" y="3016158"/>
        <a:ext cx="5697314" cy="586034"/>
      </dsp:txXfrm>
    </dsp:sp>
    <dsp:sp modelId="{77CBD3D5-5373-4484-A4FA-E0A8B3664856}">
      <dsp:nvSpPr>
        <dsp:cNvPr id="0" name=""/>
        <dsp:cNvSpPr/>
      </dsp:nvSpPr>
      <dsp:spPr>
        <a:xfrm>
          <a:off x="0" y="4549645"/>
          <a:ext cx="8229600" cy="1247400"/>
        </a:xfrm>
        <a:prstGeom prst="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8708" tIns="458216" rIns="638708" bIns="113792" numCol="1" spcCol="1270" anchor="t" anchorCtr="0">
          <a:noAutofit/>
        </a:bodyPr>
        <a:lstStyle/>
        <a:p>
          <a:pPr marL="171450" lvl="1" indent="-171450" algn="l" defTabSz="711200">
            <a:lnSpc>
              <a:spcPct val="90000"/>
            </a:lnSpc>
            <a:spcBef>
              <a:spcPct val="0"/>
            </a:spcBef>
            <a:spcAft>
              <a:spcPct val="15000"/>
            </a:spcAft>
            <a:buFont typeface="Wingdings" panose="05000000000000000000" pitchFamily="2" charset="2"/>
            <a:buChar char="§"/>
          </a:pPr>
          <a:r>
            <a:rPr lang="en-US" sz="1600" kern="1200" dirty="0"/>
            <a:t>‘The best way to understand and explain behaviour is to reduce it to the simplest component parts.’ In the context of the holism-reductionism debate, discuss this view. Refer to at least one topic in your answer. (Total 16 marks)</a:t>
          </a:r>
        </a:p>
      </dsp:txBody>
      <dsp:txXfrm>
        <a:off x="0" y="4549645"/>
        <a:ext cx="8229600" cy="1247400"/>
      </dsp:txXfrm>
    </dsp:sp>
    <dsp:sp modelId="{1C6990BF-6CED-4A56-A0C5-BC47F940F28D}">
      <dsp:nvSpPr>
        <dsp:cNvPr id="0" name=""/>
        <dsp:cNvSpPr/>
      </dsp:nvSpPr>
      <dsp:spPr>
        <a:xfrm>
          <a:off x="411480" y="4224925"/>
          <a:ext cx="5760720" cy="64944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711200">
            <a:lnSpc>
              <a:spcPct val="90000"/>
            </a:lnSpc>
            <a:spcBef>
              <a:spcPct val="0"/>
            </a:spcBef>
            <a:spcAft>
              <a:spcPct val="35000"/>
            </a:spcAft>
            <a:buNone/>
          </a:pPr>
          <a:r>
            <a:rPr lang="en-US" sz="1600" kern="1200" dirty="0"/>
            <a:t>Essay</a:t>
          </a:r>
        </a:p>
      </dsp:txBody>
      <dsp:txXfrm>
        <a:off x="443183" y="4256628"/>
        <a:ext cx="5697314" cy="58603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95F5EB-B073-4B6F-8B18-726038E65F46}">
      <dsp:nvSpPr>
        <dsp:cNvPr id="0" name=""/>
        <dsp:cNvSpPr/>
      </dsp:nvSpPr>
      <dsp:spPr>
        <a:xfrm>
          <a:off x="0" y="377785"/>
          <a:ext cx="8229600" cy="1022175"/>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8708" tIns="458216" rIns="638708" bIns="113792" numCol="1" spcCol="1270" anchor="t" anchorCtr="0">
          <a:noAutofit/>
        </a:bodyPr>
        <a:lstStyle/>
        <a:p>
          <a:pPr marL="171450" lvl="1" indent="-171450" algn="l" defTabSz="711200">
            <a:lnSpc>
              <a:spcPct val="90000"/>
            </a:lnSpc>
            <a:spcBef>
              <a:spcPct val="0"/>
            </a:spcBef>
            <a:spcAft>
              <a:spcPct val="15000"/>
            </a:spcAft>
            <a:buFont typeface="Wingdings" panose="05000000000000000000" pitchFamily="2" charset="2"/>
            <a:buChar char="§"/>
          </a:pPr>
          <a:r>
            <a:rPr lang="en-GB" sz="1600" kern="1200" dirty="0"/>
            <a:t>Explain what psychologists mean by ‘levels of explanation’ in relation to reductionism. [3 marks]</a:t>
          </a:r>
          <a:endParaRPr lang="en-US" sz="1600" kern="1200" dirty="0"/>
        </a:p>
      </dsp:txBody>
      <dsp:txXfrm>
        <a:off x="0" y="377785"/>
        <a:ext cx="8229600" cy="1022175"/>
      </dsp:txXfrm>
    </dsp:sp>
    <dsp:sp modelId="{9940EA29-200C-4E15-86E5-BF02BAEB54B2}">
      <dsp:nvSpPr>
        <dsp:cNvPr id="0" name=""/>
        <dsp:cNvSpPr/>
      </dsp:nvSpPr>
      <dsp:spPr>
        <a:xfrm>
          <a:off x="411480" y="53065"/>
          <a:ext cx="5760720" cy="64944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711200">
            <a:lnSpc>
              <a:spcPct val="90000"/>
            </a:lnSpc>
            <a:spcBef>
              <a:spcPct val="0"/>
            </a:spcBef>
            <a:spcAft>
              <a:spcPct val="35000"/>
            </a:spcAft>
            <a:buNone/>
          </a:pPr>
          <a:r>
            <a:rPr lang="en-US" sz="1600" kern="1200" dirty="0"/>
            <a:t>Short Answer</a:t>
          </a:r>
        </a:p>
      </dsp:txBody>
      <dsp:txXfrm>
        <a:off x="443183" y="84768"/>
        <a:ext cx="5697314" cy="586034"/>
      </dsp:txXfrm>
    </dsp:sp>
    <dsp:sp modelId="{51720C6E-F867-4A00-9DFB-EB9C89F910C9}">
      <dsp:nvSpPr>
        <dsp:cNvPr id="0" name=""/>
        <dsp:cNvSpPr/>
      </dsp:nvSpPr>
      <dsp:spPr>
        <a:xfrm>
          <a:off x="0" y="1843480"/>
          <a:ext cx="8229600" cy="1022175"/>
        </a:xfrm>
        <a:prstGeom prst="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8708" tIns="458216" rIns="638708" bIns="113792" numCol="1" spcCol="1270" anchor="t" anchorCtr="0">
          <a:noAutofit/>
        </a:bodyPr>
        <a:lstStyle/>
        <a:p>
          <a:pPr marL="171450" lvl="1" indent="-171450" algn="l" defTabSz="711200">
            <a:lnSpc>
              <a:spcPct val="90000"/>
            </a:lnSpc>
            <a:spcBef>
              <a:spcPct val="0"/>
            </a:spcBef>
            <a:spcAft>
              <a:spcPct val="15000"/>
            </a:spcAft>
            <a:buFont typeface="Wingdings" panose="05000000000000000000" pitchFamily="2" charset="2"/>
            <a:buChar char="§"/>
          </a:pPr>
          <a:r>
            <a:rPr lang="en-GB" sz="1600" kern="1200" dirty="0"/>
            <a:t>Give an example of biological reductionism from an area of psychology you have studied. [3 marks]</a:t>
          </a:r>
          <a:endParaRPr lang="en-US" sz="1600" kern="1200" dirty="0"/>
        </a:p>
      </dsp:txBody>
      <dsp:txXfrm>
        <a:off x="0" y="1843480"/>
        <a:ext cx="8229600" cy="1022175"/>
      </dsp:txXfrm>
    </dsp:sp>
    <dsp:sp modelId="{590DAF1B-FDC2-47DF-BE42-F967310F911E}">
      <dsp:nvSpPr>
        <dsp:cNvPr id="0" name=""/>
        <dsp:cNvSpPr/>
      </dsp:nvSpPr>
      <dsp:spPr>
        <a:xfrm>
          <a:off x="411480" y="1518760"/>
          <a:ext cx="5760720" cy="64944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711200">
            <a:lnSpc>
              <a:spcPct val="90000"/>
            </a:lnSpc>
            <a:spcBef>
              <a:spcPct val="0"/>
            </a:spcBef>
            <a:spcAft>
              <a:spcPct val="35000"/>
            </a:spcAft>
            <a:buFont typeface="+mj-lt"/>
            <a:buNone/>
          </a:pPr>
          <a:r>
            <a:rPr lang="en-US" sz="1600" kern="1200" dirty="0"/>
            <a:t>Short Answer</a:t>
          </a:r>
        </a:p>
      </dsp:txBody>
      <dsp:txXfrm>
        <a:off x="443183" y="1550463"/>
        <a:ext cx="5697314" cy="586034"/>
      </dsp:txXfrm>
    </dsp:sp>
    <dsp:sp modelId="{B2E52997-9561-44AD-9B70-FBAB56015407}">
      <dsp:nvSpPr>
        <dsp:cNvPr id="0" name=""/>
        <dsp:cNvSpPr/>
      </dsp:nvSpPr>
      <dsp:spPr>
        <a:xfrm>
          <a:off x="0" y="3309175"/>
          <a:ext cx="8229600" cy="796950"/>
        </a:xfrm>
        <a:prstGeom prst="rect">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8708" tIns="458216" rIns="638708" bIns="113792" numCol="1" spcCol="1270" anchor="t" anchorCtr="0">
          <a:noAutofit/>
        </a:bodyPr>
        <a:lstStyle/>
        <a:p>
          <a:pPr marL="171450" lvl="1" indent="-171450" algn="l" defTabSz="711200">
            <a:lnSpc>
              <a:spcPct val="90000"/>
            </a:lnSpc>
            <a:spcBef>
              <a:spcPct val="0"/>
            </a:spcBef>
            <a:spcAft>
              <a:spcPct val="15000"/>
            </a:spcAft>
            <a:buFont typeface="Wingdings" panose="05000000000000000000" pitchFamily="2" charset="2"/>
            <a:buChar char="§"/>
          </a:pPr>
          <a:r>
            <a:rPr lang="en-GB" sz="1600" kern="1200" dirty="0"/>
            <a:t>Discuss holism and reductionism in psychology. [16 marks]</a:t>
          </a:r>
          <a:endParaRPr lang="en-US" sz="1600" kern="1200" dirty="0"/>
        </a:p>
      </dsp:txBody>
      <dsp:txXfrm>
        <a:off x="0" y="3309175"/>
        <a:ext cx="8229600" cy="796950"/>
      </dsp:txXfrm>
    </dsp:sp>
    <dsp:sp modelId="{24FDF3C7-F52A-47C8-A5D6-D3A8C33D6B58}">
      <dsp:nvSpPr>
        <dsp:cNvPr id="0" name=""/>
        <dsp:cNvSpPr/>
      </dsp:nvSpPr>
      <dsp:spPr>
        <a:xfrm>
          <a:off x="411480" y="2984455"/>
          <a:ext cx="5760720" cy="649440"/>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711200">
            <a:lnSpc>
              <a:spcPct val="90000"/>
            </a:lnSpc>
            <a:spcBef>
              <a:spcPct val="0"/>
            </a:spcBef>
            <a:spcAft>
              <a:spcPct val="35000"/>
            </a:spcAft>
            <a:buNone/>
          </a:pPr>
          <a:r>
            <a:rPr lang="en-US" sz="1600" kern="1200" dirty="0"/>
            <a:t>Essay</a:t>
          </a:r>
        </a:p>
      </dsp:txBody>
      <dsp:txXfrm>
        <a:off x="443183" y="3016158"/>
        <a:ext cx="5697314" cy="586034"/>
      </dsp:txXfrm>
    </dsp:sp>
    <dsp:sp modelId="{77CBD3D5-5373-4484-A4FA-E0A8B3664856}">
      <dsp:nvSpPr>
        <dsp:cNvPr id="0" name=""/>
        <dsp:cNvSpPr/>
      </dsp:nvSpPr>
      <dsp:spPr>
        <a:xfrm>
          <a:off x="0" y="4549645"/>
          <a:ext cx="8229600" cy="1247400"/>
        </a:xfrm>
        <a:prstGeom prst="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8708" tIns="458216" rIns="638708" bIns="113792" numCol="1" spcCol="1270" anchor="t" anchorCtr="0">
          <a:noAutofit/>
        </a:bodyPr>
        <a:lstStyle/>
        <a:p>
          <a:pPr marL="171450" lvl="1" indent="-171450" algn="l" defTabSz="711200">
            <a:lnSpc>
              <a:spcPct val="90000"/>
            </a:lnSpc>
            <a:spcBef>
              <a:spcPct val="0"/>
            </a:spcBef>
            <a:spcAft>
              <a:spcPct val="15000"/>
            </a:spcAft>
            <a:buFont typeface="Wingdings" panose="05000000000000000000" pitchFamily="2" charset="2"/>
            <a:buChar char="§"/>
          </a:pPr>
          <a:r>
            <a:rPr lang="en-US" sz="1600" kern="1200" dirty="0"/>
            <a:t>‘The best way to understand and explain behaviour is to reduce it to the simplest component parts.’ In the context of the holism-reductionism debate, discuss this view. Refer to at least one topic in your answer. (Total 16 marks)</a:t>
          </a:r>
        </a:p>
      </dsp:txBody>
      <dsp:txXfrm>
        <a:off x="0" y="4549645"/>
        <a:ext cx="8229600" cy="1247400"/>
      </dsp:txXfrm>
    </dsp:sp>
    <dsp:sp modelId="{1C6990BF-6CED-4A56-A0C5-BC47F940F28D}">
      <dsp:nvSpPr>
        <dsp:cNvPr id="0" name=""/>
        <dsp:cNvSpPr/>
      </dsp:nvSpPr>
      <dsp:spPr>
        <a:xfrm>
          <a:off x="411480" y="4224925"/>
          <a:ext cx="5760720" cy="64944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711200">
            <a:lnSpc>
              <a:spcPct val="90000"/>
            </a:lnSpc>
            <a:spcBef>
              <a:spcPct val="0"/>
            </a:spcBef>
            <a:spcAft>
              <a:spcPct val="35000"/>
            </a:spcAft>
            <a:buNone/>
          </a:pPr>
          <a:r>
            <a:rPr lang="en-US" sz="1600" kern="1200" dirty="0"/>
            <a:t>Essay</a:t>
          </a:r>
        </a:p>
      </dsp:txBody>
      <dsp:txXfrm>
        <a:off x="443183" y="4256628"/>
        <a:ext cx="5697314" cy="586034"/>
      </dsp:txXfrm>
    </dsp:sp>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3713"/>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49688" y="0"/>
            <a:ext cx="2946400" cy="493713"/>
          </a:xfrm>
          <a:prstGeom prst="rect">
            <a:avLst/>
          </a:prstGeom>
        </p:spPr>
        <p:txBody>
          <a:bodyPr vert="horz" lIns="91440" tIns="45720" rIns="91440" bIns="45720" rtlCol="0"/>
          <a:lstStyle>
            <a:lvl1pPr algn="r">
              <a:defRPr sz="1200"/>
            </a:lvl1pPr>
          </a:lstStyle>
          <a:p>
            <a:fld id="{F538F1D5-C101-2D4C-BB9A-CE82C796C978}" type="datetimeFigureOut">
              <a:rPr lang="en-US" smtClean="0"/>
              <a:t>1/30/2017</a:t>
            </a:fld>
            <a:endParaRPr lang="en-US" dirty="0"/>
          </a:p>
        </p:txBody>
      </p:sp>
      <p:sp>
        <p:nvSpPr>
          <p:cNvPr id="4" name="Footer Placeholder 3"/>
          <p:cNvSpPr>
            <a:spLocks noGrp="1"/>
          </p:cNvSpPr>
          <p:nvPr>
            <p:ph type="ftr" sz="quarter" idx="2"/>
          </p:nvPr>
        </p:nvSpPr>
        <p:spPr>
          <a:xfrm>
            <a:off x="0" y="9378950"/>
            <a:ext cx="2946400" cy="493713"/>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49688" y="9378950"/>
            <a:ext cx="2946400" cy="493713"/>
          </a:xfrm>
          <a:prstGeom prst="rect">
            <a:avLst/>
          </a:prstGeom>
        </p:spPr>
        <p:txBody>
          <a:bodyPr vert="horz" lIns="91440" tIns="45720" rIns="91440" bIns="45720" rtlCol="0" anchor="b"/>
          <a:lstStyle>
            <a:lvl1pPr algn="r">
              <a:defRPr sz="1200"/>
            </a:lvl1pPr>
          </a:lstStyle>
          <a:p>
            <a:fld id="{2659D524-0A77-2049-A7B4-DBD277AED9CD}" type="slidenum">
              <a:rPr lang="en-US" smtClean="0"/>
              <a:t>‹#›</a:t>
            </a:fld>
            <a:endParaRPr lang="en-US" dirty="0"/>
          </a:p>
        </p:txBody>
      </p:sp>
    </p:spTree>
    <p:extLst>
      <p:ext uri="{BB962C8B-B14F-4D97-AF65-F5344CB8AC3E}">
        <p14:creationId xmlns:p14="http://schemas.microsoft.com/office/powerpoint/2010/main" val="27115364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3713"/>
          </a:xfrm>
          <a:prstGeom prst="rect">
            <a:avLst/>
          </a:prstGeom>
        </p:spPr>
        <p:txBody>
          <a:bodyPr vert="horz" lIns="91440" tIns="45720" rIns="91440" bIns="45720" rtlCol="0"/>
          <a:lstStyle>
            <a:lvl1pPr algn="l">
              <a:defRPr sz="1200">
                <a:latin typeface="Arial" charset="0"/>
                <a:ea typeface="+mn-ea"/>
                <a:cs typeface="Arial" charset="0"/>
              </a:defRPr>
            </a:lvl1pPr>
          </a:lstStyle>
          <a:p>
            <a:pPr>
              <a:defRPr/>
            </a:pPr>
            <a:endParaRPr lang="en-GB" dirty="0"/>
          </a:p>
        </p:txBody>
      </p:sp>
      <p:sp>
        <p:nvSpPr>
          <p:cNvPr id="3" name="Date Placeholder 2"/>
          <p:cNvSpPr>
            <a:spLocks noGrp="1"/>
          </p:cNvSpPr>
          <p:nvPr>
            <p:ph type="dt" idx="1"/>
          </p:nvPr>
        </p:nvSpPr>
        <p:spPr>
          <a:xfrm>
            <a:off x="3849688" y="0"/>
            <a:ext cx="2946400" cy="493713"/>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2D582654-6439-2F4A-B7E9-E9763D21E2BA}" type="datetimeFigureOut">
              <a:rPr lang="en-US"/>
              <a:pPr/>
              <a:t>1/30/2017</a:t>
            </a:fld>
            <a:endParaRPr lang="en-GB" dirty="0"/>
          </a:p>
        </p:txBody>
      </p:sp>
      <p:sp>
        <p:nvSpPr>
          <p:cNvPr id="4" name="Slide Image Placeholder 3"/>
          <p:cNvSpPr>
            <a:spLocks noGrp="1" noRot="1" noChangeAspect="1"/>
          </p:cNvSpPr>
          <p:nvPr>
            <p:ph type="sldImg" idx="2"/>
          </p:nvPr>
        </p:nvSpPr>
        <p:spPr>
          <a:xfrm>
            <a:off x="931863" y="741363"/>
            <a:ext cx="4933950" cy="3702050"/>
          </a:xfrm>
          <a:prstGeom prst="rect">
            <a:avLst/>
          </a:prstGeom>
          <a:noFill/>
          <a:ln w="12700">
            <a:solidFill>
              <a:prstClr val="black"/>
            </a:solidFill>
          </a:ln>
        </p:spPr>
        <p:txBody>
          <a:bodyPr vert="horz" lIns="91440" tIns="45720" rIns="91440" bIns="45720" rtlCol="0" anchor="ctr"/>
          <a:lstStyle/>
          <a:p>
            <a:pPr lvl="0"/>
            <a:endParaRPr lang="en-GB" noProof="0" dirty="0"/>
          </a:p>
        </p:txBody>
      </p:sp>
      <p:sp>
        <p:nvSpPr>
          <p:cNvPr id="5" name="Notes Placeholder 4"/>
          <p:cNvSpPr>
            <a:spLocks noGrp="1"/>
          </p:cNvSpPr>
          <p:nvPr>
            <p:ph type="body" sz="quarter" idx="3"/>
          </p:nvPr>
        </p:nvSpPr>
        <p:spPr>
          <a:xfrm>
            <a:off x="679450" y="4691063"/>
            <a:ext cx="5438775" cy="4443412"/>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9378950"/>
            <a:ext cx="2946400" cy="493713"/>
          </a:xfrm>
          <a:prstGeom prst="rect">
            <a:avLst/>
          </a:prstGeom>
        </p:spPr>
        <p:txBody>
          <a:bodyPr vert="horz" lIns="91440" tIns="45720" rIns="91440" bIns="45720" rtlCol="0" anchor="b"/>
          <a:lstStyle>
            <a:lvl1pPr algn="l">
              <a:defRPr sz="1200">
                <a:latin typeface="Arial" charset="0"/>
                <a:ea typeface="+mn-ea"/>
                <a:cs typeface="Arial" charset="0"/>
              </a:defRPr>
            </a:lvl1pPr>
          </a:lstStyle>
          <a:p>
            <a:pPr>
              <a:defRPr/>
            </a:pPr>
            <a:endParaRPr lang="en-GB" dirty="0"/>
          </a:p>
        </p:txBody>
      </p:sp>
      <p:sp>
        <p:nvSpPr>
          <p:cNvPr id="7" name="Slide Number Placeholder 6"/>
          <p:cNvSpPr>
            <a:spLocks noGrp="1"/>
          </p:cNvSpPr>
          <p:nvPr>
            <p:ph type="sldNum" sz="quarter" idx="5"/>
          </p:nvPr>
        </p:nvSpPr>
        <p:spPr>
          <a:xfrm>
            <a:off x="3849688" y="9378950"/>
            <a:ext cx="2946400" cy="493713"/>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67298A7B-A268-754B-8474-602FEABD64B8}" type="slidenum">
              <a:rPr lang="en-GB"/>
              <a:pPr/>
              <a:t>‹#›</a:t>
            </a:fld>
            <a:endParaRPr lang="en-GB" dirty="0"/>
          </a:p>
        </p:txBody>
      </p:sp>
    </p:spTree>
    <p:extLst>
      <p:ext uri="{BB962C8B-B14F-4D97-AF65-F5344CB8AC3E}">
        <p14:creationId xmlns:p14="http://schemas.microsoft.com/office/powerpoint/2010/main" val="34591270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98A7B-A268-754B-8474-602FEABD64B8}" type="slidenum">
              <a:rPr lang="en-GB" smtClean="0"/>
              <a:pPr/>
              <a:t>2</a:t>
            </a:fld>
            <a:endParaRPr lang="en-GB" dirty="0"/>
          </a:p>
        </p:txBody>
      </p:sp>
    </p:spTree>
    <p:extLst>
      <p:ext uri="{BB962C8B-B14F-4D97-AF65-F5344CB8AC3E}">
        <p14:creationId xmlns:p14="http://schemas.microsoft.com/office/powerpoint/2010/main" val="23684524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charset="0"/>
                <a:cs typeface="+mn-cs"/>
              </a:rPr>
              <a:t>The reductionist approach suggests that there are different </a:t>
            </a:r>
            <a:r>
              <a:rPr lang="en-US" sz="1200" b="1" kern="1200" dirty="0">
                <a:solidFill>
                  <a:schemeClr val="tx1"/>
                </a:solidFill>
                <a:effectLst/>
                <a:latin typeface="+mn-lt"/>
                <a:ea typeface="ＭＳ Ｐゴシック" charset="0"/>
                <a:cs typeface="+mn-cs"/>
              </a:rPr>
              <a:t>levels of explanation</a:t>
            </a:r>
            <a:r>
              <a:rPr lang="en-US" sz="1200" kern="1200" dirty="0">
                <a:solidFill>
                  <a:schemeClr val="tx1"/>
                </a:solidFill>
                <a:effectLst/>
                <a:latin typeface="+mn-lt"/>
                <a:ea typeface="ＭＳ Ｐゴシック" charset="0"/>
                <a:cs typeface="+mn-cs"/>
              </a:rPr>
              <a:t>. </a:t>
            </a:r>
            <a:endParaRPr lang="en-GB" dirty="0"/>
          </a:p>
        </p:txBody>
      </p:sp>
      <p:sp>
        <p:nvSpPr>
          <p:cNvPr id="4" name="Slide Number Placeholder 3"/>
          <p:cNvSpPr>
            <a:spLocks noGrp="1"/>
          </p:cNvSpPr>
          <p:nvPr>
            <p:ph type="sldNum" sz="quarter" idx="10"/>
          </p:nvPr>
        </p:nvSpPr>
        <p:spPr/>
        <p:txBody>
          <a:bodyPr/>
          <a:lstStyle/>
          <a:p>
            <a:fld id="{67298A7B-A268-754B-8474-602FEABD64B8}" type="slidenum">
              <a:rPr lang="en-GB" smtClean="0"/>
              <a:pPr/>
              <a:t>17</a:t>
            </a:fld>
            <a:endParaRPr lang="en-GB" dirty="0"/>
          </a:p>
        </p:txBody>
      </p:sp>
    </p:spTree>
    <p:extLst>
      <p:ext uri="{BB962C8B-B14F-4D97-AF65-F5344CB8AC3E}">
        <p14:creationId xmlns:p14="http://schemas.microsoft.com/office/powerpoint/2010/main" val="26057266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98A7B-A268-754B-8474-602FEABD64B8}" type="slidenum">
              <a:rPr lang="en-GB" smtClean="0"/>
              <a:pPr/>
              <a:t>18</a:t>
            </a:fld>
            <a:endParaRPr lang="en-GB" dirty="0"/>
          </a:p>
        </p:txBody>
      </p:sp>
    </p:spTree>
    <p:extLst>
      <p:ext uri="{BB962C8B-B14F-4D97-AF65-F5344CB8AC3E}">
        <p14:creationId xmlns:p14="http://schemas.microsoft.com/office/powerpoint/2010/main" val="42932339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98A7B-A268-754B-8474-602FEABD64B8}" type="slidenum">
              <a:rPr lang="en-GB" smtClean="0"/>
              <a:pPr/>
              <a:t>19</a:t>
            </a:fld>
            <a:endParaRPr lang="en-GB" dirty="0"/>
          </a:p>
        </p:txBody>
      </p:sp>
    </p:spTree>
    <p:extLst>
      <p:ext uri="{BB962C8B-B14F-4D97-AF65-F5344CB8AC3E}">
        <p14:creationId xmlns:p14="http://schemas.microsoft.com/office/powerpoint/2010/main" val="25268245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98A7B-A268-754B-8474-602FEABD64B8}" type="slidenum">
              <a:rPr lang="en-GB" smtClean="0"/>
              <a:pPr/>
              <a:t>20</a:t>
            </a:fld>
            <a:endParaRPr lang="en-GB" dirty="0"/>
          </a:p>
        </p:txBody>
      </p:sp>
    </p:spTree>
    <p:extLst>
      <p:ext uri="{BB962C8B-B14F-4D97-AF65-F5344CB8AC3E}">
        <p14:creationId xmlns:p14="http://schemas.microsoft.com/office/powerpoint/2010/main" val="35545806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7298A7B-A268-754B-8474-602FEABD64B8}" type="slidenum">
              <a:rPr lang="en-GB" smtClean="0"/>
              <a:pPr/>
              <a:t>21</a:t>
            </a:fld>
            <a:endParaRPr lang="en-GB" dirty="0"/>
          </a:p>
        </p:txBody>
      </p:sp>
    </p:spTree>
    <p:extLst>
      <p:ext uri="{BB962C8B-B14F-4D97-AF65-F5344CB8AC3E}">
        <p14:creationId xmlns:p14="http://schemas.microsoft.com/office/powerpoint/2010/main" val="28205032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98A7B-A268-754B-8474-602FEABD64B8}" type="slidenum">
              <a:rPr lang="en-GB" smtClean="0"/>
              <a:pPr/>
              <a:t>24</a:t>
            </a:fld>
            <a:endParaRPr lang="en-GB" dirty="0"/>
          </a:p>
        </p:txBody>
      </p:sp>
    </p:spTree>
    <p:extLst>
      <p:ext uri="{BB962C8B-B14F-4D97-AF65-F5344CB8AC3E}">
        <p14:creationId xmlns:p14="http://schemas.microsoft.com/office/powerpoint/2010/main" val="34125808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98A7B-A268-754B-8474-602FEABD64B8}" type="slidenum">
              <a:rPr lang="en-GB" smtClean="0"/>
              <a:pPr/>
              <a:t>25</a:t>
            </a:fld>
            <a:endParaRPr lang="en-GB" dirty="0"/>
          </a:p>
        </p:txBody>
      </p:sp>
    </p:spTree>
    <p:extLst>
      <p:ext uri="{BB962C8B-B14F-4D97-AF65-F5344CB8AC3E}">
        <p14:creationId xmlns:p14="http://schemas.microsoft.com/office/powerpoint/2010/main" val="41253227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98A7B-A268-754B-8474-602FEABD64B8}" type="slidenum">
              <a:rPr lang="en-GB" smtClean="0"/>
              <a:pPr/>
              <a:t>27</a:t>
            </a:fld>
            <a:endParaRPr lang="en-GB" dirty="0"/>
          </a:p>
        </p:txBody>
      </p:sp>
    </p:spTree>
    <p:extLst>
      <p:ext uri="{BB962C8B-B14F-4D97-AF65-F5344CB8AC3E}">
        <p14:creationId xmlns:p14="http://schemas.microsoft.com/office/powerpoint/2010/main" val="9774623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98A7B-A268-754B-8474-602FEABD64B8}" type="slidenum">
              <a:rPr lang="en-GB" smtClean="0"/>
              <a:pPr/>
              <a:t>28</a:t>
            </a:fld>
            <a:endParaRPr lang="en-GB" dirty="0"/>
          </a:p>
        </p:txBody>
      </p:sp>
    </p:spTree>
    <p:extLst>
      <p:ext uri="{BB962C8B-B14F-4D97-AF65-F5344CB8AC3E}">
        <p14:creationId xmlns:p14="http://schemas.microsoft.com/office/powerpoint/2010/main" val="42699099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98A7B-A268-754B-8474-602FEABD64B8}" type="slidenum">
              <a:rPr lang="en-GB" smtClean="0"/>
              <a:pPr/>
              <a:t>29</a:t>
            </a:fld>
            <a:endParaRPr lang="en-GB" dirty="0"/>
          </a:p>
        </p:txBody>
      </p:sp>
    </p:spTree>
    <p:extLst>
      <p:ext uri="{BB962C8B-B14F-4D97-AF65-F5344CB8AC3E}">
        <p14:creationId xmlns:p14="http://schemas.microsoft.com/office/powerpoint/2010/main" val="8162384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98A7B-A268-754B-8474-602FEABD64B8}" type="slidenum">
              <a:rPr lang="en-GB" smtClean="0"/>
              <a:pPr/>
              <a:t>3</a:t>
            </a:fld>
            <a:endParaRPr lang="en-GB" dirty="0"/>
          </a:p>
        </p:txBody>
      </p:sp>
    </p:spTree>
    <p:extLst>
      <p:ext uri="{BB962C8B-B14F-4D97-AF65-F5344CB8AC3E}">
        <p14:creationId xmlns:p14="http://schemas.microsoft.com/office/powerpoint/2010/main" val="39838225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98A7B-A268-754B-8474-602FEABD64B8}" type="slidenum">
              <a:rPr lang="en-GB" smtClean="0"/>
              <a:pPr/>
              <a:t>30</a:t>
            </a:fld>
            <a:endParaRPr lang="en-GB" dirty="0"/>
          </a:p>
        </p:txBody>
      </p:sp>
    </p:spTree>
    <p:extLst>
      <p:ext uri="{BB962C8B-B14F-4D97-AF65-F5344CB8AC3E}">
        <p14:creationId xmlns:p14="http://schemas.microsoft.com/office/powerpoint/2010/main" val="31294457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98A7B-A268-754B-8474-602FEABD64B8}" type="slidenum">
              <a:rPr lang="en-GB" smtClean="0"/>
              <a:pPr/>
              <a:t>31</a:t>
            </a:fld>
            <a:endParaRPr lang="en-GB" dirty="0"/>
          </a:p>
        </p:txBody>
      </p:sp>
    </p:spTree>
    <p:extLst>
      <p:ext uri="{BB962C8B-B14F-4D97-AF65-F5344CB8AC3E}">
        <p14:creationId xmlns:p14="http://schemas.microsoft.com/office/powerpoint/2010/main" val="27223827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98A7B-A268-754B-8474-602FEABD64B8}" type="slidenum">
              <a:rPr lang="en-GB" smtClean="0"/>
              <a:pPr/>
              <a:t>33</a:t>
            </a:fld>
            <a:endParaRPr lang="en-GB" dirty="0"/>
          </a:p>
        </p:txBody>
      </p:sp>
    </p:spTree>
    <p:extLst>
      <p:ext uri="{BB962C8B-B14F-4D97-AF65-F5344CB8AC3E}">
        <p14:creationId xmlns:p14="http://schemas.microsoft.com/office/powerpoint/2010/main" val="30234930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98A7B-A268-754B-8474-602FEABD64B8}" type="slidenum">
              <a:rPr lang="en-GB" smtClean="0"/>
              <a:pPr/>
              <a:t>4</a:t>
            </a:fld>
            <a:endParaRPr lang="en-GB" dirty="0"/>
          </a:p>
        </p:txBody>
      </p:sp>
    </p:spTree>
    <p:extLst>
      <p:ext uri="{BB962C8B-B14F-4D97-AF65-F5344CB8AC3E}">
        <p14:creationId xmlns:p14="http://schemas.microsoft.com/office/powerpoint/2010/main" val="3378624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98A7B-A268-754B-8474-602FEABD64B8}" type="slidenum">
              <a:rPr lang="en-GB" smtClean="0"/>
              <a:pPr/>
              <a:t>5</a:t>
            </a:fld>
            <a:endParaRPr lang="en-GB" dirty="0"/>
          </a:p>
        </p:txBody>
      </p:sp>
    </p:spTree>
    <p:extLst>
      <p:ext uri="{BB962C8B-B14F-4D97-AF65-F5344CB8AC3E}">
        <p14:creationId xmlns:p14="http://schemas.microsoft.com/office/powerpoint/2010/main" val="42921936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98A7B-A268-754B-8474-602FEABD64B8}" type="slidenum">
              <a:rPr lang="en-GB" smtClean="0"/>
              <a:pPr/>
              <a:t>6</a:t>
            </a:fld>
            <a:endParaRPr lang="en-GB" dirty="0"/>
          </a:p>
        </p:txBody>
      </p:sp>
    </p:spTree>
    <p:extLst>
      <p:ext uri="{BB962C8B-B14F-4D97-AF65-F5344CB8AC3E}">
        <p14:creationId xmlns:p14="http://schemas.microsoft.com/office/powerpoint/2010/main" val="14768136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ＭＳ Ｐゴシック" charset="0"/>
                <a:cs typeface="+mn-cs"/>
              </a:rPr>
              <a:t>Gestalt Psychology was a movement in psychology founded in Germany in 1912, seeking to explain perception in terms of gestalts (form/shape) rather than by analysing their constituents.</a:t>
            </a:r>
            <a:endParaRPr lang="en-GB" dirty="0"/>
          </a:p>
        </p:txBody>
      </p:sp>
      <p:sp>
        <p:nvSpPr>
          <p:cNvPr id="4" name="Slide Number Placeholder 3"/>
          <p:cNvSpPr>
            <a:spLocks noGrp="1"/>
          </p:cNvSpPr>
          <p:nvPr>
            <p:ph type="sldNum" sz="quarter" idx="10"/>
          </p:nvPr>
        </p:nvSpPr>
        <p:spPr/>
        <p:txBody>
          <a:bodyPr/>
          <a:lstStyle/>
          <a:p>
            <a:fld id="{67298A7B-A268-754B-8474-602FEABD64B8}" type="slidenum">
              <a:rPr lang="en-GB" smtClean="0"/>
              <a:pPr/>
              <a:t>8</a:t>
            </a:fld>
            <a:endParaRPr lang="en-GB" dirty="0"/>
          </a:p>
        </p:txBody>
      </p:sp>
    </p:spTree>
    <p:extLst>
      <p:ext uri="{BB962C8B-B14F-4D97-AF65-F5344CB8AC3E}">
        <p14:creationId xmlns:p14="http://schemas.microsoft.com/office/powerpoint/2010/main" val="20480777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98A7B-A268-754B-8474-602FEABD64B8}" type="slidenum">
              <a:rPr lang="en-GB" smtClean="0"/>
              <a:pPr/>
              <a:t>10</a:t>
            </a:fld>
            <a:endParaRPr lang="en-GB" dirty="0"/>
          </a:p>
        </p:txBody>
      </p:sp>
    </p:spTree>
    <p:extLst>
      <p:ext uri="{BB962C8B-B14F-4D97-AF65-F5344CB8AC3E}">
        <p14:creationId xmlns:p14="http://schemas.microsoft.com/office/powerpoint/2010/main" val="16892743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charset="0"/>
                <a:cs typeface="+mn-cs"/>
              </a:rPr>
              <a:t>The reductionist approach suggests that there are different </a:t>
            </a:r>
            <a:r>
              <a:rPr lang="en-US" sz="1200" b="1" kern="1200" dirty="0">
                <a:solidFill>
                  <a:schemeClr val="tx1"/>
                </a:solidFill>
                <a:effectLst/>
                <a:latin typeface="+mn-lt"/>
                <a:ea typeface="ＭＳ Ｐゴシック" charset="0"/>
                <a:cs typeface="+mn-cs"/>
              </a:rPr>
              <a:t>levels of explanation, or levels in which we can break down behaviour. </a:t>
            </a:r>
            <a:endParaRPr lang="en-GB" dirty="0"/>
          </a:p>
        </p:txBody>
      </p:sp>
      <p:sp>
        <p:nvSpPr>
          <p:cNvPr id="4" name="Slide Number Placeholder 3"/>
          <p:cNvSpPr>
            <a:spLocks noGrp="1"/>
          </p:cNvSpPr>
          <p:nvPr>
            <p:ph type="sldNum" sz="quarter" idx="10"/>
          </p:nvPr>
        </p:nvSpPr>
        <p:spPr/>
        <p:txBody>
          <a:bodyPr/>
          <a:lstStyle/>
          <a:p>
            <a:fld id="{67298A7B-A268-754B-8474-602FEABD64B8}" type="slidenum">
              <a:rPr lang="en-GB" smtClean="0"/>
              <a:pPr/>
              <a:t>11</a:t>
            </a:fld>
            <a:endParaRPr lang="en-GB" dirty="0"/>
          </a:p>
        </p:txBody>
      </p:sp>
    </p:spTree>
    <p:extLst>
      <p:ext uri="{BB962C8B-B14F-4D97-AF65-F5344CB8AC3E}">
        <p14:creationId xmlns:p14="http://schemas.microsoft.com/office/powerpoint/2010/main" val="11009505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charset="0"/>
                <a:cs typeface="+mn-cs"/>
              </a:rPr>
              <a:t>The reductionist approach suggests that there are different </a:t>
            </a:r>
            <a:r>
              <a:rPr lang="en-US" sz="1200" b="1" kern="1200" dirty="0">
                <a:solidFill>
                  <a:schemeClr val="tx1"/>
                </a:solidFill>
                <a:effectLst/>
                <a:latin typeface="+mn-lt"/>
                <a:ea typeface="ＭＳ Ｐゴシック" charset="0"/>
                <a:cs typeface="+mn-cs"/>
              </a:rPr>
              <a:t>levels of explanation, or levels in which we can break down behaviour. </a:t>
            </a:r>
            <a:endParaRPr lang="en-GB" dirty="0"/>
          </a:p>
        </p:txBody>
      </p:sp>
      <p:sp>
        <p:nvSpPr>
          <p:cNvPr id="4" name="Slide Number Placeholder 3"/>
          <p:cNvSpPr>
            <a:spLocks noGrp="1"/>
          </p:cNvSpPr>
          <p:nvPr>
            <p:ph type="sldNum" sz="quarter" idx="10"/>
          </p:nvPr>
        </p:nvSpPr>
        <p:spPr/>
        <p:txBody>
          <a:bodyPr/>
          <a:lstStyle/>
          <a:p>
            <a:fld id="{67298A7B-A268-754B-8474-602FEABD64B8}" type="slidenum">
              <a:rPr lang="en-GB" smtClean="0"/>
              <a:pPr/>
              <a:t>12</a:t>
            </a:fld>
            <a:endParaRPr lang="en-GB" dirty="0"/>
          </a:p>
        </p:txBody>
      </p:sp>
    </p:spTree>
    <p:extLst>
      <p:ext uri="{BB962C8B-B14F-4D97-AF65-F5344CB8AC3E}">
        <p14:creationId xmlns:p14="http://schemas.microsoft.com/office/powerpoint/2010/main" val="24835831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stretch>
            <a:fillRect/>
          </a:stretch>
        </p:blipFill>
        <p:spPr>
          <a:xfrm>
            <a:off x="-15140" y="476672"/>
            <a:ext cx="9159139" cy="1944216"/>
          </a:xfrm>
          <a:prstGeom prst="rect">
            <a:avLst/>
          </a:prstGeom>
        </p:spPr>
      </p:pic>
      <p:sp>
        <p:nvSpPr>
          <p:cNvPr id="2" name="Title 1"/>
          <p:cNvSpPr>
            <a:spLocks noGrp="1"/>
          </p:cNvSpPr>
          <p:nvPr>
            <p:ph type="ctrTitle"/>
          </p:nvPr>
        </p:nvSpPr>
        <p:spPr>
          <a:xfrm>
            <a:off x="611560" y="620689"/>
            <a:ext cx="7772400" cy="936103"/>
          </a:xfrm>
        </p:spPr>
        <p:txBody>
          <a:bodyPr lIns="0" tIns="0" rIns="0" bIns="0">
            <a:normAutofit/>
          </a:bodyPr>
          <a:lstStyle>
            <a:lvl1pPr algn="ctr">
              <a:defRPr>
                <a:solidFill>
                  <a:schemeClr val="bg1"/>
                </a:solidFill>
              </a:defRPr>
            </a:lvl1pPr>
          </a:lstStyle>
          <a:p>
            <a:r>
              <a:rPr lang="en-US" dirty="0"/>
              <a:t>Click to edit Master title style</a:t>
            </a:r>
            <a:endParaRPr lang="en-GB" dirty="0"/>
          </a:p>
        </p:txBody>
      </p:sp>
      <p:sp>
        <p:nvSpPr>
          <p:cNvPr id="3" name="Subtitle 2"/>
          <p:cNvSpPr>
            <a:spLocks noGrp="1"/>
          </p:cNvSpPr>
          <p:nvPr>
            <p:ph type="subTitle" idx="1"/>
          </p:nvPr>
        </p:nvSpPr>
        <p:spPr>
          <a:xfrm>
            <a:off x="611560" y="1772816"/>
            <a:ext cx="7776864" cy="622920"/>
          </a:xfrm>
        </p:spPr>
        <p:txBody>
          <a:bodyPr lIns="0" tIns="0" rIns="0" bIns="0">
            <a:normAutofit/>
          </a:bodyPr>
          <a:lstStyle>
            <a:lvl1pPr marL="0" indent="0" algn="ctr">
              <a:buNone/>
              <a:defRPr>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Tree>
    <p:extLst>
      <p:ext uri="{BB962C8B-B14F-4D97-AF65-F5344CB8AC3E}">
        <p14:creationId xmlns:p14="http://schemas.microsoft.com/office/powerpoint/2010/main" val="25349938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20228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140" y="476672"/>
            <a:ext cx="9159139" cy="1944216"/>
          </a:xfrm>
          <a:prstGeom prst="rect">
            <a:avLst/>
          </a:prstGeom>
        </p:spPr>
      </p:pic>
      <p:sp>
        <p:nvSpPr>
          <p:cNvPr id="2" name="Title 1"/>
          <p:cNvSpPr>
            <a:spLocks noGrp="1"/>
          </p:cNvSpPr>
          <p:nvPr>
            <p:ph type="ctrTitle"/>
          </p:nvPr>
        </p:nvSpPr>
        <p:spPr>
          <a:xfrm>
            <a:off x="611560" y="620689"/>
            <a:ext cx="7772400" cy="936103"/>
          </a:xfrm>
        </p:spPr>
        <p:txBody>
          <a:bodyPr lIns="0" tIns="0" rIns="0" bIns="0">
            <a:normAutofit/>
          </a:bodyPr>
          <a:lstStyle>
            <a:lvl1pPr algn="ctr">
              <a:defRPr>
                <a:solidFill>
                  <a:schemeClr val="bg1"/>
                </a:solidFill>
              </a:defRPr>
            </a:lvl1pPr>
          </a:lstStyle>
          <a:p>
            <a:r>
              <a:rPr lang="en-US" dirty="0"/>
              <a:t>Click to edit Master title style</a:t>
            </a:r>
            <a:endParaRPr lang="en-GB" dirty="0"/>
          </a:p>
        </p:txBody>
      </p:sp>
      <p:sp>
        <p:nvSpPr>
          <p:cNvPr id="3" name="Subtitle 2"/>
          <p:cNvSpPr>
            <a:spLocks noGrp="1"/>
          </p:cNvSpPr>
          <p:nvPr>
            <p:ph type="subTitle" idx="1"/>
          </p:nvPr>
        </p:nvSpPr>
        <p:spPr>
          <a:xfrm>
            <a:off x="611560" y="1772816"/>
            <a:ext cx="7776864" cy="622920"/>
          </a:xfrm>
        </p:spPr>
        <p:txBody>
          <a:bodyPr lIns="0" tIns="0" rIns="0" bIns="0">
            <a:normAutofit/>
          </a:bodyPr>
          <a:lstStyle>
            <a:lvl1pPr marL="0" indent="0" algn="ctr">
              <a:buNone/>
              <a:defRPr>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
        <p:nvSpPr>
          <p:cNvPr id="10" name="Rectangle 9"/>
          <p:cNvSpPr/>
          <p:nvPr userDrawn="1"/>
        </p:nvSpPr>
        <p:spPr>
          <a:xfrm>
            <a:off x="251520" y="2924944"/>
            <a:ext cx="2736304" cy="1728192"/>
          </a:xfrm>
          <a:prstGeom prst="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0" b="1" dirty="0">
              <a:solidFill>
                <a:schemeClr val="tx1"/>
              </a:solidFill>
            </a:endParaRPr>
          </a:p>
        </p:txBody>
      </p:sp>
      <p:sp>
        <p:nvSpPr>
          <p:cNvPr id="11" name="Rectangle 10"/>
          <p:cNvSpPr/>
          <p:nvPr userDrawn="1"/>
        </p:nvSpPr>
        <p:spPr>
          <a:xfrm>
            <a:off x="3203848" y="2924944"/>
            <a:ext cx="2736304" cy="1728192"/>
          </a:xfrm>
          <a:prstGeom prst="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0" b="1" dirty="0">
              <a:solidFill>
                <a:schemeClr val="tx1"/>
              </a:solidFill>
            </a:endParaRPr>
          </a:p>
        </p:txBody>
      </p:sp>
      <p:sp>
        <p:nvSpPr>
          <p:cNvPr id="12" name="Rectangle 11"/>
          <p:cNvSpPr/>
          <p:nvPr userDrawn="1"/>
        </p:nvSpPr>
        <p:spPr>
          <a:xfrm>
            <a:off x="6156176" y="2924944"/>
            <a:ext cx="2736304" cy="1728192"/>
          </a:xfrm>
          <a:prstGeom prst="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0" b="1" dirty="0">
              <a:solidFill>
                <a:schemeClr val="tx1"/>
              </a:solidFill>
            </a:endParaRPr>
          </a:p>
        </p:txBody>
      </p:sp>
    </p:spTree>
    <p:extLst>
      <p:ext uri="{BB962C8B-B14F-4D97-AF65-F5344CB8AC3E}">
        <p14:creationId xmlns:p14="http://schemas.microsoft.com/office/powerpoint/2010/main" val="14516906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140" y="476672"/>
            <a:ext cx="9159139" cy="1944216"/>
          </a:xfrm>
          <a:prstGeom prst="rect">
            <a:avLst/>
          </a:prstGeom>
        </p:spPr>
      </p:pic>
      <p:sp>
        <p:nvSpPr>
          <p:cNvPr id="2" name="Title 1"/>
          <p:cNvSpPr>
            <a:spLocks noGrp="1"/>
          </p:cNvSpPr>
          <p:nvPr>
            <p:ph type="ctrTitle"/>
          </p:nvPr>
        </p:nvSpPr>
        <p:spPr>
          <a:xfrm>
            <a:off x="611560" y="620689"/>
            <a:ext cx="7772400" cy="936103"/>
          </a:xfrm>
        </p:spPr>
        <p:txBody>
          <a:bodyPr lIns="0" tIns="0" rIns="0" bIns="0">
            <a:normAutofit/>
          </a:bodyPr>
          <a:lstStyle>
            <a:lvl1pPr algn="ctr">
              <a:defRPr>
                <a:solidFill>
                  <a:schemeClr val="bg1"/>
                </a:solidFill>
              </a:defRPr>
            </a:lvl1pPr>
          </a:lstStyle>
          <a:p>
            <a:r>
              <a:rPr lang="en-US" dirty="0"/>
              <a:t>Click to edit Master title style</a:t>
            </a:r>
            <a:endParaRPr lang="en-GB" dirty="0"/>
          </a:p>
        </p:txBody>
      </p:sp>
      <p:sp>
        <p:nvSpPr>
          <p:cNvPr id="3" name="Subtitle 2"/>
          <p:cNvSpPr>
            <a:spLocks noGrp="1"/>
          </p:cNvSpPr>
          <p:nvPr>
            <p:ph type="subTitle" idx="1"/>
          </p:nvPr>
        </p:nvSpPr>
        <p:spPr>
          <a:xfrm>
            <a:off x="611560" y="1772816"/>
            <a:ext cx="7776864" cy="622920"/>
          </a:xfrm>
        </p:spPr>
        <p:txBody>
          <a:bodyPr lIns="0" tIns="0" rIns="0" bIns="0">
            <a:normAutofit/>
          </a:bodyPr>
          <a:lstStyle>
            <a:lvl1pPr marL="0" indent="0" algn="ctr">
              <a:buNone/>
              <a:defRPr>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Tree>
    <p:extLst>
      <p:ext uri="{BB962C8B-B14F-4D97-AF65-F5344CB8AC3E}">
        <p14:creationId xmlns:p14="http://schemas.microsoft.com/office/powerpoint/2010/main" val="41816725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1520" y="142852"/>
            <a:ext cx="8640960" cy="939784"/>
          </a:xfrm>
        </p:spPr>
        <p:txBody>
          <a:bodyPr/>
          <a:lstStyle/>
          <a:p>
            <a:r>
              <a:rPr lang="en-US" dirty="0"/>
              <a:t>Click to edit Master title style</a:t>
            </a:r>
            <a:endParaRPr lang="en-GB" dirty="0"/>
          </a:p>
        </p:txBody>
      </p:sp>
      <p:sp>
        <p:nvSpPr>
          <p:cNvPr id="3" name="Content Placeholder 2"/>
          <p:cNvSpPr>
            <a:spLocks noGrp="1"/>
          </p:cNvSpPr>
          <p:nvPr>
            <p:ph idx="1"/>
          </p:nvPr>
        </p:nvSpPr>
        <p:spPr>
          <a:xfrm>
            <a:off x="251520" y="1500174"/>
            <a:ext cx="8640960" cy="4625989"/>
          </a:xfrm>
        </p:spPr>
        <p:txBody>
          <a:bodyPr/>
          <a:lstStyle>
            <a:lvl1pPr>
              <a:defRPr sz="2200"/>
            </a:lvl1pPr>
            <a:lvl2pPr>
              <a:defRPr sz="2200"/>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9731920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251520" y="1535112"/>
            <a:ext cx="4245868" cy="741759"/>
          </a:xfrm>
        </p:spPr>
        <p:txBody>
          <a:bodyPr anchor="b"/>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251520" y="2348879"/>
            <a:ext cx="4245868" cy="3777283"/>
          </a:xfrm>
        </p:spPr>
        <p:txBody>
          <a:bodyPr/>
          <a:lstStyle>
            <a:lvl1pPr marL="342900" indent="-342900">
              <a:buFont typeface="Wingdings" panose="05000000000000000000" pitchFamily="2" charset="2"/>
              <a:buChar char="§"/>
              <a:defRPr sz="2200"/>
            </a:lvl1pPr>
            <a:lvl2pPr marL="742950" indent="-285750">
              <a:buFont typeface="Wingdings" panose="05000000000000000000" pitchFamily="2" charset="2"/>
              <a:buChar char="§"/>
              <a:defRPr sz="2200"/>
            </a:lvl2pPr>
            <a:lvl3pPr marL="1143000" indent="-228600">
              <a:buFont typeface="Wingdings" panose="05000000000000000000" pitchFamily="2" charset="2"/>
              <a:buChar char="§"/>
              <a:defRPr sz="2200"/>
            </a:lvl3pPr>
            <a:lvl4pPr marL="1600200" indent="-228600">
              <a:buFont typeface="Wingdings" panose="05000000000000000000" pitchFamily="2" charset="2"/>
              <a:buChar char="§"/>
              <a:defRPr sz="2200"/>
            </a:lvl4pPr>
            <a:lvl5pPr marL="2057400" indent="-228600">
              <a:buFont typeface="Wingdings" panose="05000000000000000000" pitchFamily="2" charset="2"/>
              <a:buChar char="§"/>
              <a:defRPr sz="22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p:cNvSpPr>
            <a:spLocks noGrp="1"/>
          </p:cNvSpPr>
          <p:nvPr>
            <p:ph type="body" sz="quarter" idx="3"/>
          </p:nvPr>
        </p:nvSpPr>
        <p:spPr>
          <a:xfrm>
            <a:off x="4645025" y="1535112"/>
            <a:ext cx="4247455" cy="741759"/>
          </a:xfrm>
        </p:spPr>
        <p:txBody>
          <a:bodyPr anchor="b"/>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348879"/>
            <a:ext cx="4247455" cy="3777283"/>
          </a:xfrm>
        </p:spPr>
        <p:txBody>
          <a:bodyPr/>
          <a:lstStyle>
            <a:lvl1pPr marL="342900" indent="-342900">
              <a:buFont typeface="Wingdings" panose="05000000000000000000" pitchFamily="2" charset="2"/>
              <a:buChar char="§"/>
              <a:defRPr sz="2200">
                <a:latin typeface="+mj-lt"/>
              </a:defRPr>
            </a:lvl1pPr>
            <a:lvl2pPr marL="742950" indent="-285750">
              <a:buFont typeface="Wingdings" panose="05000000000000000000" pitchFamily="2" charset="2"/>
              <a:buChar char="§"/>
              <a:defRPr sz="2200">
                <a:latin typeface="+mj-lt"/>
              </a:defRPr>
            </a:lvl2pPr>
            <a:lvl3pPr marL="1143000" indent="-228600">
              <a:buFont typeface="Wingdings" panose="05000000000000000000" pitchFamily="2" charset="2"/>
              <a:buChar char="§"/>
              <a:defRPr sz="2200">
                <a:latin typeface="+mj-lt"/>
              </a:defRPr>
            </a:lvl3pPr>
            <a:lvl4pPr marL="1600200" indent="-228600">
              <a:buFont typeface="Wingdings" panose="05000000000000000000" pitchFamily="2" charset="2"/>
              <a:buChar char="§"/>
              <a:defRPr sz="2200">
                <a:latin typeface="+mj-lt"/>
              </a:defRPr>
            </a:lvl4pPr>
            <a:lvl5pPr marL="2057400" indent="-228600">
              <a:buFont typeface="Wingdings" panose="05000000000000000000" pitchFamily="2" charset="2"/>
              <a:buChar char="§"/>
              <a:defRPr sz="2200">
                <a:latin typeface="+mj-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4543498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cxnSp>
        <p:nvCxnSpPr>
          <p:cNvPr id="5" name="Straight Connector 4"/>
          <p:cNvCxnSpPr/>
          <p:nvPr userDrawn="1"/>
        </p:nvCxnSpPr>
        <p:spPr>
          <a:xfrm>
            <a:off x="0" y="1212850"/>
            <a:ext cx="9144000" cy="1588"/>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251520" y="71422"/>
            <a:ext cx="8640960" cy="1071562"/>
          </a:xfrm>
        </p:spPr>
        <p:txBody>
          <a:bodyPr/>
          <a:lstStyle/>
          <a:p>
            <a:r>
              <a:rPr lang="en-US" dirty="0"/>
              <a:t>Click to edit Master title style</a:t>
            </a:r>
            <a:endParaRPr lang="en-GB" dirty="0"/>
          </a:p>
        </p:txBody>
      </p:sp>
    </p:spTree>
    <p:extLst>
      <p:ext uri="{BB962C8B-B14F-4D97-AF65-F5344CB8AC3E}">
        <p14:creationId xmlns:p14="http://schemas.microsoft.com/office/powerpoint/2010/main" val="41468053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39419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1"/>
          <p:cNvSpPr/>
          <p:nvPr userDrawn="1"/>
        </p:nvSpPr>
        <p:spPr>
          <a:xfrm>
            <a:off x="0" y="1196752"/>
            <a:ext cx="9144000" cy="288032"/>
          </a:xfrm>
          <a:prstGeom prst="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5000" b="1" dirty="0">
              <a:solidFill>
                <a:schemeClr val="tx1"/>
              </a:solidFill>
            </a:endParaRPr>
          </a:p>
        </p:txBody>
      </p:sp>
    </p:spTree>
    <p:extLst>
      <p:ext uri="{BB962C8B-B14F-4D97-AF65-F5344CB8AC3E}">
        <p14:creationId xmlns:p14="http://schemas.microsoft.com/office/powerpoint/2010/main" val="34033665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42852"/>
            <a:ext cx="8229600" cy="939784"/>
          </a:xfrm>
        </p:spPr>
        <p:txBody>
          <a:bodyPr/>
          <a:lstStyle/>
          <a:p>
            <a:r>
              <a:rPr lang="en-US" dirty="0"/>
              <a:t>Click to edit Master title style</a:t>
            </a:r>
            <a:endParaRPr lang="en-GB" dirty="0"/>
          </a:p>
        </p:txBody>
      </p:sp>
      <p:sp>
        <p:nvSpPr>
          <p:cNvPr id="3" name="Content Placeholder 2"/>
          <p:cNvSpPr>
            <a:spLocks noGrp="1"/>
          </p:cNvSpPr>
          <p:nvPr>
            <p:ph idx="1"/>
          </p:nvPr>
        </p:nvSpPr>
        <p:spPr>
          <a:xfrm>
            <a:off x="457200" y="1500174"/>
            <a:ext cx="8229600" cy="4625989"/>
          </a:xfrm>
        </p:spPr>
        <p:txBody>
          <a:bodyPr/>
          <a:lstStyle>
            <a:lvl1pPr>
              <a:defRPr sz="2200"/>
            </a:lvl1pPr>
            <a:lvl2pPr>
              <a:defRPr sz="2200"/>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2303652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2"/>
            <a:ext cx="4040188" cy="741759"/>
          </a:xfrm>
        </p:spPr>
        <p:txBody>
          <a:bodyPr anchor="b"/>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348879"/>
            <a:ext cx="4040188" cy="3777283"/>
          </a:xfrm>
        </p:spPr>
        <p:txBody>
          <a:bodyPr/>
          <a:lstStyle>
            <a:lvl1pPr marL="342900" indent="-342900">
              <a:buFont typeface="Wingdings" panose="05000000000000000000" pitchFamily="2" charset="2"/>
              <a:buChar char="§"/>
              <a:defRPr sz="2200"/>
            </a:lvl1pPr>
            <a:lvl2pPr marL="742950" indent="-285750">
              <a:buFont typeface="Wingdings" panose="05000000000000000000" pitchFamily="2" charset="2"/>
              <a:buChar char="§"/>
              <a:defRPr sz="2200"/>
            </a:lvl2pPr>
            <a:lvl3pPr marL="1143000" indent="-228600">
              <a:buFont typeface="Wingdings" panose="05000000000000000000" pitchFamily="2" charset="2"/>
              <a:buChar char="§"/>
              <a:defRPr sz="2200"/>
            </a:lvl3pPr>
            <a:lvl4pPr marL="1600200" indent="-228600">
              <a:buFont typeface="Wingdings" panose="05000000000000000000" pitchFamily="2" charset="2"/>
              <a:buChar char="§"/>
              <a:defRPr sz="2200"/>
            </a:lvl4pPr>
            <a:lvl5pPr marL="2057400" indent="-228600">
              <a:buFont typeface="Wingdings" panose="05000000000000000000" pitchFamily="2" charset="2"/>
              <a:buChar char="§"/>
              <a:defRPr sz="22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p:cNvSpPr>
            <a:spLocks noGrp="1"/>
          </p:cNvSpPr>
          <p:nvPr>
            <p:ph type="body" sz="quarter" idx="3"/>
          </p:nvPr>
        </p:nvSpPr>
        <p:spPr>
          <a:xfrm>
            <a:off x="4645025" y="1535112"/>
            <a:ext cx="4041775" cy="741759"/>
          </a:xfrm>
        </p:spPr>
        <p:txBody>
          <a:bodyPr anchor="b"/>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348879"/>
            <a:ext cx="4041775" cy="3777283"/>
          </a:xfrm>
        </p:spPr>
        <p:txBody>
          <a:bodyPr/>
          <a:lstStyle>
            <a:lvl1pPr marL="342900" indent="-342900">
              <a:buFont typeface="Wingdings" panose="05000000000000000000" pitchFamily="2" charset="2"/>
              <a:buChar char="§"/>
              <a:defRPr sz="2200">
                <a:latin typeface="+mj-lt"/>
              </a:defRPr>
            </a:lvl1pPr>
            <a:lvl2pPr marL="742950" indent="-285750">
              <a:buFont typeface="Wingdings" panose="05000000000000000000" pitchFamily="2" charset="2"/>
              <a:buChar char="§"/>
              <a:defRPr sz="2200">
                <a:latin typeface="+mj-lt"/>
              </a:defRPr>
            </a:lvl2pPr>
            <a:lvl3pPr marL="1143000" indent="-228600">
              <a:buFont typeface="Wingdings" panose="05000000000000000000" pitchFamily="2" charset="2"/>
              <a:buChar char="§"/>
              <a:defRPr sz="2200">
                <a:latin typeface="+mj-lt"/>
              </a:defRPr>
            </a:lvl3pPr>
            <a:lvl4pPr marL="1600200" indent="-228600">
              <a:buFont typeface="Wingdings" panose="05000000000000000000" pitchFamily="2" charset="2"/>
              <a:buChar char="§"/>
              <a:defRPr sz="2200">
                <a:latin typeface="+mj-lt"/>
              </a:defRPr>
            </a:lvl4pPr>
            <a:lvl5pPr marL="2057400" indent="-228600">
              <a:buFont typeface="Wingdings" panose="05000000000000000000" pitchFamily="2" charset="2"/>
              <a:buChar char="§"/>
              <a:defRPr sz="2200">
                <a:latin typeface="+mj-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4812898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cxnSp>
        <p:nvCxnSpPr>
          <p:cNvPr id="5" name="Straight Connector 4"/>
          <p:cNvCxnSpPr/>
          <p:nvPr userDrawn="1"/>
        </p:nvCxnSpPr>
        <p:spPr>
          <a:xfrm>
            <a:off x="0" y="1212850"/>
            <a:ext cx="9144000" cy="1588"/>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57200" y="71422"/>
            <a:ext cx="8229600" cy="1071562"/>
          </a:xfrm>
        </p:spPr>
        <p:txBody>
          <a:bodyPr/>
          <a:lstStyle/>
          <a:p>
            <a:r>
              <a:rPr lang="en-US" dirty="0"/>
              <a:t>Click to edit Master title style</a:t>
            </a:r>
            <a:endParaRPr lang="en-GB" dirty="0"/>
          </a:p>
        </p:txBody>
      </p:sp>
    </p:spTree>
    <p:extLst>
      <p:ext uri="{BB962C8B-B14F-4D97-AF65-F5344CB8AC3E}">
        <p14:creationId xmlns:p14="http://schemas.microsoft.com/office/powerpoint/2010/main" val="32856249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17625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stretch>
            <a:fillRect/>
          </a:stretch>
        </p:blipFill>
        <p:spPr>
          <a:xfrm>
            <a:off x="-15140" y="476672"/>
            <a:ext cx="9159139" cy="1944216"/>
          </a:xfrm>
          <a:prstGeom prst="rect">
            <a:avLst/>
          </a:prstGeom>
        </p:spPr>
      </p:pic>
      <p:sp>
        <p:nvSpPr>
          <p:cNvPr id="2" name="Title 1"/>
          <p:cNvSpPr>
            <a:spLocks noGrp="1"/>
          </p:cNvSpPr>
          <p:nvPr>
            <p:ph type="ctrTitle"/>
          </p:nvPr>
        </p:nvSpPr>
        <p:spPr>
          <a:xfrm>
            <a:off x="611560" y="620689"/>
            <a:ext cx="7772400" cy="936103"/>
          </a:xfrm>
        </p:spPr>
        <p:txBody>
          <a:bodyPr lIns="0" tIns="0" rIns="0" bIns="0">
            <a:normAutofit/>
          </a:bodyPr>
          <a:lstStyle>
            <a:lvl1pPr algn="ctr">
              <a:defRPr>
                <a:solidFill>
                  <a:schemeClr val="bg1"/>
                </a:solidFill>
              </a:defRPr>
            </a:lvl1pPr>
          </a:lstStyle>
          <a:p>
            <a:r>
              <a:rPr lang="en-US" dirty="0"/>
              <a:t>Click to edit Master title style</a:t>
            </a:r>
            <a:endParaRPr lang="en-GB" dirty="0"/>
          </a:p>
        </p:txBody>
      </p:sp>
      <p:sp>
        <p:nvSpPr>
          <p:cNvPr id="3" name="Subtitle 2"/>
          <p:cNvSpPr>
            <a:spLocks noGrp="1"/>
          </p:cNvSpPr>
          <p:nvPr>
            <p:ph type="subTitle" idx="1"/>
          </p:nvPr>
        </p:nvSpPr>
        <p:spPr>
          <a:xfrm>
            <a:off x="611560" y="1772816"/>
            <a:ext cx="7776864" cy="622920"/>
          </a:xfrm>
        </p:spPr>
        <p:txBody>
          <a:bodyPr lIns="0" tIns="0" rIns="0" bIns="0">
            <a:normAutofit/>
          </a:bodyPr>
          <a:lstStyle>
            <a:lvl1pPr marL="0" indent="0" algn="ctr">
              <a:buNone/>
              <a:defRPr>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Tree>
    <p:extLst>
      <p:ext uri="{BB962C8B-B14F-4D97-AF65-F5344CB8AC3E}">
        <p14:creationId xmlns:p14="http://schemas.microsoft.com/office/powerpoint/2010/main" val="27852071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42852"/>
            <a:ext cx="8229600" cy="939784"/>
          </a:xfrm>
        </p:spPr>
        <p:txBody>
          <a:bodyPr/>
          <a:lstStyle/>
          <a:p>
            <a:r>
              <a:rPr lang="en-US" dirty="0"/>
              <a:t>Click to edit Master title style</a:t>
            </a:r>
            <a:endParaRPr lang="en-GB" dirty="0"/>
          </a:p>
        </p:txBody>
      </p:sp>
      <p:sp>
        <p:nvSpPr>
          <p:cNvPr id="3" name="Content Placeholder 2"/>
          <p:cNvSpPr>
            <a:spLocks noGrp="1"/>
          </p:cNvSpPr>
          <p:nvPr>
            <p:ph idx="1"/>
          </p:nvPr>
        </p:nvSpPr>
        <p:spPr>
          <a:xfrm>
            <a:off x="457200" y="1500174"/>
            <a:ext cx="8229600" cy="4625989"/>
          </a:xfrm>
        </p:spPr>
        <p:txBody>
          <a:bodyPr/>
          <a:lstStyle>
            <a:lvl1pPr>
              <a:defRPr sz="2200"/>
            </a:lvl1pPr>
            <a:lvl2pPr>
              <a:defRPr sz="2200"/>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8914428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2"/>
            <a:ext cx="4040188" cy="741759"/>
          </a:xfrm>
        </p:spPr>
        <p:txBody>
          <a:bodyPr anchor="b"/>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348879"/>
            <a:ext cx="4040188" cy="3777283"/>
          </a:xfrm>
        </p:spPr>
        <p:txBody>
          <a:bodyPr/>
          <a:lstStyle>
            <a:lvl1pPr marL="342900" indent="-342900">
              <a:buFont typeface="Wingdings" panose="05000000000000000000" pitchFamily="2" charset="2"/>
              <a:buChar char="§"/>
              <a:defRPr sz="2200"/>
            </a:lvl1pPr>
            <a:lvl2pPr marL="742950" indent="-285750">
              <a:buFont typeface="Wingdings" panose="05000000000000000000" pitchFamily="2" charset="2"/>
              <a:buChar char="§"/>
              <a:defRPr sz="2200"/>
            </a:lvl2pPr>
            <a:lvl3pPr marL="1143000" indent="-228600">
              <a:buFont typeface="Wingdings" panose="05000000000000000000" pitchFamily="2" charset="2"/>
              <a:buChar char="§"/>
              <a:defRPr sz="2200"/>
            </a:lvl3pPr>
            <a:lvl4pPr marL="1600200" indent="-228600">
              <a:buFont typeface="Wingdings" panose="05000000000000000000" pitchFamily="2" charset="2"/>
              <a:buChar char="§"/>
              <a:defRPr sz="2200"/>
            </a:lvl4pPr>
            <a:lvl5pPr marL="2057400" indent="-228600">
              <a:buFont typeface="Wingdings" panose="05000000000000000000" pitchFamily="2" charset="2"/>
              <a:buChar char="§"/>
              <a:defRPr sz="22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p:cNvSpPr>
            <a:spLocks noGrp="1"/>
          </p:cNvSpPr>
          <p:nvPr>
            <p:ph type="body" sz="quarter" idx="3"/>
          </p:nvPr>
        </p:nvSpPr>
        <p:spPr>
          <a:xfrm>
            <a:off x="4645025" y="1535112"/>
            <a:ext cx="4041775" cy="741759"/>
          </a:xfrm>
        </p:spPr>
        <p:txBody>
          <a:bodyPr anchor="b"/>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348879"/>
            <a:ext cx="4041775" cy="3777283"/>
          </a:xfrm>
        </p:spPr>
        <p:txBody>
          <a:bodyPr/>
          <a:lstStyle>
            <a:lvl1pPr marL="342900" indent="-342900">
              <a:buFont typeface="Wingdings" panose="05000000000000000000" pitchFamily="2" charset="2"/>
              <a:buChar char="§"/>
              <a:defRPr sz="2200">
                <a:latin typeface="+mj-lt"/>
              </a:defRPr>
            </a:lvl1pPr>
            <a:lvl2pPr marL="742950" indent="-285750">
              <a:buFont typeface="Wingdings" panose="05000000000000000000" pitchFamily="2" charset="2"/>
              <a:buChar char="§"/>
              <a:defRPr sz="2200">
                <a:latin typeface="+mj-lt"/>
              </a:defRPr>
            </a:lvl2pPr>
            <a:lvl3pPr marL="1143000" indent="-228600">
              <a:buFont typeface="Wingdings" panose="05000000000000000000" pitchFamily="2" charset="2"/>
              <a:buChar char="§"/>
              <a:defRPr sz="2200">
                <a:latin typeface="+mj-lt"/>
              </a:defRPr>
            </a:lvl3pPr>
            <a:lvl4pPr marL="1600200" indent="-228600">
              <a:buFont typeface="Wingdings" panose="05000000000000000000" pitchFamily="2" charset="2"/>
              <a:buChar char="§"/>
              <a:defRPr sz="2200">
                <a:latin typeface="+mj-lt"/>
              </a:defRPr>
            </a:lvl4pPr>
            <a:lvl5pPr marL="2057400" indent="-228600">
              <a:buFont typeface="Wingdings" panose="05000000000000000000" pitchFamily="2" charset="2"/>
              <a:buChar char="§"/>
              <a:defRPr sz="2200">
                <a:latin typeface="+mj-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3034702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1422"/>
            <a:ext cx="8229600" cy="1071562"/>
          </a:xfrm>
        </p:spPr>
        <p:txBody>
          <a:bodyPr/>
          <a:lstStyle/>
          <a:p>
            <a:r>
              <a:rPr lang="en-US" dirty="0"/>
              <a:t>Click to edit Master title style</a:t>
            </a:r>
            <a:endParaRPr lang="en-GB" dirty="0"/>
          </a:p>
        </p:txBody>
      </p:sp>
    </p:spTree>
    <p:extLst>
      <p:ext uri="{BB962C8B-B14F-4D97-AF65-F5344CB8AC3E}">
        <p14:creationId xmlns:p14="http://schemas.microsoft.com/office/powerpoint/2010/main" val="15243979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10" Type="http://schemas.openxmlformats.org/officeDocument/2006/relationships/image" Target="../media/image2.png"/><Relationship Id="rId4" Type="http://schemas.openxmlformats.org/officeDocument/2006/relationships/slideLayout" Target="../slideLayouts/slideLayout1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188640"/>
            <a:ext cx="8229600" cy="922114"/>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endParaRPr lang="en-GB" dirty="0"/>
          </a:p>
        </p:txBody>
      </p:sp>
      <p:sp>
        <p:nvSpPr>
          <p:cNvPr id="1027" name="Text Placeholder 2"/>
          <p:cNvSpPr>
            <a:spLocks noGrp="1"/>
          </p:cNvSpPr>
          <p:nvPr>
            <p:ph type="body" idx="1"/>
          </p:nvPr>
        </p:nvSpPr>
        <p:spPr bwMode="auto">
          <a:xfrm>
            <a:off x="457200" y="1600201"/>
            <a:ext cx="8229600" cy="4421088"/>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p:txBody>
      </p:sp>
      <p:cxnSp>
        <p:nvCxnSpPr>
          <p:cNvPr id="7" name="Straight Connector 6"/>
          <p:cNvCxnSpPr/>
          <p:nvPr userDrawn="1"/>
        </p:nvCxnSpPr>
        <p:spPr>
          <a:xfrm>
            <a:off x="0" y="6309320"/>
            <a:ext cx="9144000"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userDrawn="1"/>
        </p:nvPicPr>
        <p:blipFill>
          <a:blip r:embed="rId7"/>
          <a:stretch>
            <a:fillRect/>
          </a:stretch>
        </p:blipFill>
        <p:spPr>
          <a:xfrm>
            <a:off x="0" y="1268760"/>
            <a:ext cx="9144000" cy="144016"/>
          </a:xfrm>
          <a:prstGeom prst="rect">
            <a:avLst/>
          </a:prstGeom>
        </p:spPr>
      </p:pic>
      <p:pic>
        <p:nvPicPr>
          <p:cNvPr id="2" name="Picture 1"/>
          <p:cNvPicPr>
            <a:picLocks noChangeAspect="1"/>
          </p:cNvPicPr>
          <p:nvPr userDrawn="1"/>
        </p:nvPicPr>
        <p:blipFill>
          <a:blip r:embed="rId8"/>
          <a:stretch>
            <a:fillRect/>
          </a:stretch>
        </p:blipFill>
        <p:spPr>
          <a:xfrm>
            <a:off x="7306022" y="6313504"/>
            <a:ext cx="1402829" cy="544496"/>
          </a:xfrm>
          <a:prstGeom prst="rect">
            <a:avLst/>
          </a:prstGeom>
        </p:spPr>
      </p:pic>
    </p:spTree>
  </p:cSld>
  <p:clrMap bg1="lt1" tx1="dk1" bg2="lt2" tx2="dk2" accent1="accent1" accent2="accent2" accent3="accent3" accent4="accent4" accent5="accent5" accent6="accent6" hlink="hlink" folHlink="folHlink"/>
  <p:sldLayoutIdLst>
    <p:sldLayoutId id="2147483927" r:id="rId1"/>
    <p:sldLayoutId id="2147483934" r:id="rId2"/>
    <p:sldLayoutId id="2147483929" r:id="rId3"/>
    <p:sldLayoutId id="2147483936" r:id="rId4"/>
    <p:sldLayoutId id="2147483937" r:id="rId5"/>
  </p:sldLayoutIdLst>
  <p:txStyles>
    <p:titleStyle>
      <a:lvl1pPr algn="l" rtl="0" eaLnBrk="0" fontAlgn="base" hangingPunct="0">
        <a:spcBef>
          <a:spcPct val="0"/>
        </a:spcBef>
        <a:spcAft>
          <a:spcPct val="0"/>
        </a:spcAft>
        <a:defRPr sz="3600" kern="1200">
          <a:solidFill>
            <a:schemeClr val="tx1"/>
          </a:solidFill>
          <a:latin typeface="+mn-lt"/>
          <a:ea typeface="ＭＳ Ｐゴシック" charset="0"/>
          <a:cs typeface="Arial"/>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just" rtl="0" eaLnBrk="0" fontAlgn="base" hangingPunct="0">
        <a:spcBef>
          <a:spcPct val="20000"/>
        </a:spcBef>
        <a:spcAft>
          <a:spcPct val="0"/>
        </a:spcAft>
        <a:buFont typeface="Wingdings" panose="05000000000000000000" pitchFamily="2" charset="2"/>
        <a:buChar char="§"/>
        <a:defRPr sz="2200" kern="1200">
          <a:solidFill>
            <a:schemeClr val="tx1"/>
          </a:solidFill>
          <a:latin typeface="+mj-lt"/>
          <a:ea typeface="ＭＳ Ｐゴシック" charset="0"/>
          <a:cs typeface="Arial"/>
        </a:defRPr>
      </a:lvl1pPr>
      <a:lvl2pPr marL="742950" indent="-285750" algn="just" rtl="0" eaLnBrk="0" fontAlgn="base" hangingPunct="0">
        <a:spcBef>
          <a:spcPct val="20000"/>
        </a:spcBef>
        <a:spcAft>
          <a:spcPct val="0"/>
        </a:spcAft>
        <a:buFont typeface="Wingdings" panose="05000000000000000000" pitchFamily="2" charset="2"/>
        <a:buChar char="§"/>
        <a:defRPr sz="2200" kern="1200">
          <a:solidFill>
            <a:schemeClr val="tx1"/>
          </a:solidFill>
          <a:latin typeface="+mj-lt"/>
          <a:ea typeface="ＭＳ Ｐゴシック" charset="0"/>
          <a:cs typeface="Arial"/>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a:ea typeface="ＭＳ Ｐゴシック" charset="0"/>
          <a:cs typeface="Arial"/>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a:ea typeface="ＭＳ Ｐゴシック" charset="0"/>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188640"/>
            <a:ext cx="8229600" cy="922114"/>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endParaRPr lang="en-GB" dirty="0"/>
          </a:p>
        </p:txBody>
      </p:sp>
      <p:sp>
        <p:nvSpPr>
          <p:cNvPr id="1027" name="Text Placeholder 2"/>
          <p:cNvSpPr>
            <a:spLocks noGrp="1"/>
          </p:cNvSpPr>
          <p:nvPr>
            <p:ph type="body" idx="1"/>
          </p:nvPr>
        </p:nvSpPr>
        <p:spPr bwMode="auto">
          <a:xfrm>
            <a:off x="457200" y="1600201"/>
            <a:ext cx="8229600" cy="4421088"/>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p:txBody>
      </p:sp>
      <p:cxnSp>
        <p:nvCxnSpPr>
          <p:cNvPr id="7" name="Straight Connector 6"/>
          <p:cNvCxnSpPr/>
          <p:nvPr userDrawn="1"/>
        </p:nvCxnSpPr>
        <p:spPr>
          <a:xfrm>
            <a:off x="0" y="6309320"/>
            <a:ext cx="9144000"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userDrawn="1"/>
        </p:nvPicPr>
        <p:blipFill>
          <a:blip r:embed="rId7"/>
          <a:stretch>
            <a:fillRect/>
          </a:stretch>
        </p:blipFill>
        <p:spPr>
          <a:xfrm>
            <a:off x="7306022" y="6313504"/>
            <a:ext cx="1402829" cy="544496"/>
          </a:xfrm>
          <a:prstGeom prst="rect">
            <a:avLst/>
          </a:prstGeom>
        </p:spPr>
      </p:pic>
    </p:spTree>
    <p:extLst>
      <p:ext uri="{BB962C8B-B14F-4D97-AF65-F5344CB8AC3E}">
        <p14:creationId xmlns:p14="http://schemas.microsoft.com/office/powerpoint/2010/main" val="503389189"/>
      </p:ext>
    </p:extLst>
  </p:cSld>
  <p:clrMap bg1="lt1" tx1="dk1" bg2="lt2" tx2="dk2" accent1="accent1" accent2="accent2" accent3="accent3" accent4="accent4" accent5="accent5" accent6="accent6" hlink="hlink" folHlink="folHlink"/>
  <p:sldLayoutIdLst>
    <p:sldLayoutId id="2147483939" r:id="rId1"/>
    <p:sldLayoutId id="2147483940" r:id="rId2"/>
    <p:sldLayoutId id="2147483941" r:id="rId3"/>
    <p:sldLayoutId id="2147483942" r:id="rId4"/>
    <p:sldLayoutId id="2147483943" r:id="rId5"/>
  </p:sldLayoutIdLst>
  <p:txStyles>
    <p:titleStyle>
      <a:lvl1pPr algn="l" rtl="0" eaLnBrk="0" fontAlgn="base" hangingPunct="0">
        <a:spcBef>
          <a:spcPct val="0"/>
        </a:spcBef>
        <a:spcAft>
          <a:spcPct val="0"/>
        </a:spcAft>
        <a:defRPr sz="3600" kern="1200">
          <a:solidFill>
            <a:schemeClr val="tx1"/>
          </a:solidFill>
          <a:latin typeface="+mn-lt"/>
          <a:ea typeface="ＭＳ Ｐゴシック" charset="0"/>
          <a:cs typeface="Arial"/>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just" rtl="0" eaLnBrk="0" fontAlgn="base" hangingPunct="0">
        <a:spcBef>
          <a:spcPct val="20000"/>
        </a:spcBef>
        <a:spcAft>
          <a:spcPct val="0"/>
        </a:spcAft>
        <a:buFont typeface="Wingdings" panose="05000000000000000000" pitchFamily="2" charset="2"/>
        <a:buChar char="§"/>
        <a:defRPr sz="2200" kern="1200">
          <a:solidFill>
            <a:schemeClr val="tx1"/>
          </a:solidFill>
          <a:latin typeface="+mj-lt"/>
          <a:ea typeface="ＭＳ Ｐゴシック" charset="0"/>
          <a:cs typeface="Arial"/>
        </a:defRPr>
      </a:lvl1pPr>
      <a:lvl2pPr marL="742950" indent="-285750" algn="just" rtl="0" eaLnBrk="0" fontAlgn="base" hangingPunct="0">
        <a:spcBef>
          <a:spcPct val="20000"/>
        </a:spcBef>
        <a:spcAft>
          <a:spcPct val="0"/>
        </a:spcAft>
        <a:buFont typeface="Wingdings" panose="05000000000000000000" pitchFamily="2" charset="2"/>
        <a:buChar char="§"/>
        <a:defRPr sz="2200" kern="1200">
          <a:solidFill>
            <a:schemeClr val="tx1"/>
          </a:solidFill>
          <a:latin typeface="+mj-lt"/>
          <a:ea typeface="ＭＳ Ｐゴシック" charset="0"/>
          <a:cs typeface="Arial"/>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a:ea typeface="ＭＳ Ｐゴシック" charset="0"/>
          <a:cs typeface="Arial"/>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a:ea typeface="ＭＳ Ｐゴシック" charset="0"/>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251520" y="188640"/>
            <a:ext cx="8640960" cy="922114"/>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endParaRPr lang="en-GB" dirty="0"/>
          </a:p>
        </p:txBody>
      </p:sp>
      <p:sp>
        <p:nvSpPr>
          <p:cNvPr id="1027" name="Text Placeholder 2"/>
          <p:cNvSpPr>
            <a:spLocks noGrp="1"/>
          </p:cNvSpPr>
          <p:nvPr>
            <p:ph type="body" idx="1"/>
          </p:nvPr>
        </p:nvSpPr>
        <p:spPr bwMode="auto">
          <a:xfrm>
            <a:off x="251520" y="1600201"/>
            <a:ext cx="8640960" cy="442108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p:txBody>
      </p:sp>
      <p:cxnSp>
        <p:nvCxnSpPr>
          <p:cNvPr id="7" name="Straight Connector 6"/>
          <p:cNvCxnSpPr/>
          <p:nvPr userDrawn="1"/>
        </p:nvCxnSpPr>
        <p:spPr>
          <a:xfrm>
            <a:off x="0" y="6309320"/>
            <a:ext cx="9144000"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0" y="1268760"/>
            <a:ext cx="9144000" cy="144016"/>
          </a:xfrm>
          <a:prstGeom prst="rect">
            <a:avLst/>
          </a:prstGeom>
        </p:spPr>
      </p:pic>
      <p:sp>
        <p:nvSpPr>
          <p:cNvPr id="8" name="TextBox 7"/>
          <p:cNvSpPr txBox="1"/>
          <p:nvPr userDrawn="1"/>
        </p:nvSpPr>
        <p:spPr>
          <a:xfrm>
            <a:off x="179512" y="6402814"/>
            <a:ext cx="4285748" cy="338554"/>
          </a:xfrm>
          <a:prstGeom prst="rect">
            <a:avLst/>
          </a:prstGeom>
          <a:noFill/>
        </p:spPr>
        <p:txBody>
          <a:bodyPr wrap="square" rtlCol="0">
            <a:spAutoFit/>
          </a:bodyPr>
          <a:lstStyle/>
          <a:p>
            <a:r>
              <a:rPr lang="en-US" sz="1600" b="1" i="0" dirty="0">
                <a:latin typeface="+mj-lt"/>
              </a:rPr>
              <a:t>www.tutor2u.net/psychology</a:t>
            </a:r>
          </a:p>
        </p:txBody>
      </p:sp>
      <p:pic>
        <p:nvPicPr>
          <p:cNvPr id="3" name="Picture 2"/>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7596336" y="6309320"/>
            <a:ext cx="1296144" cy="503088"/>
          </a:xfrm>
          <a:prstGeom prst="rect">
            <a:avLst/>
          </a:prstGeom>
        </p:spPr>
      </p:pic>
    </p:spTree>
    <p:extLst>
      <p:ext uri="{BB962C8B-B14F-4D97-AF65-F5344CB8AC3E}">
        <p14:creationId xmlns:p14="http://schemas.microsoft.com/office/powerpoint/2010/main" val="3259446982"/>
      </p:ext>
    </p:extLst>
  </p:cSld>
  <p:clrMap bg1="lt1" tx1="dk1" bg2="lt2" tx2="dk2" accent1="accent1" accent2="accent2" accent3="accent3" accent4="accent4" accent5="accent5" accent6="accent6" hlink="hlink" folHlink="folHlink"/>
  <p:sldLayoutIdLst>
    <p:sldLayoutId id="2147483945" r:id="rId1"/>
    <p:sldLayoutId id="2147483946" r:id="rId2"/>
    <p:sldLayoutId id="2147483947" r:id="rId3"/>
    <p:sldLayoutId id="2147483948" r:id="rId4"/>
    <p:sldLayoutId id="2147483949" r:id="rId5"/>
    <p:sldLayoutId id="2147483950" r:id="rId6"/>
    <p:sldLayoutId id="2147483951" r:id="rId7"/>
  </p:sldLayoutIdLst>
  <p:txStyles>
    <p:titleStyle>
      <a:lvl1pPr algn="l" rtl="0" eaLnBrk="0" fontAlgn="base" hangingPunct="0">
        <a:spcBef>
          <a:spcPct val="0"/>
        </a:spcBef>
        <a:spcAft>
          <a:spcPct val="0"/>
        </a:spcAft>
        <a:defRPr sz="3600" kern="1200">
          <a:solidFill>
            <a:schemeClr val="tx1"/>
          </a:solidFill>
          <a:latin typeface="+mn-lt"/>
          <a:ea typeface="ＭＳ Ｐゴシック" charset="0"/>
          <a:cs typeface="Arial"/>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just" rtl="0" eaLnBrk="0" fontAlgn="base" hangingPunct="0">
        <a:spcBef>
          <a:spcPct val="20000"/>
        </a:spcBef>
        <a:spcAft>
          <a:spcPct val="0"/>
        </a:spcAft>
        <a:buFont typeface="Wingdings" panose="05000000000000000000" pitchFamily="2" charset="2"/>
        <a:buChar char="§"/>
        <a:defRPr sz="2200" kern="1200">
          <a:solidFill>
            <a:schemeClr val="tx1"/>
          </a:solidFill>
          <a:latin typeface="+mj-lt"/>
          <a:ea typeface="ＭＳ Ｐゴシック" charset="0"/>
          <a:cs typeface="Arial"/>
        </a:defRPr>
      </a:lvl1pPr>
      <a:lvl2pPr marL="742950" indent="-285750" algn="just" rtl="0" eaLnBrk="0" fontAlgn="base" hangingPunct="0">
        <a:spcBef>
          <a:spcPct val="20000"/>
        </a:spcBef>
        <a:spcAft>
          <a:spcPct val="0"/>
        </a:spcAft>
        <a:buFont typeface="Wingdings" panose="05000000000000000000" pitchFamily="2" charset="2"/>
        <a:buChar char="§"/>
        <a:defRPr sz="2200" kern="1200">
          <a:solidFill>
            <a:schemeClr val="tx1"/>
          </a:solidFill>
          <a:latin typeface="+mj-lt"/>
          <a:ea typeface="ＭＳ Ｐゴシック" charset="0"/>
          <a:cs typeface="Arial"/>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a:ea typeface="ＭＳ Ｐゴシック" charset="0"/>
          <a:cs typeface="Arial"/>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a:ea typeface="ＭＳ Ｐゴシック" charset="0"/>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7.jp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10.xml"/><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10.xml"/><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10.xml"/><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hyperlink" Target="https://www.facebook.com/groups/edexcelalevelpsychologyteachers/" TargetMode="External"/><Relationship Id="rId7" Type="http://schemas.openxmlformats.org/officeDocument/2006/relationships/hyperlink" Target="http://www.tutor2u.net/psychology/latest" TargetMode="External"/><Relationship Id="rId2" Type="http://schemas.openxmlformats.org/officeDocument/2006/relationships/hyperlink" Target="https://www.facebook.com/groups/aqapsychology/" TargetMode="External"/><Relationship Id="rId1"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hyperlink" Target="https://www.facebook.com/groups/tutor2uALevelPsychStudentGroup/" TargetMode="External"/><Relationship Id="rId4" Type="http://schemas.openxmlformats.org/officeDocument/2006/relationships/hyperlink" Target="https://www.facebook.com/groups/ocrpsychology/"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Issues &amp; Debates</a:t>
            </a:r>
          </a:p>
        </p:txBody>
      </p:sp>
      <p:sp>
        <p:nvSpPr>
          <p:cNvPr id="3" name="Subtitle 2"/>
          <p:cNvSpPr>
            <a:spLocks noGrp="1"/>
          </p:cNvSpPr>
          <p:nvPr>
            <p:ph type="subTitle" idx="1"/>
          </p:nvPr>
        </p:nvSpPr>
        <p:spPr/>
        <p:txBody>
          <a:bodyPr/>
          <a:lstStyle/>
          <a:p>
            <a:r>
              <a:rPr lang="en-GB" dirty="0"/>
              <a:t>Holism &amp; Reductionism</a:t>
            </a:r>
          </a:p>
        </p:txBody>
      </p:sp>
      <p:pic>
        <p:nvPicPr>
          <p:cNvPr id="9" name="Picture 8"/>
          <p:cNvPicPr>
            <a:picLocks noChangeAspect="1"/>
          </p:cNvPicPr>
          <p:nvPr/>
        </p:nvPicPr>
        <p:blipFill>
          <a:blip r:embed="rId2"/>
          <a:stretch>
            <a:fillRect/>
          </a:stretch>
        </p:blipFill>
        <p:spPr>
          <a:xfrm>
            <a:off x="2089981" y="2611760"/>
            <a:ext cx="4815558" cy="3486408"/>
          </a:xfrm>
          <a:prstGeom prst="rect">
            <a:avLst/>
          </a:prstGeom>
        </p:spPr>
      </p:pic>
    </p:spTree>
    <p:extLst>
      <p:ext uri="{BB962C8B-B14F-4D97-AF65-F5344CB8AC3E}">
        <p14:creationId xmlns:p14="http://schemas.microsoft.com/office/powerpoint/2010/main" val="2894071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Definitions</a:t>
            </a:r>
          </a:p>
        </p:txBody>
      </p:sp>
      <p:sp>
        <p:nvSpPr>
          <p:cNvPr id="3" name="Subtitle 2"/>
          <p:cNvSpPr>
            <a:spLocks noGrp="1"/>
          </p:cNvSpPr>
          <p:nvPr>
            <p:ph type="subTitle" idx="1"/>
          </p:nvPr>
        </p:nvSpPr>
        <p:spPr/>
        <p:txBody>
          <a:bodyPr anchor="ctr">
            <a:normAutofit fontScale="92500" lnSpcReduction="10000"/>
          </a:bodyPr>
          <a:lstStyle/>
          <a:p>
            <a:pPr lvl="0"/>
            <a:r>
              <a:rPr lang="en-US" sz="2400" dirty="0"/>
              <a:t>Reductionism (Biological and Environmental), Levels of Explanation and Holism</a:t>
            </a:r>
          </a:p>
        </p:txBody>
      </p:sp>
      <p:pic>
        <p:nvPicPr>
          <p:cNvPr id="15" name="Picture 14"/>
          <p:cNvPicPr>
            <a:picLocks noChangeAspect="1"/>
          </p:cNvPicPr>
          <p:nvPr/>
        </p:nvPicPr>
        <p:blipFill>
          <a:blip r:embed="rId3"/>
          <a:stretch>
            <a:fillRect/>
          </a:stretch>
        </p:blipFill>
        <p:spPr>
          <a:xfrm>
            <a:off x="1691680" y="2492895"/>
            <a:ext cx="5616624" cy="3744417"/>
          </a:xfrm>
          <a:prstGeom prst="rect">
            <a:avLst/>
          </a:prstGeom>
          <a:effectLst>
            <a:softEdge rad="63500"/>
          </a:effectLst>
        </p:spPr>
      </p:pic>
    </p:spTree>
    <p:extLst>
      <p:ext uri="{BB962C8B-B14F-4D97-AF65-F5344CB8AC3E}">
        <p14:creationId xmlns:p14="http://schemas.microsoft.com/office/powerpoint/2010/main" val="16711896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Merge 3"/>
          <p:cNvSpPr/>
          <p:nvPr/>
        </p:nvSpPr>
        <p:spPr>
          <a:xfrm>
            <a:off x="467544" y="332656"/>
            <a:ext cx="4166120" cy="4320480"/>
          </a:xfrm>
          <a:prstGeom prst="flowChartMerge">
            <a:avLst/>
          </a:prstGeom>
          <a:gradFill>
            <a:gsLst>
              <a:gs pos="0">
                <a:srgbClr val="00B050"/>
              </a:gs>
              <a:gs pos="100000">
                <a:srgbClr val="FF0000"/>
              </a:gs>
            </a:gsLst>
            <a:lin ang="5400000" scaled="1"/>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000" b="1" dirty="0">
              <a:solidFill>
                <a:schemeClr val="tx1"/>
              </a:solidFill>
            </a:endParaRPr>
          </a:p>
        </p:txBody>
      </p:sp>
      <p:grpSp>
        <p:nvGrpSpPr>
          <p:cNvPr id="27" name="Group 26"/>
          <p:cNvGrpSpPr/>
          <p:nvPr/>
        </p:nvGrpSpPr>
        <p:grpSpPr>
          <a:xfrm>
            <a:off x="457200" y="476672"/>
            <a:ext cx="4176464" cy="864096"/>
            <a:chOff x="457200" y="1988840"/>
            <a:chExt cx="4176464" cy="864096"/>
          </a:xfrm>
        </p:grpSpPr>
        <p:sp>
          <p:nvSpPr>
            <p:cNvPr id="6" name="TextBox 5"/>
            <p:cNvSpPr txBox="1"/>
            <p:nvPr/>
          </p:nvSpPr>
          <p:spPr>
            <a:xfrm>
              <a:off x="457200" y="1988840"/>
              <a:ext cx="4176464" cy="615553"/>
            </a:xfrm>
            <a:prstGeom prst="rect">
              <a:avLst/>
            </a:prstGeom>
            <a:noFill/>
          </p:spPr>
          <p:txBody>
            <a:bodyPr wrap="square" rtlCol="0">
              <a:spAutoFit/>
            </a:bodyPr>
            <a:lstStyle/>
            <a:p>
              <a:pPr algn="ctr"/>
              <a:r>
                <a:rPr lang="en-GB" b="1" dirty="0">
                  <a:latin typeface="+mn-lt"/>
                </a:rPr>
                <a:t>Social &amp; Cultural Explanations</a:t>
              </a:r>
            </a:p>
            <a:p>
              <a:pPr algn="ctr"/>
              <a:r>
                <a:rPr lang="en-GB" sz="1600" i="1" dirty="0">
                  <a:latin typeface="+mn-lt"/>
                </a:rPr>
                <a:t>(The influence of social groups on behaviour)</a:t>
              </a:r>
            </a:p>
          </p:txBody>
        </p:sp>
        <p:cxnSp>
          <p:nvCxnSpPr>
            <p:cNvPr id="7" name="Straight Connector 6"/>
            <p:cNvCxnSpPr>
              <a:cxnSpLocks/>
            </p:cNvCxnSpPr>
            <p:nvPr/>
          </p:nvCxnSpPr>
          <p:spPr>
            <a:xfrm>
              <a:off x="457200" y="2852936"/>
              <a:ext cx="4176464" cy="0"/>
            </a:xfrm>
            <a:prstGeom prst="line">
              <a:avLst/>
            </a:prstGeom>
            <a:ln w="38100">
              <a:prstDash val="sysDot"/>
              <a:headEnd type="none"/>
              <a:tailEnd type="none"/>
            </a:ln>
          </p:spPr>
          <p:style>
            <a:lnRef idx="1">
              <a:schemeClr val="dk1"/>
            </a:lnRef>
            <a:fillRef idx="0">
              <a:schemeClr val="dk1"/>
            </a:fillRef>
            <a:effectRef idx="0">
              <a:schemeClr val="dk1"/>
            </a:effectRef>
            <a:fontRef idx="minor">
              <a:schemeClr val="tx1"/>
            </a:fontRef>
          </p:style>
        </p:cxnSp>
      </p:grpSp>
      <p:grpSp>
        <p:nvGrpSpPr>
          <p:cNvPr id="26" name="Group 25"/>
          <p:cNvGrpSpPr/>
          <p:nvPr/>
        </p:nvGrpSpPr>
        <p:grpSpPr>
          <a:xfrm>
            <a:off x="467544" y="3501008"/>
            <a:ext cx="4104456" cy="995338"/>
            <a:chOff x="467544" y="5013176"/>
            <a:chExt cx="4104456" cy="995338"/>
          </a:xfrm>
        </p:grpSpPr>
        <p:sp>
          <p:nvSpPr>
            <p:cNvPr id="9" name="TextBox 8"/>
            <p:cNvSpPr txBox="1"/>
            <p:nvPr/>
          </p:nvSpPr>
          <p:spPr>
            <a:xfrm>
              <a:off x="467544" y="5085184"/>
              <a:ext cx="4104456" cy="923330"/>
            </a:xfrm>
            <a:prstGeom prst="rect">
              <a:avLst/>
            </a:prstGeom>
            <a:noFill/>
          </p:spPr>
          <p:txBody>
            <a:bodyPr wrap="square" rtlCol="0">
              <a:spAutoFit/>
            </a:bodyPr>
            <a:lstStyle/>
            <a:p>
              <a:pPr algn="ctr"/>
              <a:r>
                <a:rPr lang="en-GB" b="1" dirty="0">
                  <a:latin typeface="+mn-lt"/>
                </a:rPr>
                <a:t>Biological Explanations</a:t>
              </a:r>
            </a:p>
            <a:p>
              <a:pPr algn="ctr"/>
              <a:r>
                <a:rPr lang="en-GB" dirty="0">
                  <a:latin typeface="+mn-lt"/>
                </a:rPr>
                <a:t>(Neurochemical, Genetic, </a:t>
              </a:r>
            </a:p>
            <a:p>
              <a:pPr algn="ctr"/>
              <a:r>
                <a:rPr lang="en-GB" dirty="0">
                  <a:latin typeface="+mn-lt"/>
                </a:rPr>
                <a:t>Brain Structure, etc.)</a:t>
              </a:r>
            </a:p>
          </p:txBody>
        </p:sp>
        <p:cxnSp>
          <p:nvCxnSpPr>
            <p:cNvPr id="10" name="Straight Connector 9"/>
            <p:cNvCxnSpPr>
              <a:cxnSpLocks/>
            </p:cNvCxnSpPr>
            <p:nvPr/>
          </p:nvCxnSpPr>
          <p:spPr>
            <a:xfrm>
              <a:off x="467544" y="5013176"/>
              <a:ext cx="4104456" cy="0"/>
            </a:xfrm>
            <a:prstGeom prst="line">
              <a:avLst/>
            </a:prstGeom>
            <a:ln w="38100">
              <a:prstDash val="sysDot"/>
              <a:headEnd type="none"/>
              <a:tailEnd type="none"/>
            </a:ln>
          </p:spPr>
          <p:style>
            <a:lnRef idx="1">
              <a:schemeClr val="dk1"/>
            </a:lnRef>
            <a:fillRef idx="0">
              <a:schemeClr val="dk1"/>
            </a:fillRef>
            <a:effectRef idx="0">
              <a:schemeClr val="dk1"/>
            </a:effectRef>
            <a:fontRef idx="minor">
              <a:schemeClr val="tx1"/>
            </a:fontRef>
          </p:style>
        </p:cxnSp>
      </p:grpSp>
      <p:sp>
        <p:nvSpPr>
          <p:cNvPr id="11" name="TextBox 10"/>
          <p:cNvSpPr txBox="1"/>
          <p:nvPr/>
        </p:nvSpPr>
        <p:spPr>
          <a:xfrm>
            <a:off x="457200" y="1929606"/>
            <a:ext cx="4176464" cy="923330"/>
          </a:xfrm>
          <a:prstGeom prst="rect">
            <a:avLst/>
          </a:prstGeom>
          <a:noFill/>
        </p:spPr>
        <p:txBody>
          <a:bodyPr wrap="square" rtlCol="0">
            <a:spAutoFit/>
          </a:bodyPr>
          <a:lstStyle/>
          <a:p>
            <a:pPr algn="ctr"/>
            <a:r>
              <a:rPr lang="en-GB" b="1" dirty="0">
                <a:latin typeface="+mn-lt"/>
              </a:rPr>
              <a:t>Psychological Explanations</a:t>
            </a:r>
          </a:p>
          <a:p>
            <a:pPr algn="ctr"/>
            <a:r>
              <a:rPr lang="en-GB" i="1" dirty="0">
                <a:latin typeface="+mn-lt"/>
              </a:rPr>
              <a:t>(Cognitive, </a:t>
            </a:r>
          </a:p>
          <a:p>
            <a:pPr algn="ctr"/>
            <a:r>
              <a:rPr lang="en-GB" i="1" dirty="0">
                <a:latin typeface="+mn-lt"/>
              </a:rPr>
              <a:t>Behavioural/Environmental)</a:t>
            </a:r>
          </a:p>
        </p:txBody>
      </p:sp>
      <p:grpSp>
        <p:nvGrpSpPr>
          <p:cNvPr id="12" name="Group 11"/>
          <p:cNvGrpSpPr/>
          <p:nvPr/>
        </p:nvGrpSpPr>
        <p:grpSpPr>
          <a:xfrm>
            <a:off x="4664237" y="345011"/>
            <a:ext cx="2166886" cy="995757"/>
            <a:chOff x="6372200" y="404664"/>
            <a:chExt cx="2166886" cy="779733"/>
          </a:xfrm>
        </p:grpSpPr>
        <p:sp>
          <p:nvSpPr>
            <p:cNvPr id="13" name="Right Brace 12"/>
            <p:cNvSpPr/>
            <p:nvPr/>
          </p:nvSpPr>
          <p:spPr>
            <a:xfrm>
              <a:off x="6372200" y="404664"/>
              <a:ext cx="576064" cy="779733"/>
            </a:xfrm>
            <a:prstGeom prst="rightBrace">
              <a:avLst/>
            </a:prstGeom>
            <a:noFill/>
            <a:ln w="38100" cmpd="sng">
              <a:solidFill>
                <a:srgbClr val="00B050"/>
              </a:solidFill>
              <a:headEnd type="non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dirty="0"/>
            </a:p>
          </p:txBody>
        </p:sp>
        <p:sp>
          <p:nvSpPr>
            <p:cNvPr id="14" name="TextBox 13"/>
            <p:cNvSpPr txBox="1"/>
            <p:nvPr/>
          </p:nvSpPr>
          <p:spPr>
            <a:xfrm>
              <a:off x="7092280" y="709805"/>
              <a:ext cx="1446806" cy="369332"/>
            </a:xfrm>
            <a:prstGeom prst="rect">
              <a:avLst/>
            </a:prstGeom>
            <a:noFill/>
          </p:spPr>
          <p:txBody>
            <a:bodyPr wrap="none" rtlCol="0">
              <a:spAutoFit/>
            </a:bodyPr>
            <a:lstStyle/>
            <a:p>
              <a:r>
                <a:rPr lang="en-GB" b="1" dirty="0">
                  <a:latin typeface="+mn-lt"/>
                </a:rPr>
                <a:t>Highest Level</a:t>
              </a:r>
            </a:p>
          </p:txBody>
        </p:sp>
      </p:grpSp>
      <p:grpSp>
        <p:nvGrpSpPr>
          <p:cNvPr id="15" name="Group 14"/>
          <p:cNvGrpSpPr/>
          <p:nvPr/>
        </p:nvGrpSpPr>
        <p:grpSpPr>
          <a:xfrm>
            <a:off x="4664803" y="1399762"/>
            <a:ext cx="2122308" cy="2139432"/>
            <a:chOff x="6372200" y="1556792"/>
            <a:chExt cx="2122308" cy="2290993"/>
          </a:xfrm>
        </p:grpSpPr>
        <p:sp>
          <p:nvSpPr>
            <p:cNvPr id="16" name="Right Brace 15"/>
            <p:cNvSpPr/>
            <p:nvPr/>
          </p:nvSpPr>
          <p:spPr>
            <a:xfrm>
              <a:off x="6372200" y="1556792"/>
              <a:ext cx="576064" cy="2290993"/>
            </a:xfrm>
            <a:prstGeom prst="rightBrace">
              <a:avLst/>
            </a:prstGeom>
            <a:noFill/>
            <a:ln w="38100" cmpd="sng">
              <a:solidFill>
                <a:srgbClr val="C07B38"/>
              </a:solidFill>
              <a:headEnd type="non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dirty="0"/>
            </a:p>
          </p:txBody>
        </p:sp>
        <p:sp>
          <p:nvSpPr>
            <p:cNvPr id="17" name="TextBox 16"/>
            <p:cNvSpPr txBox="1"/>
            <p:nvPr/>
          </p:nvSpPr>
          <p:spPr>
            <a:xfrm>
              <a:off x="7090021" y="2517622"/>
              <a:ext cx="1404487" cy="369332"/>
            </a:xfrm>
            <a:prstGeom prst="rect">
              <a:avLst/>
            </a:prstGeom>
            <a:noFill/>
          </p:spPr>
          <p:txBody>
            <a:bodyPr wrap="none" rtlCol="0">
              <a:spAutoFit/>
            </a:bodyPr>
            <a:lstStyle/>
            <a:p>
              <a:r>
                <a:rPr lang="en-GB" b="1" dirty="0">
                  <a:latin typeface="+mn-lt"/>
                </a:rPr>
                <a:t>Middle Level</a:t>
              </a:r>
            </a:p>
          </p:txBody>
        </p:sp>
      </p:grpSp>
      <p:grpSp>
        <p:nvGrpSpPr>
          <p:cNvPr id="18" name="Group 17"/>
          <p:cNvGrpSpPr/>
          <p:nvPr/>
        </p:nvGrpSpPr>
        <p:grpSpPr>
          <a:xfrm>
            <a:off x="4664237" y="3571275"/>
            <a:ext cx="2122964" cy="1081861"/>
            <a:chOff x="6372200" y="4509120"/>
            <a:chExt cx="2122964" cy="1081861"/>
          </a:xfrm>
        </p:grpSpPr>
        <p:sp>
          <p:nvSpPr>
            <p:cNvPr id="19" name="Right Brace 18"/>
            <p:cNvSpPr/>
            <p:nvPr/>
          </p:nvSpPr>
          <p:spPr>
            <a:xfrm>
              <a:off x="6372200" y="4509120"/>
              <a:ext cx="576064" cy="1081861"/>
            </a:xfrm>
            <a:prstGeom prst="rightBrace">
              <a:avLst/>
            </a:prstGeom>
            <a:noFill/>
            <a:ln w="38100" cmpd="sng">
              <a:solidFill>
                <a:srgbClr val="FD170A"/>
              </a:solidFill>
              <a:headEnd type="non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dirty="0"/>
            </a:p>
          </p:txBody>
        </p:sp>
        <p:sp>
          <p:nvSpPr>
            <p:cNvPr id="20" name="TextBox 19"/>
            <p:cNvSpPr txBox="1"/>
            <p:nvPr/>
          </p:nvSpPr>
          <p:spPr>
            <a:xfrm>
              <a:off x="7092279" y="4972526"/>
              <a:ext cx="1402885" cy="369332"/>
            </a:xfrm>
            <a:prstGeom prst="rect">
              <a:avLst/>
            </a:prstGeom>
            <a:noFill/>
          </p:spPr>
          <p:txBody>
            <a:bodyPr wrap="none" rtlCol="0">
              <a:spAutoFit/>
            </a:bodyPr>
            <a:lstStyle/>
            <a:p>
              <a:r>
                <a:rPr lang="en-GB" b="1" dirty="0">
                  <a:latin typeface="+mn-lt"/>
                </a:rPr>
                <a:t>Lowest Level</a:t>
              </a:r>
            </a:p>
          </p:txBody>
        </p:sp>
      </p:grpSp>
      <p:sp>
        <p:nvSpPr>
          <p:cNvPr id="21" name="Rectangle: Rounded Corners 20"/>
          <p:cNvSpPr/>
          <p:nvPr/>
        </p:nvSpPr>
        <p:spPr>
          <a:xfrm>
            <a:off x="457200" y="4808366"/>
            <a:ext cx="8229600" cy="1368152"/>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000" b="1" dirty="0">
                <a:solidFill>
                  <a:schemeClr val="tx1"/>
                </a:solidFill>
              </a:rPr>
              <a:t>Reductionism</a:t>
            </a:r>
          </a:p>
          <a:p>
            <a:pPr algn="ctr"/>
            <a:r>
              <a:rPr lang="en-GB" i="1" dirty="0">
                <a:solidFill>
                  <a:schemeClr val="tx1"/>
                </a:solidFill>
              </a:rPr>
              <a:t>Reductionism is the belief that human behaviour can be explained by </a:t>
            </a:r>
            <a:r>
              <a:rPr lang="en-GB" b="1" i="1" dirty="0">
                <a:solidFill>
                  <a:schemeClr val="tx1"/>
                </a:solidFill>
              </a:rPr>
              <a:t>breaking it down</a:t>
            </a:r>
            <a:r>
              <a:rPr lang="en-GB" i="1" dirty="0">
                <a:solidFill>
                  <a:schemeClr val="tx1"/>
                </a:solidFill>
              </a:rPr>
              <a:t> into </a:t>
            </a:r>
            <a:r>
              <a:rPr lang="en-GB" b="1" i="1" dirty="0">
                <a:solidFill>
                  <a:schemeClr val="tx1"/>
                </a:solidFill>
              </a:rPr>
              <a:t>simpler component parts</a:t>
            </a:r>
            <a:r>
              <a:rPr lang="en-GB" i="1" dirty="0">
                <a:solidFill>
                  <a:schemeClr val="tx1"/>
                </a:solidFill>
              </a:rPr>
              <a:t>. </a:t>
            </a:r>
          </a:p>
        </p:txBody>
      </p:sp>
    </p:spTree>
    <p:extLst>
      <p:ext uri="{BB962C8B-B14F-4D97-AF65-F5344CB8AC3E}">
        <p14:creationId xmlns:p14="http://schemas.microsoft.com/office/powerpoint/2010/main" val="1677182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Merge 3"/>
          <p:cNvSpPr/>
          <p:nvPr/>
        </p:nvSpPr>
        <p:spPr>
          <a:xfrm>
            <a:off x="467544" y="332656"/>
            <a:ext cx="4166120" cy="4320480"/>
          </a:xfrm>
          <a:prstGeom prst="flowChartMerge">
            <a:avLst/>
          </a:prstGeom>
          <a:gradFill>
            <a:gsLst>
              <a:gs pos="0">
                <a:srgbClr val="00B050"/>
              </a:gs>
              <a:gs pos="100000">
                <a:srgbClr val="FF0000"/>
              </a:gs>
            </a:gsLst>
            <a:lin ang="5400000" scaled="1"/>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000" b="1" dirty="0">
              <a:solidFill>
                <a:schemeClr val="tx1"/>
              </a:solidFill>
            </a:endParaRPr>
          </a:p>
        </p:txBody>
      </p:sp>
      <p:grpSp>
        <p:nvGrpSpPr>
          <p:cNvPr id="27" name="Group 26"/>
          <p:cNvGrpSpPr/>
          <p:nvPr/>
        </p:nvGrpSpPr>
        <p:grpSpPr>
          <a:xfrm>
            <a:off x="457200" y="476672"/>
            <a:ext cx="4176464" cy="864096"/>
            <a:chOff x="457200" y="1988840"/>
            <a:chExt cx="4176464" cy="864096"/>
          </a:xfrm>
        </p:grpSpPr>
        <p:sp>
          <p:nvSpPr>
            <p:cNvPr id="6" name="TextBox 5"/>
            <p:cNvSpPr txBox="1"/>
            <p:nvPr/>
          </p:nvSpPr>
          <p:spPr>
            <a:xfrm>
              <a:off x="457200" y="1988840"/>
              <a:ext cx="4176464" cy="615553"/>
            </a:xfrm>
            <a:prstGeom prst="rect">
              <a:avLst/>
            </a:prstGeom>
            <a:noFill/>
          </p:spPr>
          <p:txBody>
            <a:bodyPr wrap="square" rtlCol="0">
              <a:spAutoFit/>
            </a:bodyPr>
            <a:lstStyle/>
            <a:p>
              <a:pPr algn="ctr"/>
              <a:r>
                <a:rPr lang="en-GB" b="1" dirty="0">
                  <a:latin typeface="+mn-lt"/>
                </a:rPr>
                <a:t>Social &amp; Cultural Explanations</a:t>
              </a:r>
            </a:p>
            <a:p>
              <a:pPr algn="ctr"/>
              <a:r>
                <a:rPr lang="en-GB" sz="1600" i="1" dirty="0">
                  <a:latin typeface="+mn-lt"/>
                </a:rPr>
                <a:t>(The influence of social groups on behaviour)</a:t>
              </a:r>
            </a:p>
          </p:txBody>
        </p:sp>
        <p:cxnSp>
          <p:nvCxnSpPr>
            <p:cNvPr id="7" name="Straight Connector 6"/>
            <p:cNvCxnSpPr>
              <a:cxnSpLocks/>
            </p:cNvCxnSpPr>
            <p:nvPr/>
          </p:nvCxnSpPr>
          <p:spPr>
            <a:xfrm>
              <a:off x="457200" y="2852936"/>
              <a:ext cx="4176464" cy="0"/>
            </a:xfrm>
            <a:prstGeom prst="line">
              <a:avLst/>
            </a:prstGeom>
            <a:ln w="38100">
              <a:prstDash val="sysDot"/>
              <a:headEnd type="none"/>
              <a:tailEnd type="none"/>
            </a:ln>
          </p:spPr>
          <p:style>
            <a:lnRef idx="1">
              <a:schemeClr val="dk1"/>
            </a:lnRef>
            <a:fillRef idx="0">
              <a:schemeClr val="dk1"/>
            </a:fillRef>
            <a:effectRef idx="0">
              <a:schemeClr val="dk1"/>
            </a:effectRef>
            <a:fontRef idx="minor">
              <a:schemeClr val="tx1"/>
            </a:fontRef>
          </p:style>
        </p:cxnSp>
      </p:grpSp>
      <p:grpSp>
        <p:nvGrpSpPr>
          <p:cNvPr id="26" name="Group 25"/>
          <p:cNvGrpSpPr/>
          <p:nvPr/>
        </p:nvGrpSpPr>
        <p:grpSpPr>
          <a:xfrm>
            <a:off x="467544" y="3501008"/>
            <a:ext cx="4104456" cy="995338"/>
            <a:chOff x="467544" y="5013176"/>
            <a:chExt cx="4104456" cy="995338"/>
          </a:xfrm>
        </p:grpSpPr>
        <p:sp>
          <p:nvSpPr>
            <p:cNvPr id="9" name="TextBox 8"/>
            <p:cNvSpPr txBox="1"/>
            <p:nvPr/>
          </p:nvSpPr>
          <p:spPr>
            <a:xfrm>
              <a:off x="467544" y="5085184"/>
              <a:ext cx="4104456" cy="923330"/>
            </a:xfrm>
            <a:prstGeom prst="rect">
              <a:avLst/>
            </a:prstGeom>
            <a:noFill/>
          </p:spPr>
          <p:txBody>
            <a:bodyPr wrap="square" rtlCol="0">
              <a:spAutoFit/>
            </a:bodyPr>
            <a:lstStyle/>
            <a:p>
              <a:pPr algn="ctr"/>
              <a:r>
                <a:rPr lang="en-GB" b="1" dirty="0">
                  <a:latin typeface="+mn-lt"/>
                </a:rPr>
                <a:t>Biological Explanations</a:t>
              </a:r>
            </a:p>
            <a:p>
              <a:pPr algn="ctr"/>
              <a:r>
                <a:rPr lang="en-GB" dirty="0">
                  <a:latin typeface="+mn-lt"/>
                </a:rPr>
                <a:t>(Neurochemical, Genetic, </a:t>
              </a:r>
            </a:p>
            <a:p>
              <a:pPr algn="ctr"/>
              <a:r>
                <a:rPr lang="en-GB" dirty="0">
                  <a:latin typeface="+mn-lt"/>
                </a:rPr>
                <a:t>Brain Structure, etc.)</a:t>
              </a:r>
            </a:p>
          </p:txBody>
        </p:sp>
        <p:cxnSp>
          <p:nvCxnSpPr>
            <p:cNvPr id="10" name="Straight Connector 9"/>
            <p:cNvCxnSpPr>
              <a:cxnSpLocks/>
            </p:cNvCxnSpPr>
            <p:nvPr/>
          </p:nvCxnSpPr>
          <p:spPr>
            <a:xfrm>
              <a:off x="467544" y="5013176"/>
              <a:ext cx="4104456" cy="0"/>
            </a:xfrm>
            <a:prstGeom prst="line">
              <a:avLst/>
            </a:prstGeom>
            <a:ln w="38100">
              <a:prstDash val="sysDot"/>
              <a:headEnd type="none"/>
              <a:tailEnd type="none"/>
            </a:ln>
          </p:spPr>
          <p:style>
            <a:lnRef idx="1">
              <a:schemeClr val="dk1"/>
            </a:lnRef>
            <a:fillRef idx="0">
              <a:schemeClr val="dk1"/>
            </a:fillRef>
            <a:effectRef idx="0">
              <a:schemeClr val="dk1"/>
            </a:effectRef>
            <a:fontRef idx="minor">
              <a:schemeClr val="tx1"/>
            </a:fontRef>
          </p:style>
        </p:cxnSp>
      </p:grpSp>
      <p:sp>
        <p:nvSpPr>
          <p:cNvPr id="11" name="TextBox 10"/>
          <p:cNvSpPr txBox="1"/>
          <p:nvPr/>
        </p:nvSpPr>
        <p:spPr>
          <a:xfrm>
            <a:off x="457200" y="1929606"/>
            <a:ext cx="4176464" cy="923330"/>
          </a:xfrm>
          <a:prstGeom prst="rect">
            <a:avLst/>
          </a:prstGeom>
          <a:noFill/>
        </p:spPr>
        <p:txBody>
          <a:bodyPr wrap="square" rtlCol="0">
            <a:spAutoFit/>
          </a:bodyPr>
          <a:lstStyle/>
          <a:p>
            <a:pPr algn="ctr"/>
            <a:r>
              <a:rPr lang="en-GB" b="1" dirty="0">
                <a:latin typeface="+mn-lt"/>
              </a:rPr>
              <a:t>Psychological Explanations</a:t>
            </a:r>
          </a:p>
          <a:p>
            <a:pPr algn="ctr"/>
            <a:r>
              <a:rPr lang="en-GB" i="1" dirty="0">
                <a:latin typeface="+mn-lt"/>
              </a:rPr>
              <a:t>(Cognitive, </a:t>
            </a:r>
          </a:p>
          <a:p>
            <a:pPr algn="ctr"/>
            <a:r>
              <a:rPr lang="en-GB" i="1" dirty="0">
                <a:latin typeface="+mn-lt"/>
              </a:rPr>
              <a:t>Behavioural/Environmental)</a:t>
            </a:r>
          </a:p>
        </p:txBody>
      </p:sp>
      <p:sp>
        <p:nvSpPr>
          <p:cNvPr id="21" name="Rectangle: Rounded Corners 20"/>
          <p:cNvSpPr/>
          <p:nvPr/>
        </p:nvSpPr>
        <p:spPr>
          <a:xfrm>
            <a:off x="457200" y="4808366"/>
            <a:ext cx="8229600" cy="1368152"/>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000" b="1" dirty="0">
                <a:solidFill>
                  <a:schemeClr val="tx1"/>
                </a:solidFill>
              </a:rPr>
              <a:t>Reductionism</a:t>
            </a:r>
          </a:p>
          <a:p>
            <a:pPr algn="ctr"/>
            <a:r>
              <a:rPr lang="en-GB" i="1" dirty="0">
                <a:solidFill>
                  <a:schemeClr val="tx1"/>
                </a:solidFill>
              </a:rPr>
              <a:t>Reductionism is the belief that human behaviour can be explained by </a:t>
            </a:r>
            <a:r>
              <a:rPr lang="en-GB" b="1" i="1" dirty="0">
                <a:solidFill>
                  <a:schemeClr val="tx1"/>
                </a:solidFill>
              </a:rPr>
              <a:t>breaking it down</a:t>
            </a:r>
            <a:r>
              <a:rPr lang="en-GB" i="1" dirty="0">
                <a:solidFill>
                  <a:schemeClr val="tx1"/>
                </a:solidFill>
              </a:rPr>
              <a:t> into </a:t>
            </a:r>
            <a:r>
              <a:rPr lang="en-GB" b="1" i="1" dirty="0">
                <a:solidFill>
                  <a:schemeClr val="tx1"/>
                </a:solidFill>
              </a:rPr>
              <a:t>simpler component parts</a:t>
            </a:r>
            <a:r>
              <a:rPr lang="en-GB" i="1" dirty="0">
                <a:solidFill>
                  <a:schemeClr val="tx1"/>
                </a:solidFill>
              </a:rPr>
              <a:t>. </a:t>
            </a:r>
          </a:p>
        </p:txBody>
      </p:sp>
      <p:sp>
        <p:nvSpPr>
          <p:cNvPr id="22" name="Rectangle: Rounded Corners 21"/>
          <p:cNvSpPr/>
          <p:nvPr/>
        </p:nvSpPr>
        <p:spPr>
          <a:xfrm>
            <a:off x="4788024" y="260648"/>
            <a:ext cx="3898776" cy="1073626"/>
          </a:xfrm>
          <a:prstGeom prst="roundRect">
            <a:avLst/>
          </a:prstGeom>
          <a:solidFill>
            <a:schemeClr val="bg1"/>
          </a:solidFill>
          <a:ln>
            <a:solidFill>
              <a:srgbClr val="00B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sz="1200" b="1" dirty="0">
                <a:solidFill>
                  <a:schemeClr val="tx1"/>
                </a:solidFill>
              </a:rPr>
              <a:t>Year 1 Topic Memory: </a:t>
            </a:r>
            <a:r>
              <a:rPr lang="en-GB" sz="1200" dirty="0">
                <a:solidFill>
                  <a:schemeClr val="tx1"/>
                </a:solidFill>
              </a:rPr>
              <a:t>Memory could be explained at a social and cultural level, as research suggests that cultural expectations affect what we remember and how we recall information. (</a:t>
            </a:r>
            <a:r>
              <a:rPr lang="en-GB" sz="1200" b="1" dirty="0">
                <a:solidFill>
                  <a:schemeClr val="tx1"/>
                </a:solidFill>
              </a:rPr>
              <a:t>Bartlett, 1932 </a:t>
            </a:r>
            <a:r>
              <a:rPr lang="en-GB" sz="1200" dirty="0">
                <a:solidFill>
                  <a:schemeClr val="tx1"/>
                </a:solidFill>
              </a:rPr>
              <a:t>– Schema Theory).</a:t>
            </a:r>
          </a:p>
        </p:txBody>
      </p:sp>
      <p:sp>
        <p:nvSpPr>
          <p:cNvPr id="23" name="Rectangle: Rounded Corners 22"/>
          <p:cNvSpPr/>
          <p:nvPr/>
        </p:nvSpPr>
        <p:spPr>
          <a:xfrm>
            <a:off x="4794468" y="1412776"/>
            <a:ext cx="3892332" cy="2018956"/>
          </a:xfrm>
          <a:prstGeom prst="roundRect">
            <a:avLst/>
          </a:prstGeom>
          <a:solidFill>
            <a:schemeClr val="bg1"/>
          </a:solidFill>
          <a:ln>
            <a:solidFill>
              <a:srgbClr val="C17A37"/>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sz="1400" dirty="0">
                <a:solidFill>
                  <a:schemeClr val="tx1"/>
                </a:solidFill>
              </a:rPr>
              <a:t>However, memory can also be considered at a psychological level. For example, cognitive psychologists examine particular aspects of memory. For example, </a:t>
            </a:r>
            <a:r>
              <a:rPr lang="en-GB" sz="1400" b="1" dirty="0">
                <a:solidFill>
                  <a:schemeClr val="tx1"/>
                </a:solidFill>
              </a:rPr>
              <a:t>Miller (1956) </a:t>
            </a:r>
            <a:r>
              <a:rPr lang="en-GB" sz="1400" dirty="0">
                <a:solidFill>
                  <a:schemeClr val="tx1"/>
                </a:solidFill>
              </a:rPr>
              <a:t>examined the capacity of STM and Peterson and </a:t>
            </a:r>
            <a:r>
              <a:rPr lang="en-GB" sz="1400" b="1" dirty="0">
                <a:solidFill>
                  <a:schemeClr val="tx1"/>
                </a:solidFill>
              </a:rPr>
              <a:t>Peterson (1959) </a:t>
            </a:r>
            <a:r>
              <a:rPr lang="en-GB" sz="1400" dirty="0">
                <a:solidFill>
                  <a:schemeClr val="tx1"/>
                </a:solidFill>
              </a:rPr>
              <a:t>examined the duration of STM. </a:t>
            </a:r>
          </a:p>
        </p:txBody>
      </p:sp>
      <p:sp>
        <p:nvSpPr>
          <p:cNvPr id="24" name="Rectangle: Rounded Corners 23"/>
          <p:cNvSpPr/>
          <p:nvPr/>
        </p:nvSpPr>
        <p:spPr>
          <a:xfrm>
            <a:off x="4788024" y="3501008"/>
            <a:ext cx="3898776" cy="1097542"/>
          </a:xfrm>
          <a:prstGeom prst="roundRect">
            <a:avLst/>
          </a:prstGeom>
          <a:solidFill>
            <a:schemeClr val="bg1"/>
          </a:solidFill>
          <a:ln>
            <a:solidFill>
              <a:srgbClr val="FD170A"/>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sz="1200" dirty="0">
                <a:solidFill>
                  <a:schemeClr val="tx1"/>
                </a:solidFill>
              </a:rPr>
              <a:t>Finally, memory can also be considered in terms of biological components. For example, </a:t>
            </a:r>
            <a:r>
              <a:rPr lang="en-GB" sz="1200" b="1" dirty="0">
                <a:solidFill>
                  <a:schemeClr val="tx1"/>
                </a:solidFill>
              </a:rPr>
              <a:t>Maguire et al. (2000) </a:t>
            </a:r>
            <a:r>
              <a:rPr lang="en-GB" sz="1200" dirty="0">
                <a:solidFill>
                  <a:schemeClr val="tx1"/>
                </a:solidFill>
              </a:rPr>
              <a:t>found an association between the size of the hippocampus and memory for spatial navigation. </a:t>
            </a:r>
          </a:p>
        </p:txBody>
      </p:sp>
    </p:spTree>
    <p:extLst>
      <p:ext uri="{BB962C8B-B14F-4D97-AF65-F5344CB8AC3E}">
        <p14:creationId xmlns:p14="http://schemas.microsoft.com/office/powerpoint/2010/main" val="395690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p:bldP spid="22" grpId="0" animBg="1"/>
      <p:bldP spid="23" grpId="0" animBg="1"/>
      <p:bldP spid="2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457200" y="4797152"/>
            <a:ext cx="8229600" cy="1368152"/>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000" b="1" dirty="0">
                <a:solidFill>
                  <a:schemeClr val="tx1"/>
                </a:solidFill>
              </a:rPr>
              <a:t>Reductionism</a:t>
            </a:r>
          </a:p>
          <a:p>
            <a:pPr algn="ctr"/>
            <a:r>
              <a:rPr lang="en-GB" i="1" dirty="0">
                <a:solidFill>
                  <a:schemeClr val="tx1"/>
                </a:solidFill>
              </a:rPr>
              <a:t>Reductionism is the belief that human behaviour can be explained by </a:t>
            </a:r>
            <a:r>
              <a:rPr lang="en-GB" b="1" i="1" dirty="0">
                <a:solidFill>
                  <a:schemeClr val="tx1"/>
                </a:solidFill>
              </a:rPr>
              <a:t>breaking it down</a:t>
            </a:r>
            <a:r>
              <a:rPr lang="en-GB" i="1" dirty="0">
                <a:solidFill>
                  <a:schemeClr val="tx1"/>
                </a:solidFill>
              </a:rPr>
              <a:t> into </a:t>
            </a:r>
            <a:r>
              <a:rPr lang="en-GB" b="1" i="1" dirty="0">
                <a:solidFill>
                  <a:schemeClr val="tx1"/>
                </a:solidFill>
              </a:rPr>
              <a:t>simpler component parts. </a:t>
            </a:r>
          </a:p>
        </p:txBody>
      </p:sp>
      <p:grpSp>
        <p:nvGrpSpPr>
          <p:cNvPr id="34" name="Group 33"/>
          <p:cNvGrpSpPr/>
          <p:nvPr/>
        </p:nvGrpSpPr>
        <p:grpSpPr>
          <a:xfrm>
            <a:off x="457200" y="1844824"/>
            <a:ext cx="4114800" cy="2952328"/>
            <a:chOff x="457200" y="2852936"/>
            <a:chExt cx="4114800" cy="2952328"/>
          </a:xfrm>
        </p:grpSpPr>
        <p:sp>
          <p:nvSpPr>
            <p:cNvPr id="21" name="Rectangle: Rounded Corners 20"/>
            <p:cNvSpPr/>
            <p:nvPr/>
          </p:nvSpPr>
          <p:spPr>
            <a:xfrm>
              <a:off x="457200" y="2852936"/>
              <a:ext cx="3970784" cy="2154334"/>
            </a:xfrm>
            <a:prstGeom prst="roundRect">
              <a:avLst/>
            </a:prstGeom>
            <a:solidFill>
              <a:schemeClr val="bg1"/>
            </a:solidFill>
            <a:ln>
              <a:solidFill>
                <a:srgbClr val="FF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FF0000"/>
                  </a:solidFill>
                </a:rPr>
                <a:t>Biological </a:t>
              </a:r>
            </a:p>
            <a:p>
              <a:pPr algn="ctr"/>
              <a:r>
                <a:rPr lang="en-GB" sz="2800" b="1" dirty="0">
                  <a:solidFill>
                    <a:srgbClr val="FF0000"/>
                  </a:solidFill>
                </a:rPr>
                <a:t>Reductionism</a:t>
              </a:r>
            </a:p>
            <a:p>
              <a:r>
                <a:rPr lang="en-GB" sz="1400" i="1" dirty="0">
                  <a:solidFill>
                    <a:schemeClr val="tx1"/>
                  </a:solidFill>
                </a:rPr>
                <a:t>refers to the way that biological psychologists try to reduce behaviour to a physical level and explain it in terms of </a:t>
              </a:r>
              <a:r>
                <a:rPr lang="en-GB" sz="1400" b="1" i="1" dirty="0">
                  <a:solidFill>
                    <a:schemeClr val="tx1"/>
                  </a:solidFill>
                </a:rPr>
                <a:t>neurons, neurotransmitters, hormones, brain structure,</a:t>
              </a:r>
              <a:r>
                <a:rPr lang="en-GB" sz="1400" i="1" dirty="0">
                  <a:solidFill>
                    <a:schemeClr val="tx1"/>
                  </a:solidFill>
                </a:rPr>
                <a:t> etc. </a:t>
              </a:r>
            </a:p>
          </p:txBody>
        </p:sp>
        <p:cxnSp>
          <p:nvCxnSpPr>
            <p:cNvPr id="5" name="Connector: Elbow 4"/>
            <p:cNvCxnSpPr>
              <a:cxnSpLocks/>
              <a:stCxn id="2" idx="0"/>
              <a:endCxn id="21" idx="2"/>
            </p:cNvCxnSpPr>
            <p:nvPr/>
          </p:nvCxnSpPr>
          <p:spPr>
            <a:xfrm rot="16200000" flipV="1">
              <a:off x="3108299" y="4341563"/>
              <a:ext cx="797994" cy="2129408"/>
            </a:xfrm>
            <a:prstGeom prst="bentConnector3">
              <a:avLst>
                <a:gd name="adj1" fmla="val 50000"/>
              </a:avLst>
            </a:prstGeom>
            <a:ln w="57150" cmpd="sng">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grpSp>
      <p:grpSp>
        <p:nvGrpSpPr>
          <p:cNvPr id="35" name="Group 34"/>
          <p:cNvGrpSpPr/>
          <p:nvPr/>
        </p:nvGrpSpPr>
        <p:grpSpPr>
          <a:xfrm>
            <a:off x="4572000" y="1838918"/>
            <a:ext cx="4114800" cy="2958234"/>
            <a:chOff x="4572000" y="2847030"/>
            <a:chExt cx="4114800" cy="2958234"/>
          </a:xfrm>
        </p:grpSpPr>
        <p:sp>
          <p:nvSpPr>
            <p:cNvPr id="22" name="Rectangle: Rounded Corners 21"/>
            <p:cNvSpPr/>
            <p:nvPr/>
          </p:nvSpPr>
          <p:spPr>
            <a:xfrm>
              <a:off x="4716016" y="2847030"/>
              <a:ext cx="3970784" cy="2160240"/>
            </a:xfrm>
            <a:prstGeom prst="roundRect">
              <a:avLst/>
            </a:prstGeom>
            <a:solidFill>
              <a:schemeClr val="bg1"/>
            </a:solidFill>
            <a:ln>
              <a:solidFill>
                <a:schemeClr val="accent6">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accent6">
                      <a:lumMod val="50000"/>
                    </a:schemeClr>
                  </a:solidFill>
                </a:rPr>
                <a:t>Environmental Reductionism</a:t>
              </a:r>
            </a:p>
            <a:p>
              <a:r>
                <a:rPr lang="en-GB" sz="1400" i="1" dirty="0">
                  <a:solidFill>
                    <a:schemeClr val="tx1"/>
                  </a:solidFill>
                </a:rPr>
                <a:t>is also known as </a:t>
              </a:r>
              <a:r>
                <a:rPr lang="en-GB" sz="1400" b="1" i="1" dirty="0">
                  <a:solidFill>
                    <a:schemeClr val="tx1"/>
                  </a:solidFill>
                </a:rPr>
                <a:t>stimulus-response reductionism</a:t>
              </a:r>
              <a:r>
                <a:rPr lang="en-GB" sz="1400" i="1" dirty="0">
                  <a:solidFill>
                    <a:schemeClr val="tx1"/>
                  </a:solidFill>
                </a:rPr>
                <a:t>. Behaviourists assume that all behaviour can be reduced to the simple building blocks of S-R (stimulus-response) associations and that complex behaviours are a series of S-R chains.</a:t>
              </a:r>
            </a:p>
          </p:txBody>
        </p:sp>
        <p:cxnSp>
          <p:nvCxnSpPr>
            <p:cNvPr id="32" name="Connector: Elbow 31"/>
            <p:cNvCxnSpPr>
              <a:cxnSpLocks/>
              <a:stCxn id="2" idx="0"/>
              <a:endCxn id="22" idx="2"/>
            </p:cNvCxnSpPr>
            <p:nvPr/>
          </p:nvCxnSpPr>
          <p:spPr>
            <a:xfrm rot="5400000" flipH="1" flipV="1">
              <a:off x="5237707" y="4341563"/>
              <a:ext cx="797994" cy="2129408"/>
            </a:xfrm>
            <a:prstGeom prst="bentConnector3">
              <a:avLst>
                <a:gd name="adj1" fmla="val 50000"/>
              </a:avLst>
            </a:prstGeom>
            <a:ln w="57150" cmpd="sng">
              <a:solidFill>
                <a:schemeClr val="accent6">
                  <a:lumMod val="75000"/>
                </a:schemeClr>
              </a:solidFill>
              <a:headEnd type="none"/>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325162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Rounded Corners 20"/>
          <p:cNvSpPr/>
          <p:nvPr/>
        </p:nvSpPr>
        <p:spPr>
          <a:xfrm>
            <a:off x="323527" y="3938962"/>
            <a:ext cx="3970784" cy="2154334"/>
          </a:xfrm>
          <a:prstGeom prst="roundRect">
            <a:avLst/>
          </a:prstGeom>
          <a:solidFill>
            <a:schemeClr val="bg1"/>
          </a:solidFill>
          <a:ln>
            <a:solidFill>
              <a:srgbClr val="FF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FF0000"/>
                </a:solidFill>
              </a:rPr>
              <a:t>Biological </a:t>
            </a:r>
          </a:p>
          <a:p>
            <a:pPr algn="ctr"/>
            <a:r>
              <a:rPr lang="en-GB" sz="2800" b="1" dirty="0">
                <a:solidFill>
                  <a:srgbClr val="FF0000"/>
                </a:solidFill>
              </a:rPr>
              <a:t>Reductionism</a:t>
            </a:r>
          </a:p>
          <a:p>
            <a:r>
              <a:rPr lang="en-GB" sz="1400" i="1" dirty="0">
                <a:solidFill>
                  <a:schemeClr val="tx1"/>
                </a:solidFill>
              </a:rPr>
              <a:t>refers to the way that biological psychologists try to reduce behaviour to a physical level and explain it in terms of </a:t>
            </a:r>
            <a:r>
              <a:rPr lang="en-GB" sz="1400" b="1" i="1" dirty="0">
                <a:solidFill>
                  <a:schemeClr val="tx1"/>
                </a:solidFill>
              </a:rPr>
              <a:t>neurons, neurotransmitters, hormones, brain structure,</a:t>
            </a:r>
            <a:r>
              <a:rPr lang="en-GB" sz="1400" i="1" dirty="0">
                <a:solidFill>
                  <a:schemeClr val="tx1"/>
                </a:solidFill>
              </a:rPr>
              <a:t> etc. </a:t>
            </a:r>
          </a:p>
        </p:txBody>
      </p:sp>
      <p:sp>
        <p:nvSpPr>
          <p:cNvPr id="22" name="Rectangle: Rounded Corners 21"/>
          <p:cNvSpPr/>
          <p:nvPr/>
        </p:nvSpPr>
        <p:spPr>
          <a:xfrm>
            <a:off x="4644008" y="3933056"/>
            <a:ext cx="3970784" cy="2160240"/>
          </a:xfrm>
          <a:prstGeom prst="roundRect">
            <a:avLst/>
          </a:prstGeom>
          <a:solidFill>
            <a:schemeClr val="bg1"/>
          </a:solidFill>
          <a:ln>
            <a:solidFill>
              <a:schemeClr val="accent6">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accent6">
                    <a:lumMod val="50000"/>
                  </a:schemeClr>
                </a:solidFill>
              </a:rPr>
              <a:t>Environmental Reductionism</a:t>
            </a:r>
          </a:p>
          <a:p>
            <a:r>
              <a:rPr lang="en-GB" sz="1400" i="1" dirty="0">
                <a:solidFill>
                  <a:schemeClr val="tx1"/>
                </a:solidFill>
              </a:rPr>
              <a:t>is also known as </a:t>
            </a:r>
            <a:r>
              <a:rPr lang="en-GB" sz="1400" b="1" i="1" dirty="0">
                <a:solidFill>
                  <a:schemeClr val="tx1"/>
                </a:solidFill>
              </a:rPr>
              <a:t>stimulus-response reductionism</a:t>
            </a:r>
            <a:r>
              <a:rPr lang="en-GB" sz="1400" i="1" dirty="0">
                <a:solidFill>
                  <a:schemeClr val="tx1"/>
                </a:solidFill>
              </a:rPr>
              <a:t>. Behaviourists assume that all behaviour can be reduced to the simple building blocks of S-R (stimulus-response) associations and that complex behaviours are a series of S-R chains.</a:t>
            </a:r>
          </a:p>
        </p:txBody>
      </p:sp>
      <p:grpSp>
        <p:nvGrpSpPr>
          <p:cNvPr id="12" name="Group 11"/>
          <p:cNvGrpSpPr/>
          <p:nvPr/>
        </p:nvGrpSpPr>
        <p:grpSpPr>
          <a:xfrm>
            <a:off x="323528" y="410944"/>
            <a:ext cx="3970784" cy="3528018"/>
            <a:chOff x="457200" y="3068960"/>
            <a:chExt cx="3970784" cy="3528018"/>
          </a:xfrm>
        </p:grpSpPr>
        <p:sp>
          <p:nvSpPr>
            <p:cNvPr id="9" name="Rectangle: Rounded Corners 8"/>
            <p:cNvSpPr/>
            <p:nvPr/>
          </p:nvSpPr>
          <p:spPr>
            <a:xfrm>
              <a:off x="457200" y="3068960"/>
              <a:ext cx="3970784" cy="3024336"/>
            </a:xfrm>
            <a:prstGeom prst="roundRect">
              <a:avLst/>
            </a:prstGeom>
            <a:solidFill>
              <a:schemeClr val="bg1"/>
            </a:solidFill>
            <a:ln>
              <a:solidFill>
                <a:srgbClr val="FF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solidFill>
                    <a:schemeClr val="tx1"/>
                  </a:solidFill>
                </a:rPr>
                <a:t>Year 1 Psychopathology: </a:t>
              </a:r>
              <a:r>
                <a:rPr lang="en-GB" sz="1600" dirty="0">
                  <a:solidFill>
                    <a:schemeClr val="tx1"/>
                  </a:solidFill>
                </a:rPr>
                <a:t>The </a:t>
              </a:r>
              <a:r>
                <a:rPr lang="en-GB" sz="1600" b="1" dirty="0">
                  <a:solidFill>
                    <a:schemeClr val="tx1"/>
                  </a:solidFill>
                </a:rPr>
                <a:t>biological approach </a:t>
              </a:r>
              <a:r>
                <a:rPr lang="en-GB" sz="1600" dirty="0">
                  <a:solidFill>
                    <a:schemeClr val="tx1"/>
                  </a:solidFill>
                </a:rPr>
                <a:t>claims that </a:t>
              </a:r>
              <a:r>
                <a:rPr lang="en-GB" sz="1600" b="1" dirty="0">
                  <a:solidFill>
                    <a:schemeClr val="tx1"/>
                  </a:solidFill>
                </a:rPr>
                <a:t>OCD </a:t>
              </a:r>
              <a:r>
                <a:rPr lang="en-GB" sz="1600" dirty="0">
                  <a:solidFill>
                    <a:schemeClr val="tx1"/>
                  </a:solidFill>
                </a:rPr>
                <a:t>is caused by higher levels of dopamine and lower levels of serotonin.</a:t>
              </a:r>
            </a:p>
            <a:p>
              <a:endParaRPr lang="en-GB" sz="2200" dirty="0">
                <a:solidFill>
                  <a:schemeClr val="tx1"/>
                </a:solidFill>
              </a:endParaRPr>
            </a:p>
            <a:p>
              <a:endParaRPr lang="en-GB" sz="2200" dirty="0">
                <a:solidFill>
                  <a:schemeClr val="tx1"/>
                </a:solidFill>
              </a:endParaRPr>
            </a:p>
            <a:p>
              <a:endParaRPr lang="en-GB" sz="2200" dirty="0">
                <a:solidFill>
                  <a:schemeClr val="tx1"/>
                </a:solidFill>
              </a:endParaRPr>
            </a:p>
            <a:p>
              <a:endParaRPr lang="en-GB" sz="2200" dirty="0">
                <a:solidFill>
                  <a:schemeClr val="tx1"/>
                </a:solidFill>
              </a:endParaRPr>
            </a:p>
            <a:p>
              <a:endParaRPr lang="en-GB" sz="2200" dirty="0">
                <a:solidFill>
                  <a:schemeClr val="tx1"/>
                </a:solidFill>
              </a:endParaRPr>
            </a:p>
          </p:txBody>
        </p:sp>
        <p:pic>
          <p:nvPicPr>
            <p:cNvPr id="10" name="Picture 9"/>
            <p:cNvPicPr>
              <a:picLocks noChangeAspect="1"/>
            </p:cNvPicPr>
            <p:nvPr/>
          </p:nvPicPr>
          <p:blipFill>
            <a:blip r:embed="rId2"/>
            <a:stretch>
              <a:fillRect/>
            </a:stretch>
          </p:blipFill>
          <p:spPr>
            <a:xfrm>
              <a:off x="1346447" y="4437112"/>
              <a:ext cx="2192289" cy="1461835"/>
            </a:xfrm>
            <a:prstGeom prst="rect">
              <a:avLst/>
            </a:prstGeom>
            <a:effectLst>
              <a:softEdge rad="63500"/>
            </a:effectLst>
          </p:spPr>
        </p:pic>
        <p:cxnSp>
          <p:nvCxnSpPr>
            <p:cNvPr id="6" name="Straight Arrow Connector 5"/>
            <p:cNvCxnSpPr>
              <a:cxnSpLocks/>
              <a:stCxn id="21" idx="0"/>
              <a:endCxn id="9" idx="2"/>
            </p:cNvCxnSpPr>
            <p:nvPr/>
          </p:nvCxnSpPr>
          <p:spPr>
            <a:xfrm flipV="1">
              <a:off x="2442591" y="6093296"/>
              <a:ext cx="1" cy="503682"/>
            </a:xfrm>
            <a:prstGeom prst="straightConnector1">
              <a:avLst/>
            </a:prstGeom>
            <a:ln w="76200" cmpd="sng">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grpSp>
      <p:grpSp>
        <p:nvGrpSpPr>
          <p:cNvPr id="13" name="Group 12"/>
          <p:cNvGrpSpPr/>
          <p:nvPr/>
        </p:nvGrpSpPr>
        <p:grpSpPr>
          <a:xfrm>
            <a:off x="4644008" y="404407"/>
            <a:ext cx="3970784" cy="3528649"/>
            <a:chOff x="8468836" y="1916762"/>
            <a:chExt cx="3970784" cy="3528649"/>
          </a:xfrm>
        </p:grpSpPr>
        <p:sp>
          <p:nvSpPr>
            <p:cNvPr id="11" name="Rectangle: Rounded Corners 10"/>
            <p:cNvSpPr/>
            <p:nvPr/>
          </p:nvSpPr>
          <p:spPr>
            <a:xfrm>
              <a:off x="8468836" y="1916762"/>
              <a:ext cx="3970784" cy="3024336"/>
            </a:xfrm>
            <a:prstGeom prst="roundRect">
              <a:avLst/>
            </a:prstGeom>
            <a:solidFill>
              <a:schemeClr val="bg1"/>
            </a:solidFill>
            <a:ln>
              <a:solidFill>
                <a:schemeClr val="accent6">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solidFill>
                    <a:schemeClr val="tx1"/>
                  </a:solidFill>
                </a:rPr>
                <a:t>Year 1 Psychopathology: </a:t>
              </a:r>
              <a:r>
                <a:rPr lang="en-GB" sz="1600" dirty="0">
                  <a:solidFill>
                    <a:schemeClr val="tx1"/>
                  </a:solidFill>
                </a:rPr>
                <a:t>The </a:t>
              </a:r>
              <a:r>
                <a:rPr lang="en-GB" sz="1600" b="1" dirty="0">
                  <a:solidFill>
                    <a:schemeClr val="tx1"/>
                  </a:solidFill>
                </a:rPr>
                <a:t>behaviourist approach </a:t>
              </a:r>
              <a:r>
                <a:rPr lang="en-GB" sz="1600" dirty="0">
                  <a:solidFill>
                    <a:schemeClr val="tx1"/>
                  </a:solidFill>
                </a:rPr>
                <a:t>claims that </a:t>
              </a:r>
              <a:r>
                <a:rPr lang="en-GB" sz="1600" b="1" dirty="0">
                  <a:solidFill>
                    <a:schemeClr val="tx1"/>
                  </a:solidFill>
                </a:rPr>
                <a:t>phobias</a:t>
              </a:r>
              <a:r>
                <a:rPr lang="en-GB" sz="1600" dirty="0">
                  <a:solidFill>
                    <a:schemeClr val="tx1"/>
                  </a:solidFill>
                </a:rPr>
                <a:t> are initiated through </a:t>
              </a:r>
              <a:r>
                <a:rPr lang="en-GB" sz="1600" b="1" dirty="0">
                  <a:solidFill>
                    <a:schemeClr val="tx1"/>
                  </a:solidFill>
                </a:rPr>
                <a:t>classical conditioning</a:t>
              </a:r>
              <a:r>
                <a:rPr lang="en-GB" sz="1600" dirty="0">
                  <a:solidFill>
                    <a:schemeClr val="tx1"/>
                  </a:solidFill>
                </a:rPr>
                <a:t> and maintained through </a:t>
              </a:r>
              <a:r>
                <a:rPr lang="en-GB" sz="1600" b="1" dirty="0">
                  <a:solidFill>
                    <a:schemeClr val="tx1"/>
                  </a:solidFill>
                </a:rPr>
                <a:t>operant conditioning. </a:t>
              </a:r>
            </a:p>
            <a:p>
              <a:pPr algn="just"/>
              <a:endParaRPr lang="en-GB" sz="2200" dirty="0">
                <a:solidFill>
                  <a:schemeClr val="tx1"/>
                </a:solidFill>
              </a:endParaRPr>
            </a:p>
            <a:p>
              <a:pPr algn="just"/>
              <a:endParaRPr lang="en-GB" sz="2200" dirty="0">
                <a:solidFill>
                  <a:schemeClr val="tx1"/>
                </a:solidFill>
              </a:endParaRPr>
            </a:p>
            <a:p>
              <a:pPr algn="just"/>
              <a:endParaRPr lang="en-GB" sz="2200" dirty="0">
                <a:solidFill>
                  <a:schemeClr val="tx1"/>
                </a:solidFill>
              </a:endParaRPr>
            </a:p>
            <a:p>
              <a:pPr algn="just"/>
              <a:endParaRPr lang="en-GB" sz="2200" dirty="0">
                <a:solidFill>
                  <a:schemeClr val="tx1"/>
                </a:solidFill>
              </a:endParaRPr>
            </a:p>
          </p:txBody>
        </p:sp>
        <p:pic>
          <p:nvPicPr>
            <p:cNvPr id="3" name="Picture 2"/>
            <p:cNvPicPr>
              <a:picLocks noChangeAspect="1"/>
            </p:cNvPicPr>
            <p:nvPr/>
          </p:nvPicPr>
          <p:blipFill>
            <a:blip r:embed="rId3"/>
            <a:stretch>
              <a:fillRect/>
            </a:stretch>
          </p:blipFill>
          <p:spPr>
            <a:xfrm>
              <a:off x="10432355" y="3336224"/>
              <a:ext cx="1757963" cy="1440160"/>
            </a:xfrm>
            <a:prstGeom prst="rect">
              <a:avLst/>
            </a:prstGeom>
          </p:spPr>
        </p:pic>
        <p:cxnSp>
          <p:nvCxnSpPr>
            <p:cNvPr id="15" name="Straight Arrow Connector 14"/>
            <p:cNvCxnSpPr>
              <a:cxnSpLocks/>
              <a:stCxn id="22" idx="0"/>
              <a:endCxn id="11" idx="2"/>
            </p:cNvCxnSpPr>
            <p:nvPr/>
          </p:nvCxnSpPr>
          <p:spPr>
            <a:xfrm flipV="1">
              <a:off x="10454228" y="4941098"/>
              <a:ext cx="0" cy="504313"/>
            </a:xfrm>
            <a:prstGeom prst="straightConnector1">
              <a:avLst/>
            </a:prstGeom>
            <a:ln w="76200" cmpd="sng">
              <a:solidFill>
                <a:srgbClr val="C17A37"/>
              </a:solidFill>
              <a:headEnd type="none"/>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705460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457200" y="4797152"/>
            <a:ext cx="8229600" cy="1368152"/>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000" b="1" dirty="0">
                <a:solidFill>
                  <a:schemeClr val="tx1"/>
                </a:solidFill>
              </a:rPr>
              <a:t>Reductionism</a:t>
            </a:r>
          </a:p>
          <a:p>
            <a:pPr algn="ctr"/>
            <a:r>
              <a:rPr lang="en-GB" i="1" dirty="0">
                <a:solidFill>
                  <a:schemeClr val="tx1"/>
                </a:solidFill>
              </a:rPr>
              <a:t>Reductionism is the belief that human behaviour can be explained by </a:t>
            </a:r>
            <a:r>
              <a:rPr lang="en-GB" b="1" i="1" dirty="0">
                <a:solidFill>
                  <a:schemeClr val="tx1"/>
                </a:solidFill>
              </a:rPr>
              <a:t>breaking it down</a:t>
            </a:r>
            <a:r>
              <a:rPr lang="en-GB" i="1" dirty="0">
                <a:solidFill>
                  <a:schemeClr val="tx1"/>
                </a:solidFill>
              </a:rPr>
              <a:t> into </a:t>
            </a:r>
            <a:r>
              <a:rPr lang="en-GB" b="1" i="1" dirty="0">
                <a:solidFill>
                  <a:schemeClr val="tx1"/>
                </a:solidFill>
              </a:rPr>
              <a:t>simpler component parts. </a:t>
            </a:r>
          </a:p>
        </p:txBody>
      </p:sp>
      <p:grpSp>
        <p:nvGrpSpPr>
          <p:cNvPr id="34" name="Group 33"/>
          <p:cNvGrpSpPr/>
          <p:nvPr/>
        </p:nvGrpSpPr>
        <p:grpSpPr>
          <a:xfrm>
            <a:off x="457200" y="1844824"/>
            <a:ext cx="4114800" cy="2952328"/>
            <a:chOff x="457200" y="2852936"/>
            <a:chExt cx="4114800" cy="2952328"/>
          </a:xfrm>
        </p:grpSpPr>
        <p:sp>
          <p:nvSpPr>
            <p:cNvPr id="21" name="Rectangle: Rounded Corners 20"/>
            <p:cNvSpPr/>
            <p:nvPr/>
          </p:nvSpPr>
          <p:spPr>
            <a:xfrm>
              <a:off x="457200" y="2852936"/>
              <a:ext cx="3970784" cy="2154334"/>
            </a:xfrm>
            <a:prstGeom prst="roundRect">
              <a:avLst/>
            </a:prstGeom>
            <a:solidFill>
              <a:schemeClr val="bg1"/>
            </a:solidFill>
            <a:ln>
              <a:solidFill>
                <a:srgbClr val="FF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FF0000"/>
                  </a:solidFill>
                </a:rPr>
                <a:t>Biological </a:t>
              </a:r>
            </a:p>
            <a:p>
              <a:pPr algn="ctr"/>
              <a:r>
                <a:rPr lang="en-GB" sz="2800" b="1" dirty="0">
                  <a:solidFill>
                    <a:srgbClr val="FF0000"/>
                  </a:solidFill>
                </a:rPr>
                <a:t>Reductionism</a:t>
              </a:r>
            </a:p>
            <a:p>
              <a:r>
                <a:rPr lang="en-GB" sz="1400" i="1" dirty="0">
                  <a:solidFill>
                    <a:schemeClr val="tx1"/>
                  </a:solidFill>
                </a:rPr>
                <a:t>refers to the way that biological psychologists try to reduce behaviour to a physical level and explain it in terms of </a:t>
              </a:r>
              <a:r>
                <a:rPr lang="en-GB" sz="1400" b="1" i="1" dirty="0">
                  <a:solidFill>
                    <a:schemeClr val="tx1"/>
                  </a:solidFill>
                </a:rPr>
                <a:t>neurons, neurotransmitters, hormones, brain structure,</a:t>
              </a:r>
              <a:r>
                <a:rPr lang="en-GB" sz="1400" i="1" dirty="0">
                  <a:solidFill>
                    <a:schemeClr val="tx1"/>
                  </a:solidFill>
                </a:rPr>
                <a:t> etc. </a:t>
              </a:r>
            </a:p>
          </p:txBody>
        </p:sp>
        <p:cxnSp>
          <p:nvCxnSpPr>
            <p:cNvPr id="5" name="Connector: Elbow 4"/>
            <p:cNvCxnSpPr>
              <a:cxnSpLocks/>
              <a:stCxn id="2" idx="0"/>
              <a:endCxn id="21" idx="2"/>
            </p:cNvCxnSpPr>
            <p:nvPr/>
          </p:nvCxnSpPr>
          <p:spPr>
            <a:xfrm rot="16200000" flipV="1">
              <a:off x="3108299" y="4341563"/>
              <a:ext cx="797994" cy="2129408"/>
            </a:xfrm>
            <a:prstGeom prst="bentConnector3">
              <a:avLst>
                <a:gd name="adj1" fmla="val 50000"/>
              </a:avLst>
            </a:prstGeom>
            <a:ln w="57150" cmpd="sng">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grpSp>
      <p:grpSp>
        <p:nvGrpSpPr>
          <p:cNvPr id="35" name="Group 34"/>
          <p:cNvGrpSpPr/>
          <p:nvPr/>
        </p:nvGrpSpPr>
        <p:grpSpPr>
          <a:xfrm>
            <a:off x="4572000" y="1838918"/>
            <a:ext cx="4114800" cy="2958234"/>
            <a:chOff x="4572000" y="2847030"/>
            <a:chExt cx="4114800" cy="2958234"/>
          </a:xfrm>
        </p:grpSpPr>
        <p:sp>
          <p:nvSpPr>
            <p:cNvPr id="22" name="Rectangle: Rounded Corners 21"/>
            <p:cNvSpPr/>
            <p:nvPr/>
          </p:nvSpPr>
          <p:spPr>
            <a:xfrm>
              <a:off x="4716016" y="2847030"/>
              <a:ext cx="3970784" cy="2160240"/>
            </a:xfrm>
            <a:prstGeom prst="roundRect">
              <a:avLst/>
            </a:prstGeom>
            <a:solidFill>
              <a:schemeClr val="bg1"/>
            </a:solidFill>
            <a:ln>
              <a:solidFill>
                <a:schemeClr val="accent6">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accent6">
                      <a:lumMod val="50000"/>
                    </a:schemeClr>
                  </a:solidFill>
                </a:rPr>
                <a:t>Environmental Reductionism</a:t>
              </a:r>
            </a:p>
            <a:p>
              <a:r>
                <a:rPr lang="en-GB" sz="1400" dirty="0">
                  <a:solidFill>
                    <a:schemeClr val="tx1"/>
                  </a:solidFill>
                </a:rPr>
                <a:t>is also known as </a:t>
              </a:r>
              <a:r>
                <a:rPr lang="en-GB" sz="1400" b="1" dirty="0">
                  <a:solidFill>
                    <a:schemeClr val="tx1"/>
                  </a:solidFill>
                </a:rPr>
                <a:t>stimulus-response reductionism</a:t>
              </a:r>
              <a:r>
                <a:rPr lang="en-GB" sz="1400" dirty="0">
                  <a:solidFill>
                    <a:schemeClr val="tx1"/>
                  </a:solidFill>
                </a:rPr>
                <a:t>. Behaviourists assume that all behaviour can be reduced to the simple building blocks of S-R (stimulus-response) associations and that complex behaviours are a series of S-R chains.</a:t>
              </a:r>
            </a:p>
          </p:txBody>
        </p:sp>
        <p:cxnSp>
          <p:nvCxnSpPr>
            <p:cNvPr id="32" name="Connector: Elbow 31"/>
            <p:cNvCxnSpPr>
              <a:cxnSpLocks/>
              <a:stCxn id="2" idx="0"/>
              <a:endCxn id="22" idx="2"/>
            </p:cNvCxnSpPr>
            <p:nvPr/>
          </p:nvCxnSpPr>
          <p:spPr>
            <a:xfrm rot="5400000" flipH="1" flipV="1">
              <a:off x="5237707" y="4341563"/>
              <a:ext cx="797994" cy="2129408"/>
            </a:xfrm>
            <a:prstGeom prst="bentConnector3">
              <a:avLst>
                <a:gd name="adj1" fmla="val 50000"/>
              </a:avLst>
            </a:prstGeom>
            <a:ln w="57150" cmpd="sng">
              <a:solidFill>
                <a:schemeClr val="accent6">
                  <a:lumMod val="75000"/>
                </a:schemeClr>
              </a:solidFill>
              <a:headEnd type="none"/>
              <a:tailEnd type="triangle"/>
            </a:ln>
          </p:spPr>
          <p:style>
            <a:lnRef idx="2">
              <a:schemeClr val="accent1"/>
            </a:lnRef>
            <a:fillRef idx="0">
              <a:schemeClr val="accent1"/>
            </a:fillRef>
            <a:effectRef idx="1">
              <a:schemeClr val="accent1"/>
            </a:effectRef>
            <a:fontRef idx="minor">
              <a:schemeClr val="tx1"/>
            </a:fontRef>
          </p:style>
        </p:cxnSp>
      </p:grpSp>
      <p:sp>
        <p:nvSpPr>
          <p:cNvPr id="9" name="Rectangle: Rounded Corners 8"/>
          <p:cNvSpPr/>
          <p:nvPr/>
        </p:nvSpPr>
        <p:spPr>
          <a:xfrm>
            <a:off x="465604" y="188640"/>
            <a:ext cx="8229600" cy="1392272"/>
          </a:xfrm>
          <a:prstGeom prst="roundRect">
            <a:avLst/>
          </a:prstGeom>
          <a:solidFill>
            <a:schemeClr val="bg1"/>
          </a:solidFill>
          <a:ln>
            <a:solidFill>
              <a:srgbClr val="00B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solidFill>
                  <a:schemeClr val="tx1"/>
                </a:solidFill>
              </a:rPr>
              <a:t>Holism</a:t>
            </a:r>
          </a:p>
          <a:p>
            <a:pPr algn="ctr"/>
            <a:r>
              <a:rPr lang="en-GB" sz="1400" i="1" dirty="0">
                <a:solidFill>
                  <a:schemeClr val="tx1"/>
                </a:solidFill>
              </a:rPr>
              <a:t>Holism comes from the Greek word ‘</a:t>
            </a:r>
            <a:r>
              <a:rPr lang="en-GB" sz="1400" i="1" dirty="0" err="1">
                <a:solidFill>
                  <a:schemeClr val="tx1"/>
                </a:solidFill>
              </a:rPr>
              <a:t>holos</a:t>
            </a:r>
            <a:r>
              <a:rPr lang="en-GB" sz="1400" i="1" dirty="0">
                <a:solidFill>
                  <a:schemeClr val="tx1"/>
                </a:solidFill>
              </a:rPr>
              <a:t>’, which means </a:t>
            </a:r>
            <a:r>
              <a:rPr lang="en-GB" sz="1400" b="1" i="1" dirty="0">
                <a:solidFill>
                  <a:schemeClr val="tx1"/>
                </a:solidFill>
              </a:rPr>
              <a:t>‘all’, ‘whole’ or ‘entire’</a:t>
            </a:r>
            <a:r>
              <a:rPr lang="en-GB" sz="1400" i="1" dirty="0">
                <a:solidFill>
                  <a:schemeClr val="tx1"/>
                </a:solidFill>
              </a:rPr>
              <a:t> and is the idea that human behaviour should be viewed as a </a:t>
            </a:r>
            <a:r>
              <a:rPr lang="en-GB" sz="1400" b="1" i="1" dirty="0">
                <a:solidFill>
                  <a:schemeClr val="tx1"/>
                </a:solidFill>
              </a:rPr>
              <a:t>whole integrated experience</a:t>
            </a:r>
            <a:r>
              <a:rPr lang="en-GB" sz="1400" i="1" dirty="0">
                <a:solidFill>
                  <a:schemeClr val="tx1"/>
                </a:solidFill>
              </a:rPr>
              <a:t>, and </a:t>
            </a:r>
            <a:r>
              <a:rPr lang="en-GB" sz="1400" b="1" i="1" dirty="0">
                <a:solidFill>
                  <a:schemeClr val="tx1"/>
                </a:solidFill>
              </a:rPr>
              <a:t>not as separate parts. </a:t>
            </a:r>
          </a:p>
        </p:txBody>
      </p:sp>
    </p:spTree>
    <p:extLst>
      <p:ext uri="{BB962C8B-B14F-4D97-AF65-F5344CB8AC3E}">
        <p14:creationId xmlns:p14="http://schemas.microsoft.com/office/powerpoint/2010/main" val="2173659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Rounded Corners 35"/>
          <p:cNvSpPr/>
          <p:nvPr/>
        </p:nvSpPr>
        <p:spPr>
          <a:xfrm>
            <a:off x="465604" y="332656"/>
            <a:ext cx="8229600" cy="1392272"/>
          </a:xfrm>
          <a:prstGeom prst="roundRect">
            <a:avLst/>
          </a:prstGeom>
          <a:solidFill>
            <a:schemeClr val="bg1"/>
          </a:solidFill>
          <a:ln>
            <a:solidFill>
              <a:srgbClr val="00B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solidFill>
                  <a:schemeClr val="tx1"/>
                </a:solidFill>
              </a:rPr>
              <a:t>Holism</a:t>
            </a:r>
          </a:p>
          <a:p>
            <a:pPr algn="ctr"/>
            <a:r>
              <a:rPr lang="en-GB" sz="1400" i="1" dirty="0">
                <a:solidFill>
                  <a:schemeClr val="tx1"/>
                </a:solidFill>
              </a:rPr>
              <a:t>Holism comes from the Greek word ‘</a:t>
            </a:r>
            <a:r>
              <a:rPr lang="en-GB" sz="1400" i="1" dirty="0" err="1">
                <a:solidFill>
                  <a:schemeClr val="tx1"/>
                </a:solidFill>
              </a:rPr>
              <a:t>holos</a:t>
            </a:r>
            <a:r>
              <a:rPr lang="en-GB" sz="1400" i="1" dirty="0">
                <a:solidFill>
                  <a:schemeClr val="tx1"/>
                </a:solidFill>
              </a:rPr>
              <a:t>’, which means ‘all’, ‘whole’ or ‘entire’ and is the idea that human behaviour should be viewed as a whole integrated experience, and not as separate parts. </a:t>
            </a:r>
            <a:endParaRPr lang="en-GB" sz="1400" b="1" i="1" dirty="0">
              <a:solidFill>
                <a:schemeClr val="tx1"/>
              </a:solidFill>
            </a:endParaRPr>
          </a:p>
        </p:txBody>
      </p:sp>
      <p:grpSp>
        <p:nvGrpSpPr>
          <p:cNvPr id="4" name="Group 3"/>
          <p:cNvGrpSpPr/>
          <p:nvPr/>
        </p:nvGrpSpPr>
        <p:grpSpPr>
          <a:xfrm>
            <a:off x="457200" y="1916832"/>
            <a:ext cx="3970784" cy="4098550"/>
            <a:chOff x="457200" y="332656"/>
            <a:chExt cx="3970784" cy="4098550"/>
          </a:xfrm>
        </p:grpSpPr>
        <p:sp>
          <p:nvSpPr>
            <p:cNvPr id="10" name="Rectangle: Rounded Corners 9"/>
            <p:cNvSpPr/>
            <p:nvPr/>
          </p:nvSpPr>
          <p:spPr>
            <a:xfrm>
              <a:off x="457200" y="332656"/>
              <a:ext cx="3970784" cy="4098550"/>
            </a:xfrm>
            <a:prstGeom prst="roundRect">
              <a:avLst/>
            </a:prstGeom>
            <a:solidFill>
              <a:schemeClr val="bg1"/>
            </a:solidFill>
            <a:ln>
              <a:solidFill>
                <a:srgbClr val="00B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B050"/>
                  </a:solidFill>
                </a:rPr>
                <a:t>Gestalt Psychology</a:t>
              </a:r>
            </a:p>
            <a:p>
              <a:pPr algn="just"/>
              <a:r>
                <a:rPr lang="en-GB" sz="1400" b="1" i="1" dirty="0">
                  <a:solidFill>
                    <a:schemeClr val="tx1"/>
                  </a:solidFill>
                </a:rPr>
                <a:t>Gestalt psychology </a:t>
              </a:r>
              <a:r>
                <a:rPr lang="en-GB" sz="1400" i="1" dirty="0">
                  <a:solidFill>
                    <a:schemeClr val="tx1"/>
                  </a:solidFill>
                </a:rPr>
                <a:t>adopts a holistic approach to perception: when we perceive something in the real world, we do so as a whole rather than as a collection of bits and pieces.</a:t>
              </a:r>
            </a:p>
            <a:p>
              <a:pPr algn="just"/>
              <a:endParaRPr lang="en-GB" sz="1400" i="1" dirty="0">
                <a:solidFill>
                  <a:schemeClr val="tx1"/>
                </a:solidFill>
              </a:endParaRPr>
            </a:p>
            <a:p>
              <a:pPr algn="just"/>
              <a:endParaRPr lang="en-GB" sz="1400" i="1" dirty="0">
                <a:solidFill>
                  <a:schemeClr val="tx1"/>
                </a:solidFill>
              </a:endParaRPr>
            </a:p>
            <a:p>
              <a:pPr algn="just"/>
              <a:endParaRPr lang="en-GB" sz="1400" i="1" dirty="0">
                <a:solidFill>
                  <a:schemeClr val="tx1"/>
                </a:solidFill>
              </a:endParaRPr>
            </a:p>
            <a:p>
              <a:pPr algn="just"/>
              <a:endParaRPr lang="en-GB" sz="1400" i="1" dirty="0">
                <a:solidFill>
                  <a:schemeClr val="tx1"/>
                </a:solidFill>
              </a:endParaRPr>
            </a:p>
            <a:p>
              <a:pPr algn="just"/>
              <a:endParaRPr lang="en-GB" sz="1400" i="1" dirty="0">
                <a:solidFill>
                  <a:schemeClr val="tx1"/>
                </a:solidFill>
              </a:endParaRPr>
            </a:p>
            <a:p>
              <a:pPr algn="just"/>
              <a:endParaRPr lang="en-GB" sz="1400" i="1" dirty="0">
                <a:solidFill>
                  <a:schemeClr val="tx1"/>
                </a:solidFill>
              </a:endParaRPr>
            </a:p>
            <a:p>
              <a:pPr algn="just"/>
              <a:endParaRPr lang="en-GB" sz="1400" i="1" dirty="0">
                <a:solidFill>
                  <a:schemeClr val="tx1"/>
                </a:solidFill>
              </a:endParaRPr>
            </a:p>
            <a:p>
              <a:pPr algn="just"/>
              <a:endParaRPr lang="en-GB" sz="1400" i="1" dirty="0">
                <a:solidFill>
                  <a:schemeClr val="tx1"/>
                </a:solidFill>
              </a:endParaRPr>
            </a:p>
            <a:p>
              <a:pPr algn="just"/>
              <a:endParaRPr lang="en-GB" sz="1400" i="1" dirty="0">
                <a:solidFill>
                  <a:schemeClr val="tx1"/>
                </a:solidFill>
              </a:endParaRPr>
            </a:p>
            <a:p>
              <a:pPr algn="just"/>
              <a:endParaRPr lang="en-GB" sz="1400" i="1" dirty="0">
                <a:solidFill>
                  <a:schemeClr val="tx1"/>
                </a:solidFill>
              </a:endParaRPr>
            </a:p>
            <a:p>
              <a:pPr algn="just"/>
              <a:endParaRPr lang="en-GB" sz="1400" i="1" dirty="0">
                <a:solidFill>
                  <a:schemeClr val="tx1"/>
                </a:solidFill>
              </a:endParaRPr>
            </a:p>
            <a:p>
              <a:pPr algn="just"/>
              <a:endParaRPr lang="en-GB" sz="1400" i="1" dirty="0">
                <a:solidFill>
                  <a:schemeClr val="tx1"/>
                </a:solidFill>
              </a:endParaRPr>
            </a:p>
          </p:txBody>
        </p:sp>
        <p:pic>
          <p:nvPicPr>
            <p:cNvPr id="11" name="Picture 10"/>
            <p:cNvPicPr>
              <a:picLocks noChangeAspect="1"/>
            </p:cNvPicPr>
            <p:nvPr/>
          </p:nvPicPr>
          <p:blipFill rotWithShape="1">
            <a:blip r:embed="rId2"/>
            <a:srcRect l="36224" t="56699" r="36214" b="3138"/>
            <a:stretch/>
          </p:blipFill>
          <p:spPr>
            <a:xfrm>
              <a:off x="1187624" y="1844824"/>
              <a:ext cx="2484493" cy="2413507"/>
            </a:xfrm>
            <a:prstGeom prst="rect">
              <a:avLst/>
            </a:prstGeom>
          </p:spPr>
        </p:pic>
      </p:grpSp>
      <p:grpSp>
        <p:nvGrpSpPr>
          <p:cNvPr id="6" name="Group 5"/>
          <p:cNvGrpSpPr/>
          <p:nvPr/>
        </p:nvGrpSpPr>
        <p:grpSpPr>
          <a:xfrm>
            <a:off x="4724420" y="1916832"/>
            <a:ext cx="3970784" cy="4098550"/>
            <a:chOff x="4724420" y="332656"/>
            <a:chExt cx="3970784" cy="4098550"/>
          </a:xfrm>
        </p:grpSpPr>
        <p:sp>
          <p:nvSpPr>
            <p:cNvPr id="12" name="Rectangle: Rounded Corners 11"/>
            <p:cNvSpPr/>
            <p:nvPr/>
          </p:nvSpPr>
          <p:spPr>
            <a:xfrm>
              <a:off x="4724420" y="332656"/>
              <a:ext cx="3970784" cy="4098550"/>
            </a:xfrm>
            <a:prstGeom prst="roundRect">
              <a:avLst/>
            </a:prstGeom>
            <a:solidFill>
              <a:schemeClr val="bg1"/>
            </a:solidFill>
            <a:ln>
              <a:solidFill>
                <a:srgbClr val="00B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B050"/>
                  </a:solidFill>
                </a:rPr>
                <a:t>Humanistic Psychology</a:t>
              </a:r>
            </a:p>
            <a:p>
              <a:pPr algn="just"/>
              <a:r>
                <a:rPr lang="en-GB" sz="1400" b="1" i="1" dirty="0">
                  <a:solidFill>
                    <a:schemeClr val="tx1"/>
                  </a:solidFill>
                </a:rPr>
                <a:t>Humanistic psychology </a:t>
              </a:r>
              <a:r>
                <a:rPr lang="en-GB" sz="1400" i="1" dirty="0">
                  <a:solidFill>
                    <a:schemeClr val="tx1"/>
                  </a:solidFill>
                </a:rPr>
                <a:t>argues that humans react to stimuli as an organised whole, rather than a set of stimulus-response links. As an approach, it uses </a:t>
              </a:r>
              <a:r>
                <a:rPr lang="en-GB" sz="1400" b="1" i="1" dirty="0">
                  <a:solidFill>
                    <a:schemeClr val="tx1"/>
                  </a:solidFill>
                </a:rPr>
                <a:t>qualitative methods </a:t>
              </a:r>
              <a:r>
                <a:rPr lang="en-GB" sz="1400" i="1" dirty="0">
                  <a:solidFill>
                    <a:schemeClr val="tx1"/>
                  </a:solidFill>
                </a:rPr>
                <a:t>to investigate all aspects of the individual, as well as the interactions between people.</a:t>
              </a:r>
            </a:p>
            <a:p>
              <a:pPr algn="just"/>
              <a:endParaRPr lang="en-GB" sz="1400" i="1" dirty="0">
                <a:solidFill>
                  <a:schemeClr val="tx1"/>
                </a:solidFill>
              </a:endParaRPr>
            </a:p>
            <a:p>
              <a:pPr algn="just"/>
              <a:endParaRPr lang="en-GB" sz="1400" i="1" dirty="0">
                <a:solidFill>
                  <a:schemeClr val="tx1"/>
                </a:solidFill>
              </a:endParaRPr>
            </a:p>
            <a:p>
              <a:pPr algn="just"/>
              <a:endParaRPr lang="en-GB" sz="1400" i="1" dirty="0">
                <a:solidFill>
                  <a:schemeClr val="tx1"/>
                </a:solidFill>
              </a:endParaRPr>
            </a:p>
            <a:p>
              <a:pPr algn="just"/>
              <a:endParaRPr lang="en-GB" sz="1400" i="1" dirty="0">
                <a:solidFill>
                  <a:schemeClr val="tx1"/>
                </a:solidFill>
              </a:endParaRPr>
            </a:p>
            <a:p>
              <a:pPr algn="just"/>
              <a:endParaRPr lang="en-GB" sz="1400" i="1" dirty="0">
                <a:solidFill>
                  <a:schemeClr val="tx1"/>
                </a:solidFill>
              </a:endParaRPr>
            </a:p>
            <a:p>
              <a:pPr algn="just"/>
              <a:endParaRPr lang="en-GB" sz="1400" i="1" dirty="0">
                <a:solidFill>
                  <a:schemeClr val="tx1"/>
                </a:solidFill>
              </a:endParaRPr>
            </a:p>
            <a:p>
              <a:pPr algn="just"/>
              <a:endParaRPr lang="en-GB" sz="1400" i="1" dirty="0">
                <a:solidFill>
                  <a:schemeClr val="tx1"/>
                </a:solidFill>
              </a:endParaRPr>
            </a:p>
            <a:p>
              <a:pPr algn="just"/>
              <a:endParaRPr lang="en-GB" sz="1400" i="1" dirty="0">
                <a:solidFill>
                  <a:schemeClr val="tx1"/>
                </a:solidFill>
              </a:endParaRPr>
            </a:p>
            <a:p>
              <a:pPr algn="just"/>
              <a:endParaRPr lang="en-GB" sz="1400" i="1" dirty="0">
                <a:solidFill>
                  <a:schemeClr val="tx1"/>
                </a:solidFill>
              </a:endParaRPr>
            </a:p>
            <a:p>
              <a:pPr algn="just"/>
              <a:endParaRPr lang="en-GB" sz="1400" i="1" dirty="0">
                <a:solidFill>
                  <a:schemeClr val="tx1"/>
                </a:solidFill>
              </a:endParaRPr>
            </a:p>
          </p:txBody>
        </p:sp>
        <p:pic>
          <p:nvPicPr>
            <p:cNvPr id="3" name="Picture 2"/>
            <p:cNvPicPr>
              <a:picLocks noChangeAspect="1"/>
            </p:cNvPicPr>
            <p:nvPr/>
          </p:nvPicPr>
          <p:blipFill rotWithShape="1">
            <a:blip r:embed="rId3"/>
            <a:srcRect t="8800" r="2686" b="12179"/>
            <a:stretch/>
          </p:blipFill>
          <p:spPr>
            <a:xfrm>
              <a:off x="5377664" y="2211297"/>
              <a:ext cx="2664296" cy="2163440"/>
            </a:xfrm>
            <a:prstGeom prst="rect">
              <a:avLst/>
            </a:prstGeom>
          </p:spPr>
        </p:pic>
      </p:grpSp>
    </p:spTree>
    <p:extLst>
      <p:ext uri="{BB962C8B-B14F-4D97-AF65-F5344CB8AC3E}">
        <p14:creationId xmlns:p14="http://schemas.microsoft.com/office/powerpoint/2010/main" val="2684970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399538" y="5118523"/>
            <a:ext cx="8305292" cy="1046781"/>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chemeClr val="tx1"/>
                </a:solidFill>
              </a:rPr>
              <a:t>Reductionism</a:t>
            </a:r>
          </a:p>
          <a:p>
            <a:pPr algn="ctr"/>
            <a:r>
              <a:rPr lang="en-GB" sz="1400" i="1" dirty="0">
                <a:solidFill>
                  <a:schemeClr val="tx1"/>
                </a:solidFill>
              </a:rPr>
              <a:t>Reductionism is the belief that human behaviour can be explained by </a:t>
            </a:r>
            <a:r>
              <a:rPr lang="en-GB" sz="1400" b="1" i="1" dirty="0">
                <a:solidFill>
                  <a:schemeClr val="tx1"/>
                </a:solidFill>
              </a:rPr>
              <a:t>breaking it down</a:t>
            </a:r>
            <a:r>
              <a:rPr lang="en-GB" sz="1400" i="1" dirty="0">
                <a:solidFill>
                  <a:schemeClr val="tx1"/>
                </a:solidFill>
              </a:rPr>
              <a:t> into </a:t>
            </a:r>
            <a:r>
              <a:rPr lang="en-GB" sz="1400" b="1" i="1" dirty="0">
                <a:solidFill>
                  <a:schemeClr val="tx1"/>
                </a:solidFill>
              </a:rPr>
              <a:t>simpler component parts</a:t>
            </a:r>
            <a:r>
              <a:rPr lang="en-GB" sz="1400" i="1" dirty="0">
                <a:solidFill>
                  <a:schemeClr val="tx1"/>
                </a:solidFill>
              </a:rPr>
              <a:t>. There are three levels of explanations include:</a:t>
            </a:r>
          </a:p>
        </p:txBody>
      </p:sp>
      <p:sp>
        <p:nvSpPr>
          <p:cNvPr id="22" name="Rectangle: Rounded Corners 21"/>
          <p:cNvSpPr/>
          <p:nvPr/>
        </p:nvSpPr>
        <p:spPr>
          <a:xfrm>
            <a:off x="399538" y="2292699"/>
            <a:ext cx="2674640" cy="2154334"/>
          </a:xfrm>
          <a:prstGeom prst="roundRect">
            <a:avLst/>
          </a:prstGeom>
          <a:solidFill>
            <a:schemeClr val="bg1"/>
          </a:solidFill>
          <a:ln>
            <a:solidFill>
              <a:srgbClr val="FF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FF0000"/>
                </a:solidFill>
              </a:rPr>
              <a:t>Biological </a:t>
            </a:r>
          </a:p>
          <a:p>
            <a:pPr algn="ctr"/>
            <a:r>
              <a:rPr lang="en-GB" sz="2400" b="1" dirty="0">
                <a:solidFill>
                  <a:srgbClr val="FF0000"/>
                </a:solidFill>
              </a:rPr>
              <a:t>Reductionism</a:t>
            </a:r>
          </a:p>
          <a:p>
            <a:r>
              <a:rPr lang="en-GB" sz="1400" i="1" dirty="0">
                <a:solidFill>
                  <a:schemeClr val="tx1"/>
                </a:solidFill>
              </a:rPr>
              <a:t>Behaviour is reduced to a physical level and explained in terms of </a:t>
            </a:r>
            <a:r>
              <a:rPr lang="en-GB" sz="1400" b="1" i="1" dirty="0">
                <a:solidFill>
                  <a:schemeClr val="tx1"/>
                </a:solidFill>
              </a:rPr>
              <a:t>neurons, neurotransmitters, hormones, brain structure,</a:t>
            </a:r>
            <a:r>
              <a:rPr lang="en-GB" sz="1400" i="1" dirty="0">
                <a:solidFill>
                  <a:schemeClr val="tx1"/>
                </a:solidFill>
              </a:rPr>
              <a:t> etc. </a:t>
            </a:r>
          </a:p>
        </p:txBody>
      </p:sp>
      <p:sp>
        <p:nvSpPr>
          <p:cNvPr id="25" name="Rectangle: Rounded Corners 24"/>
          <p:cNvSpPr/>
          <p:nvPr/>
        </p:nvSpPr>
        <p:spPr>
          <a:xfrm>
            <a:off x="6051196" y="2292699"/>
            <a:ext cx="2653634" cy="2160240"/>
          </a:xfrm>
          <a:prstGeom prst="roundRect">
            <a:avLst/>
          </a:prstGeom>
          <a:solidFill>
            <a:schemeClr val="bg1"/>
          </a:solidFill>
          <a:ln>
            <a:solidFill>
              <a:schemeClr val="accent6">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6">
                    <a:lumMod val="50000"/>
                  </a:schemeClr>
                </a:solidFill>
              </a:rPr>
              <a:t>Environmental Reductionism</a:t>
            </a:r>
          </a:p>
          <a:p>
            <a:r>
              <a:rPr lang="en-GB" sz="1400" i="1" dirty="0">
                <a:solidFill>
                  <a:schemeClr val="tx1"/>
                </a:solidFill>
              </a:rPr>
              <a:t>is also known as </a:t>
            </a:r>
            <a:r>
              <a:rPr lang="en-GB" sz="1400" b="1" i="1" dirty="0">
                <a:solidFill>
                  <a:schemeClr val="tx1"/>
                </a:solidFill>
              </a:rPr>
              <a:t>stimulus-response reductionism</a:t>
            </a:r>
            <a:r>
              <a:rPr lang="en-GB" sz="1400" i="1" dirty="0">
                <a:solidFill>
                  <a:schemeClr val="tx1"/>
                </a:solidFill>
              </a:rPr>
              <a:t>.</a:t>
            </a:r>
          </a:p>
          <a:p>
            <a:r>
              <a:rPr lang="en-GB" sz="1400" i="1" dirty="0">
                <a:solidFill>
                  <a:schemeClr val="tx1"/>
                </a:solidFill>
              </a:rPr>
              <a:t>Behaviour can be reduced to the simple building blocks of  S-R (stimulus-response) associations.</a:t>
            </a:r>
          </a:p>
        </p:txBody>
      </p:sp>
      <p:sp>
        <p:nvSpPr>
          <p:cNvPr id="29" name="Rectangle: Rounded Corners 28"/>
          <p:cNvSpPr/>
          <p:nvPr/>
        </p:nvSpPr>
        <p:spPr>
          <a:xfrm>
            <a:off x="399538" y="362707"/>
            <a:ext cx="8305292" cy="997524"/>
          </a:xfrm>
          <a:prstGeom prst="roundRect">
            <a:avLst/>
          </a:prstGeom>
          <a:solidFill>
            <a:schemeClr val="bg1"/>
          </a:solidFill>
          <a:ln>
            <a:solidFill>
              <a:srgbClr val="00B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chemeClr val="tx1"/>
                </a:solidFill>
              </a:rPr>
              <a:t>Holism</a:t>
            </a:r>
          </a:p>
          <a:p>
            <a:pPr algn="ctr"/>
            <a:r>
              <a:rPr lang="en-GB" sz="1400" i="1" dirty="0">
                <a:solidFill>
                  <a:schemeClr val="tx1"/>
                </a:solidFill>
              </a:rPr>
              <a:t>Holism comes from the Greek word ‘holos’, which means </a:t>
            </a:r>
            <a:r>
              <a:rPr lang="en-GB" sz="1400" b="1" i="1" dirty="0">
                <a:solidFill>
                  <a:schemeClr val="tx1"/>
                </a:solidFill>
              </a:rPr>
              <a:t>‘all’, ‘whole’ or ‘entire’</a:t>
            </a:r>
            <a:r>
              <a:rPr lang="en-GB" sz="1400" i="1" dirty="0">
                <a:solidFill>
                  <a:schemeClr val="tx1"/>
                </a:solidFill>
              </a:rPr>
              <a:t> and is the idea that human behaviour should be viewed as a </a:t>
            </a:r>
            <a:r>
              <a:rPr lang="en-GB" sz="1400" b="1" i="1" dirty="0">
                <a:solidFill>
                  <a:schemeClr val="tx1"/>
                </a:solidFill>
              </a:rPr>
              <a:t>whole integrated experience</a:t>
            </a:r>
            <a:r>
              <a:rPr lang="en-GB" sz="1400" i="1" dirty="0">
                <a:solidFill>
                  <a:schemeClr val="tx1"/>
                </a:solidFill>
              </a:rPr>
              <a:t>, and </a:t>
            </a:r>
            <a:r>
              <a:rPr lang="en-GB" sz="1400" b="1" i="1" dirty="0">
                <a:solidFill>
                  <a:schemeClr val="tx1"/>
                </a:solidFill>
              </a:rPr>
              <a:t>not as separate parts. </a:t>
            </a:r>
          </a:p>
        </p:txBody>
      </p:sp>
      <p:pic>
        <p:nvPicPr>
          <p:cNvPr id="5" name="Picture 4"/>
          <p:cNvPicPr>
            <a:picLocks noChangeAspect="1"/>
          </p:cNvPicPr>
          <p:nvPr/>
        </p:nvPicPr>
        <p:blipFill>
          <a:blip r:embed="rId3"/>
          <a:stretch>
            <a:fillRect/>
          </a:stretch>
        </p:blipFill>
        <p:spPr>
          <a:xfrm>
            <a:off x="2775001" y="1437090"/>
            <a:ext cx="3554365" cy="3686196"/>
          </a:xfrm>
          <a:prstGeom prst="rect">
            <a:avLst/>
          </a:prstGeom>
        </p:spPr>
      </p:pic>
    </p:spTree>
    <p:extLst>
      <p:ext uri="{BB962C8B-B14F-4D97-AF65-F5344CB8AC3E}">
        <p14:creationId xmlns:p14="http://schemas.microsoft.com/office/powerpoint/2010/main" val="35249016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Types of Questions</a:t>
            </a:r>
          </a:p>
        </p:txBody>
      </p:sp>
      <p:sp>
        <p:nvSpPr>
          <p:cNvPr id="3" name="Subtitle 2"/>
          <p:cNvSpPr>
            <a:spLocks noGrp="1"/>
          </p:cNvSpPr>
          <p:nvPr>
            <p:ph type="subTitle" idx="1"/>
          </p:nvPr>
        </p:nvSpPr>
        <p:spPr/>
        <p:txBody>
          <a:bodyPr anchor="ctr">
            <a:normAutofit/>
          </a:bodyPr>
          <a:lstStyle/>
          <a:p>
            <a:pPr lvl="0"/>
            <a:r>
              <a:rPr lang="en-US" dirty="0"/>
              <a:t>Short Answer, Essay, ‘Application Essay’</a:t>
            </a:r>
          </a:p>
        </p:txBody>
      </p:sp>
      <p:pic>
        <p:nvPicPr>
          <p:cNvPr id="5" name="Picture 4"/>
          <p:cNvPicPr>
            <a:picLocks noChangeAspect="1"/>
          </p:cNvPicPr>
          <p:nvPr/>
        </p:nvPicPr>
        <p:blipFill>
          <a:blip r:embed="rId3"/>
          <a:stretch>
            <a:fillRect/>
          </a:stretch>
        </p:blipFill>
        <p:spPr>
          <a:xfrm>
            <a:off x="2627784" y="2461898"/>
            <a:ext cx="3828181" cy="3828181"/>
          </a:xfrm>
          <a:prstGeom prst="rect">
            <a:avLst/>
          </a:prstGeom>
        </p:spPr>
      </p:pic>
    </p:spTree>
    <p:extLst>
      <p:ext uri="{BB962C8B-B14F-4D97-AF65-F5344CB8AC3E}">
        <p14:creationId xmlns:p14="http://schemas.microsoft.com/office/powerpoint/2010/main" val="5415770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extLst>
              <p:ext uri="{D42A27DB-BD31-4B8C-83A1-F6EECF244321}">
                <p14:modId xmlns:p14="http://schemas.microsoft.com/office/powerpoint/2010/main" val="218753977"/>
              </p:ext>
            </p:extLst>
          </p:nvPr>
        </p:nvGraphicFramePr>
        <p:xfrm>
          <a:off x="467544" y="260648"/>
          <a:ext cx="8229600" cy="58501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ectangle 1"/>
          <p:cNvSpPr/>
          <p:nvPr/>
        </p:nvSpPr>
        <p:spPr>
          <a:xfrm>
            <a:off x="251520" y="1772816"/>
            <a:ext cx="8568952" cy="1440160"/>
          </a:xfrm>
          <a:prstGeom prst="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sz="5000" b="1" dirty="0">
              <a:solidFill>
                <a:schemeClr val="tx1"/>
              </a:solidFill>
            </a:endParaRPr>
          </a:p>
        </p:txBody>
      </p:sp>
      <p:sp>
        <p:nvSpPr>
          <p:cNvPr id="5" name="Rectangle 4"/>
          <p:cNvSpPr/>
          <p:nvPr/>
        </p:nvSpPr>
        <p:spPr>
          <a:xfrm>
            <a:off x="251520" y="3212976"/>
            <a:ext cx="8568952" cy="1224136"/>
          </a:xfrm>
          <a:prstGeom prst="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sz="5000" b="1" dirty="0">
              <a:solidFill>
                <a:schemeClr val="tx1"/>
              </a:solidFill>
            </a:endParaRPr>
          </a:p>
        </p:txBody>
      </p:sp>
      <p:sp>
        <p:nvSpPr>
          <p:cNvPr id="6" name="Rectangle 5"/>
          <p:cNvSpPr/>
          <p:nvPr/>
        </p:nvSpPr>
        <p:spPr>
          <a:xfrm>
            <a:off x="251520" y="4437111"/>
            <a:ext cx="8568952" cy="1673647"/>
          </a:xfrm>
          <a:prstGeom prst="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sz="5000" b="1" dirty="0">
              <a:solidFill>
                <a:schemeClr val="tx1"/>
              </a:solidFill>
            </a:endParaRPr>
          </a:p>
        </p:txBody>
      </p:sp>
    </p:spTree>
    <p:extLst>
      <p:ext uri="{BB962C8B-B14F-4D97-AF65-F5344CB8AC3E}">
        <p14:creationId xmlns:p14="http://schemas.microsoft.com/office/powerpoint/2010/main" val="2915947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Holism and Reductionism Webinar</a:t>
            </a:r>
            <a:endParaRPr lang="en-US" dirty="0"/>
          </a:p>
        </p:txBody>
      </p:sp>
      <p:graphicFrame>
        <p:nvGraphicFramePr>
          <p:cNvPr id="3" name="Diagram 2"/>
          <p:cNvGraphicFramePr/>
          <p:nvPr>
            <p:extLst>
              <p:ext uri="{D42A27DB-BD31-4B8C-83A1-F6EECF244321}">
                <p14:modId xmlns:p14="http://schemas.microsoft.com/office/powerpoint/2010/main" val="1861037931"/>
              </p:ext>
            </p:extLst>
          </p:nvPr>
        </p:nvGraphicFramePr>
        <p:xfrm>
          <a:off x="466204" y="1628800"/>
          <a:ext cx="8229600" cy="36724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p:cNvPicPr>
            <a:picLocks noChangeAspect="1"/>
          </p:cNvPicPr>
          <p:nvPr/>
        </p:nvPicPr>
        <p:blipFill>
          <a:blip r:embed="rId8">
            <a:extLst>
              <a:ext uri="{BEBA8EAE-BF5A-486C-A8C5-ECC9F3942E4B}">
                <a14:imgProps xmlns:a14="http://schemas.microsoft.com/office/drawing/2010/main">
                  <a14:imgLayer r:embed="rId9">
                    <a14:imgEffect>
                      <a14:backgroundRemoval t="800" b="100000" l="0" r="100000">
                        <a14:foregroundMark x1="43800" y1="15900" x2="43800" y2="15900"/>
                        <a14:foregroundMark x1="15600" y1="11300" x2="15600" y2="11300"/>
                        <a14:foregroundMark x1="18500" y1="9700" x2="18500" y2="9700"/>
                        <a14:foregroundMark x1="11200" y1="16300" x2="11200" y2="16300"/>
                        <a14:foregroundMark x1="18100" y1="41700" x2="18100" y2="41700"/>
                        <a14:foregroundMark x1="20000" y1="42900" x2="20000" y2="42900"/>
                        <a14:backgroundMark x1="27600" y1="34100" x2="36300" y2="26800"/>
                      </a14:backgroundRemoval>
                    </a14:imgEffect>
                  </a14:imgLayer>
                </a14:imgProps>
              </a:ext>
            </a:extLst>
          </a:blip>
          <a:stretch>
            <a:fillRect/>
          </a:stretch>
        </p:blipFill>
        <p:spPr>
          <a:xfrm>
            <a:off x="6545006" y="3789040"/>
            <a:ext cx="2598994" cy="2511265"/>
          </a:xfrm>
          <a:prstGeom prst="rect">
            <a:avLst/>
          </a:prstGeom>
        </p:spPr>
      </p:pic>
    </p:spTree>
    <p:extLst>
      <p:ext uri="{BB962C8B-B14F-4D97-AF65-F5344CB8AC3E}">
        <p14:creationId xmlns:p14="http://schemas.microsoft.com/office/powerpoint/2010/main" val="3893451199"/>
      </p:ext>
    </p:extLst>
  </p:cSld>
  <p:clrMapOvr>
    <a:masterClrMapping/>
  </p:clrMapOvr>
  <mc:AlternateContent xmlns:mc="http://schemas.openxmlformats.org/markup-compatibility/2006" xmlns:p14="http://schemas.microsoft.com/office/powerpoint/2010/main">
    <mc:Choice Requires="p14">
      <p:transition spd="slow" p14:dur="2000" advTm="16703"/>
    </mc:Choice>
    <mc:Fallback xmlns="">
      <p:transition spd="slow" advTm="16703"/>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extLst/>
          </p:nvPr>
        </p:nvGraphicFramePr>
        <p:xfrm>
          <a:off x="467544" y="260648"/>
          <a:ext cx="8229600" cy="58501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460974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57200" y="678633"/>
            <a:ext cx="8229600" cy="1022175"/>
            <a:chOff x="0" y="377785"/>
            <a:chExt cx="8229600" cy="1022175"/>
          </a:xfrm>
        </p:grpSpPr>
        <p:sp>
          <p:nvSpPr>
            <p:cNvPr id="6" name="Rectangle 5"/>
            <p:cNvSpPr/>
            <p:nvPr/>
          </p:nvSpPr>
          <p:spPr>
            <a:xfrm>
              <a:off x="0" y="377785"/>
              <a:ext cx="8229600" cy="1022175"/>
            </a:xfrm>
            <a:prstGeom prst="rect">
              <a:avLst/>
            </a:pr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7" name="TextBox 6"/>
            <p:cNvSpPr txBox="1"/>
            <p:nvPr/>
          </p:nvSpPr>
          <p:spPr>
            <a:xfrm>
              <a:off x="0" y="377785"/>
              <a:ext cx="8229600" cy="102217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38708" tIns="458216" rIns="638708" bIns="113792" numCol="1" spcCol="1270" anchor="t" anchorCtr="0">
              <a:noAutofit/>
            </a:bodyPr>
            <a:lstStyle/>
            <a:p>
              <a:pPr marL="171450" lvl="1" indent="-171450" algn="l" defTabSz="711200">
                <a:lnSpc>
                  <a:spcPct val="90000"/>
                </a:lnSpc>
                <a:spcBef>
                  <a:spcPct val="0"/>
                </a:spcBef>
                <a:spcAft>
                  <a:spcPct val="15000"/>
                </a:spcAft>
                <a:buFont typeface="Wingdings" panose="05000000000000000000" pitchFamily="2" charset="2"/>
                <a:buChar char="§"/>
              </a:pPr>
              <a:r>
                <a:rPr lang="en-GB" sz="1600" kern="1200" dirty="0"/>
                <a:t>Explain what psychologists mean by ‘levels of explanation’ in relation to reductionism. [3 marks]</a:t>
              </a:r>
              <a:endParaRPr lang="en-US" sz="1600" kern="1200" dirty="0"/>
            </a:p>
          </p:txBody>
        </p:sp>
      </p:grpSp>
      <p:grpSp>
        <p:nvGrpSpPr>
          <p:cNvPr id="3" name="Group 2"/>
          <p:cNvGrpSpPr/>
          <p:nvPr/>
        </p:nvGrpSpPr>
        <p:grpSpPr>
          <a:xfrm>
            <a:off x="868680" y="353913"/>
            <a:ext cx="5760720" cy="649440"/>
            <a:chOff x="411480" y="53065"/>
            <a:chExt cx="5760720" cy="649440"/>
          </a:xfrm>
        </p:grpSpPr>
        <p:sp>
          <p:nvSpPr>
            <p:cNvPr id="4" name="Rectangle: Rounded Corners 3"/>
            <p:cNvSpPr/>
            <p:nvPr/>
          </p:nvSpPr>
          <p:spPr>
            <a:xfrm>
              <a:off x="411480" y="53065"/>
              <a:ext cx="5760720" cy="649440"/>
            </a:xfrm>
            <a:prstGeom prst="round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5" name="Rectangle: Rounded Corners 6"/>
            <p:cNvSpPr txBox="1"/>
            <p:nvPr/>
          </p:nvSpPr>
          <p:spPr>
            <a:xfrm>
              <a:off x="443183" y="84768"/>
              <a:ext cx="5697314" cy="58603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17742" tIns="0" rIns="217742" bIns="0" numCol="1" spcCol="1270" anchor="ctr" anchorCtr="0">
              <a:noAutofit/>
            </a:bodyPr>
            <a:lstStyle/>
            <a:p>
              <a:pPr marL="0" lvl="0" indent="0" algn="l" defTabSz="711200">
                <a:lnSpc>
                  <a:spcPct val="90000"/>
                </a:lnSpc>
                <a:spcBef>
                  <a:spcPct val="0"/>
                </a:spcBef>
                <a:spcAft>
                  <a:spcPct val="35000"/>
                </a:spcAft>
                <a:buNone/>
              </a:pPr>
              <a:r>
                <a:rPr lang="en-US" sz="1600" kern="1200" dirty="0"/>
                <a:t>Short Answer</a:t>
              </a:r>
            </a:p>
          </p:txBody>
        </p:sp>
      </p:grpSp>
      <p:sp>
        <p:nvSpPr>
          <p:cNvPr id="8" name="Rectangle: Rounded Corners 7"/>
          <p:cNvSpPr/>
          <p:nvPr/>
        </p:nvSpPr>
        <p:spPr>
          <a:xfrm>
            <a:off x="457200" y="1903215"/>
            <a:ext cx="3600400" cy="1046781"/>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Reductionism</a:t>
            </a:r>
          </a:p>
          <a:p>
            <a:pPr algn="ctr"/>
            <a:r>
              <a:rPr lang="en-GB" sz="1100" i="1" dirty="0">
                <a:solidFill>
                  <a:schemeClr val="tx1"/>
                </a:solidFill>
              </a:rPr>
              <a:t>Reductionism is the belief that human behaviour can be explained by </a:t>
            </a:r>
            <a:r>
              <a:rPr lang="en-GB" sz="1100" b="1" i="1" dirty="0">
                <a:solidFill>
                  <a:schemeClr val="tx1"/>
                </a:solidFill>
              </a:rPr>
              <a:t>breaking it down</a:t>
            </a:r>
            <a:r>
              <a:rPr lang="en-GB" sz="1100" i="1" dirty="0">
                <a:solidFill>
                  <a:schemeClr val="tx1"/>
                </a:solidFill>
              </a:rPr>
              <a:t> into </a:t>
            </a:r>
            <a:r>
              <a:rPr lang="en-GB" sz="1100" b="1" i="1" dirty="0">
                <a:solidFill>
                  <a:schemeClr val="tx1"/>
                </a:solidFill>
              </a:rPr>
              <a:t>simpler component parts</a:t>
            </a:r>
            <a:r>
              <a:rPr lang="en-GB" sz="1100" i="1" dirty="0">
                <a:solidFill>
                  <a:schemeClr val="tx1"/>
                </a:solidFill>
              </a:rPr>
              <a:t>. There are three levels of explanations include:</a:t>
            </a:r>
          </a:p>
        </p:txBody>
      </p:sp>
      <p:pic>
        <p:nvPicPr>
          <p:cNvPr id="9" name="Picture 8"/>
          <p:cNvPicPr>
            <a:picLocks noChangeAspect="1"/>
          </p:cNvPicPr>
          <p:nvPr/>
        </p:nvPicPr>
        <p:blipFill>
          <a:blip r:embed="rId3"/>
          <a:stretch>
            <a:fillRect/>
          </a:stretch>
        </p:blipFill>
        <p:spPr>
          <a:xfrm>
            <a:off x="451892" y="3094841"/>
            <a:ext cx="3600400" cy="3733939"/>
          </a:xfrm>
          <a:prstGeom prst="rect">
            <a:avLst/>
          </a:prstGeom>
        </p:spPr>
      </p:pic>
      <p:sp>
        <p:nvSpPr>
          <p:cNvPr id="10" name="TextBox 9"/>
          <p:cNvSpPr txBox="1"/>
          <p:nvPr/>
        </p:nvSpPr>
        <p:spPr>
          <a:xfrm>
            <a:off x="4283968" y="1899378"/>
            <a:ext cx="4402832" cy="3693319"/>
          </a:xfrm>
          <a:prstGeom prst="rect">
            <a:avLst/>
          </a:prstGeom>
          <a:noFill/>
        </p:spPr>
        <p:txBody>
          <a:bodyPr wrap="square" rtlCol="0">
            <a:spAutoFit/>
          </a:bodyPr>
          <a:lstStyle/>
          <a:p>
            <a:r>
              <a:rPr lang="en-GB" i="1" dirty="0">
                <a:latin typeface="+mn-lt"/>
              </a:rPr>
              <a:t>The reductionism approach argues is that human behaviour can be explained by breaking it down into simpler component parts. </a:t>
            </a:r>
          </a:p>
          <a:p>
            <a:endParaRPr lang="en-GB" i="1" dirty="0">
              <a:latin typeface="+mn-lt"/>
            </a:endParaRPr>
          </a:p>
          <a:p>
            <a:r>
              <a:rPr lang="en-GB" i="1" dirty="0">
                <a:latin typeface="+mn-lt"/>
              </a:rPr>
              <a:t>There are three different levels of explanation within reductionism: 1) higher levels take into account social and cultural factors; 2) middle levels which reduce behaviour to more simple psychological explanations; 3) lower levels which reduces behaviour to individual biological factors (e.g. neurochemistry, genes, brain structure, etc.)</a:t>
            </a:r>
          </a:p>
        </p:txBody>
      </p:sp>
    </p:spTree>
    <p:extLst>
      <p:ext uri="{BB962C8B-B14F-4D97-AF65-F5344CB8AC3E}">
        <p14:creationId xmlns:p14="http://schemas.microsoft.com/office/powerpoint/2010/main" val="735703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457200" y="657376"/>
            <a:ext cx="8229600" cy="1022175"/>
            <a:chOff x="0" y="1843480"/>
            <a:chExt cx="8229600" cy="1022175"/>
          </a:xfrm>
        </p:grpSpPr>
        <p:sp>
          <p:nvSpPr>
            <p:cNvPr id="12" name="Rectangle 11"/>
            <p:cNvSpPr/>
            <p:nvPr/>
          </p:nvSpPr>
          <p:spPr>
            <a:xfrm>
              <a:off x="0" y="1843480"/>
              <a:ext cx="8229600" cy="1022175"/>
            </a:xfrm>
            <a:prstGeom prst="rect">
              <a:avLst/>
            </a:prstGeom>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3" name="TextBox 12"/>
            <p:cNvSpPr txBox="1"/>
            <p:nvPr/>
          </p:nvSpPr>
          <p:spPr>
            <a:xfrm>
              <a:off x="0" y="1843480"/>
              <a:ext cx="8229600" cy="102217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38708" tIns="458216" rIns="638708" bIns="113792" numCol="1" spcCol="1270" anchor="t" anchorCtr="0">
              <a:noAutofit/>
            </a:bodyPr>
            <a:lstStyle/>
            <a:p>
              <a:pPr marL="171450" lvl="1" indent="-171450" algn="l" defTabSz="711200">
                <a:lnSpc>
                  <a:spcPct val="90000"/>
                </a:lnSpc>
                <a:spcBef>
                  <a:spcPct val="0"/>
                </a:spcBef>
                <a:spcAft>
                  <a:spcPct val="15000"/>
                </a:spcAft>
                <a:buFont typeface="Wingdings" panose="05000000000000000000" pitchFamily="2" charset="2"/>
                <a:buChar char="§"/>
              </a:pPr>
              <a:r>
                <a:rPr lang="en-GB" sz="1600" kern="1200" dirty="0"/>
                <a:t>Give an example of biological reductionism from an area of psychology you have studied. [3 marks]</a:t>
              </a:r>
              <a:endParaRPr lang="en-US" sz="1600" kern="1200" dirty="0"/>
            </a:p>
          </p:txBody>
        </p:sp>
      </p:grpSp>
      <p:grpSp>
        <p:nvGrpSpPr>
          <p:cNvPr id="9" name="Group 8"/>
          <p:cNvGrpSpPr/>
          <p:nvPr/>
        </p:nvGrpSpPr>
        <p:grpSpPr>
          <a:xfrm>
            <a:off x="868680" y="332656"/>
            <a:ext cx="5760720" cy="649440"/>
            <a:chOff x="411480" y="1518760"/>
            <a:chExt cx="5760720" cy="649440"/>
          </a:xfrm>
        </p:grpSpPr>
        <p:sp>
          <p:nvSpPr>
            <p:cNvPr id="10" name="Rectangle: Rounded Corners 9"/>
            <p:cNvSpPr/>
            <p:nvPr/>
          </p:nvSpPr>
          <p:spPr>
            <a:xfrm>
              <a:off x="411480" y="1518760"/>
              <a:ext cx="5760720" cy="649440"/>
            </a:xfrm>
            <a:prstGeom prst="round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11" name="Rectangle: Rounded Corners 6"/>
            <p:cNvSpPr txBox="1"/>
            <p:nvPr/>
          </p:nvSpPr>
          <p:spPr>
            <a:xfrm>
              <a:off x="443183" y="1550463"/>
              <a:ext cx="5697314" cy="58603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17742" tIns="0" rIns="217742" bIns="0" numCol="1" spcCol="1270" anchor="ctr" anchorCtr="0">
              <a:noAutofit/>
            </a:bodyPr>
            <a:lstStyle/>
            <a:p>
              <a:pPr marL="0" lvl="0" indent="0" algn="l" defTabSz="711200">
                <a:lnSpc>
                  <a:spcPct val="90000"/>
                </a:lnSpc>
                <a:spcBef>
                  <a:spcPct val="0"/>
                </a:spcBef>
                <a:spcAft>
                  <a:spcPct val="35000"/>
                </a:spcAft>
                <a:buFont typeface="+mj-lt"/>
                <a:buNone/>
              </a:pPr>
              <a:r>
                <a:rPr lang="en-US" sz="1600" kern="1200" dirty="0"/>
                <a:t>Short Answer</a:t>
              </a:r>
            </a:p>
          </p:txBody>
        </p:sp>
      </p:grpSp>
      <p:sp>
        <p:nvSpPr>
          <p:cNvPr id="14" name="Rectangle: Rounded Corners 13"/>
          <p:cNvSpPr/>
          <p:nvPr/>
        </p:nvSpPr>
        <p:spPr>
          <a:xfrm>
            <a:off x="4747719" y="1916832"/>
            <a:ext cx="3970784" cy="2154334"/>
          </a:xfrm>
          <a:prstGeom prst="roundRect">
            <a:avLst/>
          </a:prstGeom>
          <a:solidFill>
            <a:schemeClr val="bg1"/>
          </a:solidFill>
          <a:ln>
            <a:solidFill>
              <a:srgbClr val="FF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FF0000"/>
                </a:solidFill>
              </a:rPr>
              <a:t>Biological </a:t>
            </a:r>
          </a:p>
          <a:p>
            <a:pPr algn="ctr"/>
            <a:r>
              <a:rPr lang="en-GB" sz="2800" b="1" dirty="0">
                <a:solidFill>
                  <a:srgbClr val="FF0000"/>
                </a:solidFill>
              </a:rPr>
              <a:t>Reductionism</a:t>
            </a:r>
          </a:p>
          <a:p>
            <a:pPr algn="just"/>
            <a:r>
              <a:rPr lang="en-GB" sz="1400" i="1" dirty="0">
                <a:solidFill>
                  <a:schemeClr val="tx1"/>
                </a:solidFill>
              </a:rPr>
              <a:t>refers to the way that biological psychologists try to reduce behaviour to a physical level and explain it in terms of </a:t>
            </a:r>
            <a:r>
              <a:rPr lang="en-GB" sz="1400" b="1" i="1" dirty="0">
                <a:solidFill>
                  <a:schemeClr val="tx1"/>
                </a:solidFill>
              </a:rPr>
              <a:t>neurons, neurotransmitters, hormones, brain structure,</a:t>
            </a:r>
            <a:r>
              <a:rPr lang="en-GB" sz="1400" i="1" dirty="0">
                <a:solidFill>
                  <a:schemeClr val="tx1"/>
                </a:solidFill>
              </a:rPr>
              <a:t> etc. </a:t>
            </a:r>
          </a:p>
        </p:txBody>
      </p:sp>
      <p:grpSp>
        <p:nvGrpSpPr>
          <p:cNvPr id="15" name="Group 14"/>
          <p:cNvGrpSpPr/>
          <p:nvPr/>
        </p:nvGrpSpPr>
        <p:grpSpPr>
          <a:xfrm>
            <a:off x="4747719" y="4071166"/>
            <a:ext cx="3970784" cy="1518074"/>
            <a:chOff x="457200" y="4071166"/>
            <a:chExt cx="3970784" cy="1518074"/>
          </a:xfrm>
        </p:grpSpPr>
        <p:sp>
          <p:nvSpPr>
            <p:cNvPr id="16" name="Rectangle: Rounded Corners 15"/>
            <p:cNvSpPr/>
            <p:nvPr/>
          </p:nvSpPr>
          <p:spPr>
            <a:xfrm>
              <a:off x="457200" y="4437112"/>
              <a:ext cx="3970784" cy="1152128"/>
            </a:xfrm>
            <a:prstGeom prst="roundRect">
              <a:avLst/>
            </a:prstGeom>
            <a:solidFill>
              <a:schemeClr val="bg1"/>
            </a:solidFill>
            <a:ln>
              <a:solidFill>
                <a:srgbClr val="FF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sz="1600" b="1" dirty="0">
                  <a:solidFill>
                    <a:schemeClr val="tx1"/>
                  </a:solidFill>
                </a:rPr>
                <a:t>Year 1 Psychopathology: </a:t>
              </a:r>
              <a:r>
                <a:rPr lang="en-GB" sz="1600" dirty="0">
                  <a:solidFill>
                    <a:schemeClr val="tx1"/>
                  </a:solidFill>
                </a:rPr>
                <a:t>The </a:t>
              </a:r>
              <a:r>
                <a:rPr lang="en-GB" sz="1600" b="1" dirty="0">
                  <a:solidFill>
                    <a:schemeClr val="tx1"/>
                  </a:solidFill>
                </a:rPr>
                <a:t>biological approach </a:t>
              </a:r>
              <a:r>
                <a:rPr lang="en-GB" sz="1600" dirty="0">
                  <a:solidFill>
                    <a:schemeClr val="tx1"/>
                  </a:solidFill>
                </a:rPr>
                <a:t>claims that </a:t>
              </a:r>
              <a:r>
                <a:rPr lang="en-GB" sz="1600" b="1" dirty="0">
                  <a:solidFill>
                    <a:schemeClr val="tx1"/>
                  </a:solidFill>
                </a:rPr>
                <a:t>OCD </a:t>
              </a:r>
              <a:r>
                <a:rPr lang="en-GB" sz="1600" dirty="0">
                  <a:solidFill>
                    <a:schemeClr val="tx1"/>
                  </a:solidFill>
                </a:rPr>
                <a:t>is caused by higher levels of dopamine and lower levels of serotonin.</a:t>
              </a:r>
              <a:endParaRPr lang="en-GB" sz="2200" dirty="0">
                <a:solidFill>
                  <a:schemeClr val="tx1"/>
                </a:solidFill>
              </a:endParaRPr>
            </a:p>
          </p:txBody>
        </p:sp>
        <p:cxnSp>
          <p:nvCxnSpPr>
            <p:cNvPr id="18" name="Straight Arrow Connector 17"/>
            <p:cNvCxnSpPr>
              <a:cxnSpLocks/>
              <a:stCxn id="14" idx="2"/>
              <a:endCxn id="16" idx="0"/>
            </p:cNvCxnSpPr>
            <p:nvPr/>
          </p:nvCxnSpPr>
          <p:spPr>
            <a:xfrm>
              <a:off x="2442592" y="4071166"/>
              <a:ext cx="0" cy="365946"/>
            </a:xfrm>
            <a:prstGeom prst="straightConnector1">
              <a:avLst/>
            </a:prstGeom>
            <a:ln w="76200" cmpd="sng">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grpSp>
      <p:sp>
        <p:nvSpPr>
          <p:cNvPr id="23" name="TextBox 22"/>
          <p:cNvSpPr txBox="1"/>
          <p:nvPr/>
        </p:nvSpPr>
        <p:spPr>
          <a:xfrm>
            <a:off x="457200" y="1888750"/>
            <a:ext cx="4114800" cy="2862322"/>
          </a:xfrm>
          <a:prstGeom prst="rect">
            <a:avLst/>
          </a:prstGeom>
          <a:noFill/>
        </p:spPr>
        <p:txBody>
          <a:bodyPr wrap="square" rtlCol="0">
            <a:spAutoFit/>
          </a:bodyPr>
          <a:lstStyle/>
          <a:p>
            <a:r>
              <a:rPr lang="en-GB" i="1" dirty="0">
                <a:latin typeface="+mn-lt"/>
              </a:rPr>
              <a:t>One example of biological reductionism comes from the Year 1 Psychopathology topic.</a:t>
            </a:r>
          </a:p>
          <a:p>
            <a:endParaRPr lang="en-GB" i="1" dirty="0">
              <a:latin typeface="+mn-lt"/>
            </a:endParaRPr>
          </a:p>
          <a:p>
            <a:r>
              <a:rPr lang="en-GB" i="1" dirty="0">
                <a:latin typeface="+mn-lt"/>
              </a:rPr>
              <a:t>The biological approach argues that obsessive compulsive disorder is caused by increased levels of dopamine and lower levels of serotonin and therefore reduces the cause of OCD down to an imbalance of neurotransmitters. </a:t>
            </a:r>
          </a:p>
        </p:txBody>
      </p:sp>
    </p:spTree>
    <p:extLst>
      <p:ext uri="{BB962C8B-B14F-4D97-AF65-F5344CB8AC3E}">
        <p14:creationId xmlns:p14="http://schemas.microsoft.com/office/powerpoint/2010/main" val="3850466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lvl="0"/>
            <a:r>
              <a:rPr lang="en-US" dirty="0"/>
              <a:t>Essay Writing</a:t>
            </a:r>
          </a:p>
        </p:txBody>
      </p:sp>
      <p:sp>
        <p:nvSpPr>
          <p:cNvPr id="3" name="Subtitle 2"/>
          <p:cNvSpPr>
            <a:spLocks noGrp="1"/>
          </p:cNvSpPr>
          <p:nvPr>
            <p:ph type="subTitle" idx="1"/>
          </p:nvPr>
        </p:nvSpPr>
        <p:spPr/>
        <p:txBody>
          <a:bodyPr>
            <a:normAutofit/>
          </a:bodyPr>
          <a:lstStyle/>
          <a:p>
            <a:pPr lvl="0"/>
            <a:r>
              <a:rPr lang="en-GB" dirty="0"/>
              <a:t>Discuss holism and reductionism in psychology. [16 marks]</a:t>
            </a:r>
          </a:p>
        </p:txBody>
      </p:sp>
      <p:pic>
        <p:nvPicPr>
          <p:cNvPr id="6" name="Picture 5"/>
          <p:cNvPicPr>
            <a:picLocks noChangeAspect="1"/>
          </p:cNvPicPr>
          <p:nvPr/>
        </p:nvPicPr>
        <p:blipFill>
          <a:blip r:embed="rId2"/>
          <a:stretch>
            <a:fillRect/>
          </a:stretch>
        </p:blipFill>
        <p:spPr>
          <a:xfrm>
            <a:off x="1992255" y="2611760"/>
            <a:ext cx="5011009" cy="3342343"/>
          </a:xfrm>
          <a:prstGeom prst="rect">
            <a:avLst/>
          </a:prstGeom>
          <a:effectLst>
            <a:softEdge rad="63500"/>
          </a:effectLst>
        </p:spPr>
      </p:pic>
    </p:spTree>
    <p:extLst>
      <p:ext uri="{BB962C8B-B14F-4D97-AF65-F5344CB8AC3E}">
        <p14:creationId xmlns:p14="http://schemas.microsoft.com/office/powerpoint/2010/main" val="35779283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1187624" y="1804535"/>
            <a:ext cx="6645843" cy="4432777"/>
          </a:xfrm>
          <a:prstGeom prst="rect">
            <a:avLst/>
          </a:prstGeom>
          <a:effectLst>
            <a:softEdge rad="63500"/>
          </a:effectLst>
        </p:spPr>
      </p:pic>
      <p:sp>
        <p:nvSpPr>
          <p:cNvPr id="5" name="Rectangle 4"/>
          <p:cNvSpPr/>
          <p:nvPr/>
        </p:nvSpPr>
        <p:spPr>
          <a:xfrm rot="21142460">
            <a:off x="2208635" y="3165273"/>
            <a:ext cx="3086551" cy="400110"/>
          </a:xfrm>
          <a:prstGeom prst="rect">
            <a:avLst/>
          </a:prstGeom>
        </p:spPr>
        <p:txBody>
          <a:bodyPr wrap="none">
            <a:spAutoFit/>
          </a:bodyPr>
          <a:lstStyle/>
          <a:p>
            <a:pPr lvl="0">
              <a:spcBef>
                <a:spcPts val="0"/>
              </a:spcBef>
              <a:spcAft>
                <a:spcPts val="125"/>
              </a:spcAft>
            </a:pPr>
            <a:r>
              <a:rPr lang="en-GB" sz="2000" i="1" dirty="0">
                <a:solidFill>
                  <a:prstClr val="black"/>
                </a:solidFill>
                <a:latin typeface="Calibri"/>
              </a:rPr>
              <a:t>Discuss = outline &amp; evaluate</a:t>
            </a:r>
          </a:p>
        </p:txBody>
      </p:sp>
      <p:sp>
        <p:nvSpPr>
          <p:cNvPr id="7" name="Rectangle 6"/>
          <p:cNvSpPr/>
          <p:nvPr/>
        </p:nvSpPr>
        <p:spPr>
          <a:xfrm rot="21133755">
            <a:off x="2279907" y="3501052"/>
            <a:ext cx="3240439" cy="400110"/>
          </a:xfrm>
          <a:prstGeom prst="rect">
            <a:avLst/>
          </a:prstGeom>
        </p:spPr>
        <p:txBody>
          <a:bodyPr wrap="none">
            <a:spAutoFit/>
          </a:bodyPr>
          <a:lstStyle/>
          <a:p>
            <a:pPr lvl="0">
              <a:spcBef>
                <a:spcPts val="0"/>
              </a:spcBef>
              <a:spcAft>
                <a:spcPts val="125"/>
              </a:spcAft>
            </a:pPr>
            <a:r>
              <a:rPr lang="en-GB" sz="2000" i="1" dirty="0">
                <a:solidFill>
                  <a:prstClr val="black"/>
                </a:solidFill>
                <a:latin typeface="Calibri"/>
              </a:rPr>
              <a:t>Approximately 20-25 minutes</a:t>
            </a:r>
          </a:p>
        </p:txBody>
      </p:sp>
      <p:sp>
        <p:nvSpPr>
          <p:cNvPr id="9" name="Rectangle 8"/>
          <p:cNvSpPr/>
          <p:nvPr/>
        </p:nvSpPr>
        <p:spPr>
          <a:xfrm rot="21117384">
            <a:off x="2304071" y="3988169"/>
            <a:ext cx="1427570" cy="400110"/>
          </a:xfrm>
          <a:prstGeom prst="rect">
            <a:avLst/>
          </a:prstGeom>
        </p:spPr>
        <p:txBody>
          <a:bodyPr wrap="none">
            <a:spAutoFit/>
          </a:bodyPr>
          <a:lstStyle/>
          <a:p>
            <a:pPr lvl="0">
              <a:spcBef>
                <a:spcPts val="0"/>
              </a:spcBef>
              <a:spcAft>
                <a:spcPts val="125"/>
              </a:spcAft>
            </a:pPr>
            <a:r>
              <a:rPr lang="en-GB" sz="2000" i="1" dirty="0">
                <a:solidFill>
                  <a:prstClr val="black"/>
                </a:solidFill>
                <a:latin typeface="Calibri"/>
              </a:rPr>
              <a:t>~500 Words</a:t>
            </a:r>
          </a:p>
        </p:txBody>
      </p:sp>
      <p:sp>
        <p:nvSpPr>
          <p:cNvPr id="11" name="Rectangle 10"/>
          <p:cNvSpPr/>
          <p:nvPr/>
        </p:nvSpPr>
        <p:spPr>
          <a:xfrm rot="21148443">
            <a:off x="2299706" y="4223680"/>
            <a:ext cx="3033505" cy="369332"/>
          </a:xfrm>
          <a:prstGeom prst="rect">
            <a:avLst/>
          </a:prstGeom>
        </p:spPr>
        <p:txBody>
          <a:bodyPr wrap="square">
            <a:spAutoFit/>
          </a:bodyPr>
          <a:lstStyle/>
          <a:p>
            <a:pPr>
              <a:spcBef>
                <a:spcPts val="0"/>
              </a:spcBef>
              <a:spcAft>
                <a:spcPts val="125"/>
              </a:spcAft>
            </a:pPr>
            <a:r>
              <a:rPr lang="en-GB" i="1" dirty="0"/>
              <a:t>~175 Words AO1 (6 marks) </a:t>
            </a:r>
          </a:p>
        </p:txBody>
      </p:sp>
      <p:sp>
        <p:nvSpPr>
          <p:cNvPr id="12" name="Rectangle 11"/>
          <p:cNvSpPr/>
          <p:nvPr/>
        </p:nvSpPr>
        <p:spPr>
          <a:xfrm rot="21184133">
            <a:off x="2326639" y="4565394"/>
            <a:ext cx="3226080" cy="369332"/>
          </a:xfrm>
          <a:prstGeom prst="rect">
            <a:avLst/>
          </a:prstGeom>
        </p:spPr>
        <p:txBody>
          <a:bodyPr wrap="square">
            <a:spAutoFit/>
          </a:bodyPr>
          <a:lstStyle/>
          <a:p>
            <a:pPr>
              <a:spcBef>
                <a:spcPts val="0"/>
              </a:spcBef>
              <a:spcAft>
                <a:spcPts val="125"/>
              </a:spcAft>
            </a:pPr>
            <a:r>
              <a:rPr lang="en-GB" i="1" dirty="0"/>
              <a:t>~325 Words AO3 (10 marks)</a:t>
            </a:r>
          </a:p>
        </p:txBody>
      </p:sp>
      <p:grpSp>
        <p:nvGrpSpPr>
          <p:cNvPr id="14" name="Group 13"/>
          <p:cNvGrpSpPr/>
          <p:nvPr/>
        </p:nvGrpSpPr>
        <p:grpSpPr>
          <a:xfrm>
            <a:off x="457200" y="555848"/>
            <a:ext cx="8229600" cy="1134000"/>
            <a:chOff x="0" y="4609855"/>
            <a:chExt cx="8229600" cy="1134000"/>
          </a:xfrm>
        </p:grpSpPr>
        <p:sp>
          <p:nvSpPr>
            <p:cNvPr id="24" name="Rectangle 23"/>
            <p:cNvSpPr/>
            <p:nvPr/>
          </p:nvSpPr>
          <p:spPr>
            <a:xfrm>
              <a:off x="0" y="4609855"/>
              <a:ext cx="8229600" cy="1134000"/>
            </a:xfrm>
            <a:prstGeom prst="rect">
              <a:avLst/>
            </a:pr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5" name="TextBox 24"/>
            <p:cNvSpPr txBox="1"/>
            <p:nvPr/>
          </p:nvSpPr>
          <p:spPr>
            <a:xfrm>
              <a:off x="0" y="4609855"/>
              <a:ext cx="8229600" cy="113400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38708" tIns="416560" rIns="638708" bIns="142240" numCol="1" spcCol="1270" anchor="t" anchorCtr="0">
              <a:noAutofit/>
            </a:bodyPr>
            <a:lstStyle/>
            <a:p>
              <a:pPr marL="342900" lvl="1" indent="-342900" defTabSz="711200">
                <a:lnSpc>
                  <a:spcPct val="90000"/>
                </a:lnSpc>
                <a:spcAft>
                  <a:spcPct val="15000"/>
                </a:spcAft>
                <a:buFont typeface="Wingdings" panose="05000000000000000000" pitchFamily="2" charset="2"/>
                <a:buChar char="§"/>
              </a:pPr>
              <a:r>
                <a:rPr lang="en-GB" sz="2000" dirty="0"/>
                <a:t>Discuss holism and reductionism in psychology. [16 marks]</a:t>
              </a:r>
              <a:endParaRPr lang="en-US" sz="2000" dirty="0"/>
            </a:p>
          </p:txBody>
        </p:sp>
      </p:grpSp>
      <p:grpSp>
        <p:nvGrpSpPr>
          <p:cNvPr id="15" name="Group 14"/>
          <p:cNvGrpSpPr/>
          <p:nvPr/>
        </p:nvGrpSpPr>
        <p:grpSpPr>
          <a:xfrm>
            <a:off x="868680" y="260648"/>
            <a:ext cx="5760720" cy="590400"/>
            <a:chOff x="411480" y="4314655"/>
            <a:chExt cx="5760720" cy="590400"/>
          </a:xfrm>
        </p:grpSpPr>
        <p:sp>
          <p:nvSpPr>
            <p:cNvPr id="22" name="Rectangle: Rounded Corners 21"/>
            <p:cNvSpPr/>
            <p:nvPr/>
          </p:nvSpPr>
          <p:spPr>
            <a:xfrm>
              <a:off x="411480" y="4314655"/>
              <a:ext cx="5760720" cy="590400"/>
            </a:xfrm>
            <a:prstGeom prst="roundRect">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23" name="Rectangle: Rounded Corners 6"/>
            <p:cNvSpPr txBox="1"/>
            <p:nvPr/>
          </p:nvSpPr>
          <p:spPr>
            <a:xfrm>
              <a:off x="440301" y="4343476"/>
              <a:ext cx="5703078" cy="53275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17742" tIns="0" rIns="217742" bIns="0" numCol="1" spcCol="1270" anchor="ctr" anchorCtr="0">
              <a:noAutofit/>
            </a:bodyPr>
            <a:lstStyle/>
            <a:p>
              <a:pPr marL="0" lvl="0" indent="0" algn="l" defTabSz="889000">
                <a:lnSpc>
                  <a:spcPct val="90000"/>
                </a:lnSpc>
                <a:spcBef>
                  <a:spcPct val="0"/>
                </a:spcBef>
                <a:spcAft>
                  <a:spcPct val="35000"/>
                </a:spcAft>
                <a:buFont typeface="+mj-lt"/>
                <a:buNone/>
              </a:pPr>
              <a:r>
                <a:rPr lang="en-US" sz="2000" kern="1200" dirty="0"/>
                <a:t>Essay</a:t>
              </a:r>
            </a:p>
          </p:txBody>
        </p:sp>
      </p:grpSp>
    </p:spTree>
    <p:extLst>
      <p:ext uri="{BB962C8B-B14F-4D97-AF65-F5344CB8AC3E}">
        <p14:creationId xmlns:p14="http://schemas.microsoft.com/office/powerpoint/2010/main" val="2549747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1" grpId="0"/>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547792" y="2473252"/>
            <a:ext cx="7676313" cy="994508"/>
            <a:chOff x="323528" y="2145439"/>
            <a:chExt cx="8382545" cy="1409553"/>
          </a:xfrm>
        </p:grpSpPr>
        <p:sp>
          <p:nvSpPr>
            <p:cNvPr id="30" name="TextBox 29"/>
            <p:cNvSpPr txBox="1"/>
            <p:nvPr/>
          </p:nvSpPr>
          <p:spPr>
            <a:xfrm rot="16200000">
              <a:off x="-46926" y="2619384"/>
              <a:ext cx="1202573" cy="461665"/>
            </a:xfrm>
            <a:prstGeom prst="rect">
              <a:avLst/>
            </a:prstGeom>
            <a:noFill/>
          </p:spPr>
          <p:txBody>
            <a:bodyPr wrap="none" rtlCol="0">
              <a:spAutoFit/>
            </a:bodyPr>
            <a:lstStyle/>
            <a:p>
              <a:r>
                <a:rPr lang="en-GB" sz="2400" dirty="0">
                  <a:solidFill>
                    <a:schemeClr val="bg1"/>
                  </a:solidFill>
                  <a:latin typeface="+mn-lt"/>
                </a:rPr>
                <a:t>NATURE</a:t>
              </a:r>
            </a:p>
          </p:txBody>
        </p:sp>
        <p:sp>
          <p:nvSpPr>
            <p:cNvPr id="31" name="TextBox 30"/>
            <p:cNvSpPr txBox="1"/>
            <p:nvPr/>
          </p:nvSpPr>
          <p:spPr>
            <a:xfrm rot="5400000">
              <a:off x="7770464" y="2619383"/>
              <a:ext cx="1409553" cy="461665"/>
            </a:xfrm>
            <a:prstGeom prst="rect">
              <a:avLst/>
            </a:prstGeom>
            <a:noFill/>
          </p:spPr>
          <p:txBody>
            <a:bodyPr wrap="none" rtlCol="0">
              <a:spAutoFit/>
            </a:bodyPr>
            <a:lstStyle/>
            <a:p>
              <a:r>
                <a:rPr lang="en-GB" sz="2400" dirty="0">
                  <a:solidFill>
                    <a:schemeClr val="bg1"/>
                  </a:solidFill>
                  <a:latin typeface="+mn-lt"/>
                </a:rPr>
                <a:t>NURTURE</a:t>
              </a:r>
            </a:p>
          </p:txBody>
        </p:sp>
      </p:grpSp>
      <p:sp>
        <p:nvSpPr>
          <p:cNvPr id="32" name="Rectangle: Rounded Corners 31"/>
          <p:cNvSpPr/>
          <p:nvPr/>
        </p:nvSpPr>
        <p:spPr>
          <a:xfrm>
            <a:off x="457200" y="2222446"/>
            <a:ext cx="3970784" cy="1494586"/>
          </a:xfrm>
          <a:prstGeom prst="roundRect">
            <a:avLst/>
          </a:prstGeom>
          <a:ln>
            <a:solidFill>
              <a:srgbClr val="F34C3E"/>
            </a:solidFill>
          </a:ln>
        </p:spPr>
        <p:style>
          <a:lnRef idx="2">
            <a:schemeClr val="accent1"/>
          </a:lnRef>
          <a:fillRef idx="1">
            <a:schemeClr val="lt1"/>
          </a:fillRef>
          <a:effectRef idx="0">
            <a:schemeClr val="accent1"/>
          </a:effectRef>
          <a:fontRef idx="minor">
            <a:schemeClr val="dk1"/>
          </a:fontRef>
        </p:style>
        <p:txBody>
          <a:bodyPr rtlCol="0" anchor="t"/>
          <a:lstStyle/>
          <a:p>
            <a:r>
              <a:rPr lang="en-GB" sz="2400" b="1" dirty="0">
                <a:solidFill>
                  <a:srgbClr val="F34C3E"/>
                </a:solidFill>
              </a:rPr>
              <a:t>AO1: Reductionism</a:t>
            </a:r>
          </a:p>
          <a:p>
            <a:pPr marL="342900" indent="-342900">
              <a:buFont typeface="Wingdings" panose="05000000000000000000" pitchFamily="2" charset="2"/>
              <a:buChar char="§"/>
            </a:pPr>
            <a:r>
              <a:rPr lang="en-GB" sz="1400" b="1" dirty="0">
                <a:solidFill>
                  <a:schemeClr val="tx1"/>
                </a:solidFill>
              </a:rPr>
              <a:t>Define Biological Reductionism</a:t>
            </a:r>
          </a:p>
          <a:p>
            <a:pPr marL="800100" lvl="1" indent="-342900">
              <a:buFont typeface="Wingdings" panose="05000000000000000000" pitchFamily="2" charset="2"/>
              <a:buChar char="§"/>
            </a:pPr>
            <a:r>
              <a:rPr lang="en-GB" sz="1400" b="1" dirty="0">
                <a:solidFill>
                  <a:schemeClr val="tx1"/>
                </a:solidFill>
              </a:rPr>
              <a:t>Example - OCD</a:t>
            </a:r>
          </a:p>
          <a:p>
            <a:pPr marL="342900" indent="-342900">
              <a:buFont typeface="Wingdings" panose="05000000000000000000" pitchFamily="2" charset="2"/>
              <a:buChar char="§"/>
            </a:pPr>
            <a:r>
              <a:rPr lang="en-GB" sz="1400" b="1" dirty="0">
                <a:solidFill>
                  <a:schemeClr val="tx1"/>
                </a:solidFill>
              </a:rPr>
              <a:t>Define Environmental Reductionism</a:t>
            </a:r>
          </a:p>
          <a:p>
            <a:pPr marL="800100" lvl="1" indent="-342900">
              <a:buFont typeface="Wingdings" panose="05000000000000000000" pitchFamily="2" charset="2"/>
              <a:buChar char="§"/>
            </a:pPr>
            <a:r>
              <a:rPr lang="en-GB" sz="1400" b="1" dirty="0">
                <a:solidFill>
                  <a:schemeClr val="tx1"/>
                </a:solidFill>
              </a:rPr>
              <a:t>Example - Phobias</a:t>
            </a:r>
          </a:p>
        </p:txBody>
      </p:sp>
      <p:sp>
        <p:nvSpPr>
          <p:cNvPr id="33" name="Rectangle: Rounded Corners 32"/>
          <p:cNvSpPr/>
          <p:nvPr/>
        </p:nvSpPr>
        <p:spPr>
          <a:xfrm>
            <a:off x="4427984" y="2222446"/>
            <a:ext cx="4258816" cy="1494586"/>
          </a:xfrm>
          <a:prstGeom prst="roundRect">
            <a:avLst/>
          </a:prstGeom>
          <a:ln>
            <a:solidFill>
              <a:srgbClr val="9BBB59"/>
            </a:solidFill>
          </a:ln>
        </p:spPr>
        <p:style>
          <a:lnRef idx="2">
            <a:schemeClr val="accent1"/>
          </a:lnRef>
          <a:fillRef idx="1">
            <a:schemeClr val="lt1"/>
          </a:fillRef>
          <a:effectRef idx="0">
            <a:schemeClr val="accent1"/>
          </a:effectRef>
          <a:fontRef idx="minor">
            <a:schemeClr val="dk1"/>
          </a:fontRef>
        </p:style>
        <p:txBody>
          <a:bodyPr rtlCol="0" anchor="t"/>
          <a:lstStyle/>
          <a:p>
            <a:r>
              <a:rPr lang="en-GB" sz="2400" b="1" dirty="0">
                <a:solidFill>
                  <a:srgbClr val="92D050"/>
                </a:solidFill>
              </a:rPr>
              <a:t>AO1: Holism</a:t>
            </a:r>
          </a:p>
          <a:p>
            <a:pPr marL="342900" lvl="0" indent="-342900">
              <a:buFont typeface="Wingdings" panose="05000000000000000000" pitchFamily="2" charset="2"/>
              <a:buChar char="§"/>
            </a:pPr>
            <a:r>
              <a:rPr lang="en-GB" sz="1600" b="1" dirty="0">
                <a:solidFill>
                  <a:prstClr val="black"/>
                </a:solidFill>
              </a:rPr>
              <a:t>Define Holism</a:t>
            </a:r>
          </a:p>
          <a:p>
            <a:pPr marL="800100" lvl="1" indent="-342900">
              <a:buFont typeface="Wingdings" panose="05000000000000000000" pitchFamily="2" charset="2"/>
              <a:buChar char="§"/>
            </a:pPr>
            <a:r>
              <a:rPr lang="en-GB" sz="1400" b="1" dirty="0">
                <a:solidFill>
                  <a:prstClr val="black"/>
                </a:solidFill>
              </a:rPr>
              <a:t>Example – Gestalt Psychology</a:t>
            </a:r>
          </a:p>
          <a:p>
            <a:endParaRPr lang="en-GB" sz="2400" b="1" dirty="0">
              <a:solidFill>
                <a:srgbClr val="92D050"/>
              </a:solidFill>
            </a:endParaRPr>
          </a:p>
        </p:txBody>
      </p:sp>
      <p:sp>
        <p:nvSpPr>
          <p:cNvPr id="34" name="Rectangle: Rounded Corners 33"/>
          <p:cNvSpPr/>
          <p:nvPr/>
        </p:nvSpPr>
        <p:spPr>
          <a:xfrm>
            <a:off x="457200" y="1509616"/>
            <a:ext cx="8229600" cy="712830"/>
          </a:xfrm>
          <a:prstGeom prst="roundRect">
            <a:avLst/>
          </a:prstGeom>
          <a:ln>
            <a:solidFill>
              <a:srgbClr val="F34C3E"/>
            </a:solidFill>
          </a:ln>
        </p:spPr>
        <p:style>
          <a:lnRef idx="2">
            <a:schemeClr val="accent1"/>
          </a:lnRef>
          <a:fillRef idx="1">
            <a:schemeClr val="lt1"/>
          </a:fillRef>
          <a:effectRef idx="0">
            <a:schemeClr val="accent1"/>
          </a:effectRef>
          <a:fontRef idx="minor">
            <a:schemeClr val="dk1"/>
          </a:fontRef>
        </p:style>
        <p:txBody>
          <a:bodyPr rtlCol="0" anchor="t"/>
          <a:lstStyle/>
          <a:p>
            <a:pPr algn="ctr"/>
            <a:r>
              <a:rPr lang="en-GB" sz="2400" b="1" dirty="0">
                <a:solidFill>
                  <a:srgbClr val="F34C3E"/>
                </a:solidFill>
              </a:rPr>
              <a:t>[Introduction] AO1: The Holism and Reductionism Debate</a:t>
            </a:r>
            <a:endParaRPr lang="en-GB" sz="1400" b="1" u="sng" dirty="0">
              <a:solidFill>
                <a:schemeClr val="tx1"/>
              </a:solidFill>
            </a:endParaRPr>
          </a:p>
        </p:txBody>
      </p:sp>
      <p:pic>
        <p:nvPicPr>
          <p:cNvPr id="19" name="Picture 18"/>
          <p:cNvPicPr>
            <a:picLocks noChangeAspect="1"/>
          </p:cNvPicPr>
          <p:nvPr/>
        </p:nvPicPr>
        <p:blipFill>
          <a:blip r:embed="rId3">
            <a:extLst>
              <a:ext uri="{BEBA8EAE-BF5A-486C-A8C5-ECC9F3942E4B}">
                <a14:imgProps xmlns:a14="http://schemas.microsoft.com/office/drawing/2010/main">
                  <a14:imgLayer r:embed="rId4">
                    <a14:imgEffect>
                      <a14:backgroundRemoval t="800" b="100000" l="0" r="100000">
                        <a14:foregroundMark x1="43800" y1="15900" x2="43800" y2="15900"/>
                        <a14:foregroundMark x1="15600" y1="11300" x2="15600" y2="11300"/>
                        <a14:foregroundMark x1="18500" y1="9700" x2="18500" y2="9700"/>
                        <a14:foregroundMark x1="11200" y1="16300" x2="11200" y2="16300"/>
                        <a14:foregroundMark x1="18100" y1="41700" x2="18100" y2="41700"/>
                        <a14:foregroundMark x1="20000" y1="42900" x2="20000" y2="42900"/>
                        <a14:backgroundMark x1="27600" y1="34100" x2="36300" y2="26800"/>
                      </a14:backgroundRemoval>
                    </a14:imgEffect>
                  </a14:imgLayer>
                </a14:imgProps>
              </a:ext>
            </a:extLst>
          </a:blip>
          <a:stretch>
            <a:fillRect/>
          </a:stretch>
        </p:blipFill>
        <p:spPr>
          <a:xfrm flipH="1">
            <a:off x="0" y="3801509"/>
            <a:ext cx="2477062" cy="2511265"/>
          </a:xfrm>
          <a:prstGeom prst="rect">
            <a:avLst/>
          </a:prstGeom>
        </p:spPr>
      </p:pic>
      <p:sp>
        <p:nvSpPr>
          <p:cNvPr id="2" name="Title 1"/>
          <p:cNvSpPr>
            <a:spLocks noGrp="1"/>
          </p:cNvSpPr>
          <p:nvPr>
            <p:ph type="title"/>
          </p:nvPr>
        </p:nvSpPr>
        <p:spPr/>
        <p:txBody>
          <a:bodyPr/>
          <a:lstStyle/>
          <a:p>
            <a:r>
              <a:rPr lang="en-GB" dirty="0"/>
              <a:t>Holism and Reductionism</a:t>
            </a:r>
          </a:p>
        </p:txBody>
      </p:sp>
    </p:spTree>
    <p:extLst>
      <p:ext uri="{BB962C8B-B14F-4D97-AF65-F5344CB8AC3E}">
        <p14:creationId xmlns:p14="http://schemas.microsoft.com/office/powerpoint/2010/main" val="3161598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331640" y="332656"/>
            <a:ext cx="6784647" cy="5809149"/>
          </a:xfrm>
          <a:prstGeom prst="rect">
            <a:avLst/>
          </a:prstGeom>
        </p:spPr>
      </p:pic>
    </p:spTree>
    <p:extLst>
      <p:ext uri="{BB962C8B-B14F-4D97-AF65-F5344CB8AC3E}">
        <p14:creationId xmlns:p14="http://schemas.microsoft.com/office/powerpoint/2010/main" val="11936298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547792" y="1465140"/>
            <a:ext cx="7676313" cy="994508"/>
            <a:chOff x="323528" y="2145439"/>
            <a:chExt cx="8382545" cy="1409553"/>
          </a:xfrm>
        </p:grpSpPr>
        <p:sp>
          <p:nvSpPr>
            <p:cNvPr id="30" name="TextBox 29"/>
            <p:cNvSpPr txBox="1"/>
            <p:nvPr/>
          </p:nvSpPr>
          <p:spPr>
            <a:xfrm rot="16200000">
              <a:off x="-46926" y="2619384"/>
              <a:ext cx="1202573" cy="461665"/>
            </a:xfrm>
            <a:prstGeom prst="rect">
              <a:avLst/>
            </a:prstGeom>
            <a:noFill/>
          </p:spPr>
          <p:txBody>
            <a:bodyPr wrap="none" rtlCol="0">
              <a:spAutoFit/>
            </a:bodyPr>
            <a:lstStyle/>
            <a:p>
              <a:r>
                <a:rPr lang="en-GB" sz="2400" dirty="0">
                  <a:solidFill>
                    <a:schemeClr val="bg1"/>
                  </a:solidFill>
                  <a:latin typeface="+mn-lt"/>
                </a:rPr>
                <a:t>NATURE</a:t>
              </a:r>
            </a:p>
          </p:txBody>
        </p:sp>
        <p:sp>
          <p:nvSpPr>
            <p:cNvPr id="31" name="TextBox 30"/>
            <p:cNvSpPr txBox="1"/>
            <p:nvPr/>
          </p:nvSpPr>
          <p:spPr>
            <a:xfrm rot="5400000">
              <a:off x="7770464" y="2619383"/>
              <a:ext cx="1409553" cy="461665"/>
            </a:xfrm>
            <a:prstGeom prst="rect">
              <a:avLst/>
            </a:prstGeom>
            <a:noFill/>
          </p:spPr>
          <p:txBody>
            <a:bodyPr wrap="none" rtlCol="0">
              <a:spAutoFit/>
            </a:bodyPr>
            <a:lstStyle/>
            <a:p>
              <a:r>
                <a:rPr lang="en-GB" sz="2400" dirty="0">
                  <a:solidFill>
                    <a:schemeClr val="bg1"/>
                  </a:solidFill>
                  <a:latin typeface="+mn-lt"/>
                </a:rPr>
                <a:t>NURTURE</a:t>
              </a:r>
            </a:p>
          </p:txBody>
        </p:sp>
      </p:grpSp>
      <p:sp>
        <p:nvSpPr>
          <p:cNvPr id="32" name="Rectangle: Rounded Corners 31"/>
          <p:cNvSpPr/>
          <p:nvPr/>
        </p:nvSpPr>
        <p:spPr>
          <a:xfrm>
            <a:off x="457200" y="1214334"/>
            <a:ext cx="3970784" cy="1494586"/>
          </a:xfrm>
          <a:prstGeom prst="roundRect">
            <a:avLst/>
          </a:prstGeom>
          <a:ln>
            <a:solidFill>
              <a:srgbClr val="F34C3E"/>
            </a:solidFill>
          </a:ln>
        </p:spPr>
        <p:style>
          <a:lnRef idx="2">
            <a:schemeClr val="accent1"/>
          </a:lnRef>
          <a:fillRef idx="1">
            <a:schemeClr val="lt1"/>
          </a:fillRef>
          <a:effectRef idx="0">
            <a:schemeClr val="accent1"/>
          </a:effectRef>
          <a:fontRef idx="minor">
            <a:schemeClr val="dk1"/>
          </a:fontRef>
        </p:style>
        <p:txBody>
          <a:bodyPr rtlCol="0" anchor="t"/>
          <a:lstStyle/>
          <a:p>
            <a:r>
              <a:rPr lang="en-GB" sz="2400" b="1" dirty="0">
                <a:solidFill>
                  <a:srgbClr val="F34C3E"/>
                </a:solidFill>
              </a:rPr>
              <a:t>AO1: Reductionism</a:t>
            </a:r>
          </a:p>
          <a:p>
            <a:pPr marL="342900" indent="-342900">
              <a:buFont typeface="Wingdings" panose="05000000000000000000" pitchFamily="2" charset="2"/>
              <a:buChar char="§"/>
            </a:pPr>
            <a:r>
              <a:rPr lang="en-GB" sz="1400" b="1" dirty="0">
                <a:solidFill>
                  <a:schemeClr val="tx1"/>
                </a:solidFill>
              </a:rPr>
              <a:t>Define Biological Reductionism</a:t>
            </a:r>
          </a:p>
          <a:p>
            <a:pPr marL="800100" lvl="1" indent="-342900">
              <a:buFont typeface="Wingdings" panose="05000000000000000000" pitchFamily="2" charset="2"/>
              <a:buChar char="§"/>
            </a:pPr>
            <a:r>
              <a:rPr lang="en-GB" sz="1400" b="1" dirty="0">
                <a:solidFill>
                  <a:schemeClr val="tx1"/>
                </a:solidFill>
              </a:rPr>
              <a:t>Example - OCD</a:t>
            </a:r>
          </a:p>
          <a:p>
            <a:pPr marL="342900" indent="-342900">
              <a:buFont typeface="Wingdings" panose="05000000000000000000" pitchFamily="2" charset="2"/>
              <a:buChar char="§"/>
            </a:pPr>
            <a:r>
              <a:rPr lang="en-GB" sz="1400" b="1" dirty="0">
                <a:solidFill>
                  <a:schemeClr val="tx1"/>
                </a:solidFill>
              </a:rPr>
              <a:t>Define Environmental Reductionism</a:t>
            </a:r>
          </a:p>
          <a:p>
            <a:pPr marL="800100" lvl="1" indent="-342900">
              <a:buFont typeface="Wingdings" panose="05000000000000000000" pitchFamily="2" charset="2"/>
              <a:buChar char="§"/>
            </a:pPr>
            <a:r>
              <a:rPr lang="en-GB" sz="1400" b="1" dirty="0">
                <a:solidFill>
                  <a:schemeClr val="tx1"/>
                </a:solidFill>
              </a:rPr>
              <a:t>Example - Phobias</a:t>
            </a:r>
          </a:p>
        </p:txBody>
      </p:sp>
      <p:sp>
        <p:nvSpPr>
          <p:cNvPr id="33" name="Rectangle: Rounded Corners 32"/>
          <p:cNvSpPr/>
          <p:nvPr/>
        </p:nvSpPr>
        <p:spPr>
          <a:xfrm>
            <a:off x="4427984" y="1214334"/>
            <a:ext cx="4258816" cy="1494586"/>
          </a:xfrm>
          <a:prstGeom prst="roundRect">
            <a:avLst/>
          </a:prstGeom>
          <a:ln>
            <a:solidFill>
              <a:srgbClr val="9BBB59"/>
            </a:solidFill>
          </a:ln>
        </p:spPr>
        <p:style>
          <a:lnRef idx="2">
            <a:schemeClr val="accent1"/>
          </a:lnRef>
          <a:fillRef idx="1">
            <a:schemeClr val="lt1"/>
          </a:fillRef>
          <a:effectRef idx="0">
            <a:schemeClr val="accent1"/>
          </a:effectRef>
          <a:fontRef idx="minor">
            <a:schemeClr val="dk1"/>
          </a:fontRef>
        </p:style>
        <p:txBody>
          <a:bodyPr rtlCol="0" anchor="t"/>
          <a:lstStyle/>
          <a:p>
            <a:r>
              <a:rPr lang="en-GB" sz="2400" b="1" dirty="0">
                <a:solidFill>
                  <a:srgbClr val="92D050"/>
                </a:solidFill>
              </a:rPr>
              <a:t>AO1: Holism</a:t>
            </a:r>
          </a:p>
          <a:p>
            <a:pPr marL="342900" lvl="0" indent="-342900">
              <a:buFont typeface="Wingdings" panose="05000000000000000000" pitchFamily="2" charset="2"/>
              <a:buChar char="§"/>
            </a:pPr>
            <a:r>
              <a:rPr lang="en-GB" sz="1600" b="1" dirty="0">
                <a:solidFill>
                  <a:prstClr val="black"/>
                </a:solidFill>
              </a:rPr>
              <a:t>Define Holism</a:t>
            </a:r>
          </a:p>
          <a:p>
            <a:pPr marL="800100" lvl="1" indent="-342900">
              <a:buFont typeface="Wingdings" panose="05000000000000000000" pitchFamily="2" charset="2"/>
              <a:buChar char="§"/>
            </a:pPr>
            <a:r>
              <a:rPr lang="en-GB" sz="1400" b="1" dirty="0">
                <a:solidFill>
                  <a:prstClr val="black"/>
                </a:solidFill>
              </a:rPr>
              <a:t>Example – Gestalt Psychology</a:t>
            </a:r>
          </a:p>
          <a:p>
            <a:endParaRPr lang="en-GB" sz="2400" b="1" dirty="0">
              <a:solidFill>
                <a:srgbClr val="92D050"/>
              </a:solidFill>
            </a:endParaRPr>
          </a:p>
        </p:txBody>
      </p:sp>
      <p:sp>
        <p:nvSpPr>
          <p:cNvPr id="34" name="Rectangle: Rounded Corners 33"/>
          <p:cNvSpPr/>
          <p:nvPr/>
        </p:nvSpPr>
        <p:spPr>
          <a:xfrm>
            <a:off x="457200" y="501504"/>
            <a:ext cx="8229600" cy="712830"/>
          </a:xfrm>
          <a:prstGeom prst="roundRect">
            <a:avLst/>
          </a:prstGeom>
          <a:ln>
            <a:solidFill>
              <a:srgbClr val="F34C3E"/>
            </a:solidFill>
          </a:ln>
        </p:spPr>
        <p:style>
          <a:lnRef idx="2">
            <a:schemeClr val="accent1"/>
          </a:lnRef>
          <a:fillRef idx="1">
            <a:schemeClr val="lt1"/>
          </a:fillRef>
          <a:effectRef idx="0">
            <a:schemeClr val="accent1"/>
          </a:effectRef>
          <a:fontRef idx="minor">
            <a:schemeClr val="dk1"/>
          </a:fontRef>
        </p:style>
        <p:txBody>
          <a:bodyPr rtlCol="0" anchor="t"/>
          <a:lstStyle/>
          <a:p>
            <a:pPr algn="ctr"/>
            <a:r>
              <a:rPr lang="en-GB" sz="2400" b="1" dirty="0">
                <a:solidFill>
                  <a:srgbClr val="F34C3E"/>
                </a:solidFill>
              </a:rPr>
              <a:t>[Introduction] AO1: The Holism and Reductionism Debate</a:t>
            </a:r>
            <a:endParaRPr lang="en-GB" sz="1400" b="1" u="sng" dirty="0">
              <a:solidFill>
                <a:schemeClr val="tx1"/>
              </a:solidFill>
            </a:endParaRPr>
          </a:p>
        </p:txBody>
      </p:sp>
      <p:sp>
        <p:nvSpPr>
          <p:cNvPr id="16" name="Rectangle: Rounded Corners 15"/>
          <p:cNvSpPr/>
          <p:nvPr/>
        </p:nvSpPr>
        <p:spPr>
          <a:xfrm>
            <a:off x="457200" y="2924944"/>
            <a:ext cx="2592288" cy="2132198"/>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2000" b="1" dirty="0">
                <a:solidFill>
                  <a:schemeClr val="tx1"/>
                </a:solidFill>
              </a:rPr>
              <a:t>AO3: Psychology as a Science</a:t>
            </a:r>
          </a:p>
          <a:p>
            <a:pPr algn="ctr"/>
            <a:endParaRPr lang="en-GB" sz="1600" dirty="0">
              <a:solidFill>
                <a:schemeClr val="tx1"/>
              </a:solidFill>
            </a:endParaRPr>
          </a:p>
          <a:p>
            <a:pPr marL="285750" indent="-285750">
              <a:buFont typeface="Wingdings" panose="05000000000000000000" pitchFamily="2" charset="2"/>
              <a:buChar char="§"/>
            </a:pPr>
            <a:r>
              <a:rPr lang="en-GB" sz="1600" dirty="0">
                <a:solidFill>
                  <a:schemeClr val="tx1"/>
                </a:solidFill>
              </a:rPr>
              <a:t>Experimental Reductionism</a:t>
            </a:r>
          </a:p>
          <a:p>
            <a:pPr marL="285750" indent="-285750">
              <a:buFont typeface="Wingdings" panose="05000000000000000000" pitchFamily="2" charset="2"/>
              <a:buChar char="§"/>
            </a:pPr>
            <a:r>
              <a:rPr lang="en-GB" sz="1600" dirty="0">
                <a:solidFill>
                  <a:schemeClr val="tx1"/>
                </a:solidFill>
              </a:rPr>
              <a:t>Causal Relationships</a:t>
            </a:r>
          </a:p>
          <a:p>
            <a:endParaRPr lang="en-GB" sz="1600" b="1" dirty="0">
              <a:solidFill>
                <a:schemeClr val="tx1"/>
              </a:solidFill>
            </a:endParaRPr>
          </a:p>
        </p:txBody>
      </p:sp>
      <p:sp>
        <p:nvSpPr>
          <p:cNvPr id="17" name="Rectangle: Rounded Corners 16"/>
          <p:cNvSpPr/>
          <p:nvPr/>
        </p:nvSpPr>
        <p:spPr>
          <a:xfrm>
            <a:off x="3275856" y="2924944"/>
            <a:ext cx="2592288" cy="2132198"/>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r>
              <a:rPr lang="en-GB" sz="2000" b="1" dirty="0">
                <a:solidFill>
                  <a:prstClr val="black"/>
                </a:solidFill>
              </a:rPr>
              <a:t>AO3: Real World Application</a:t>
            </a:r>
          </a:p>
          <a:p>
            <a:pPr lvl="0" algn="ctr"/>
            <a:endParaRPr lang="en-GB" sz="1600" dirty="0">
              <a:solidFill>
                <a:prstClr val="black"/>
              </a:solidFill>
            </a:endParaRPr>
          </a:p>
          <a:p>
            <a:pPr marL="285750" lvl="0" indent="-285750">
              <a:buFont typeface="Wingdings" panose="05000000000000000000" pitchFamily="2" charset="2"/>
              <a:buChar char="§"/>
            </a:pPr>
            <a:r>
              <a:rPr lang="en-GB" sz="1600" dirty="0">
                <a:solidFill>
                  <a:prstClr val="black"/>
                </a:solidFill>
              </a:rPr>
              <a:t>Biological Treatments</a:t>
            </a:r>
          </a:p>
          <a:p>
            <a:pPr marL="285750" lvl="0" indent="-285750">
              <a:buFont typeface="Wingdings" panose="05000000000000000000" pitchFamily="2" charset="2"/>
              <a:buChar char="§"/>
            </a:pPr>
            <a:r>
              <a:rPr lang="en-GB" sz="1600" dirty="0">
                <a:solidFill>
                  <a:prstClr val="black"/>
                </a:solidFill>
              </a:rPr>
              <a:t>SSRIs for OCD</a:t>
            </a:r>
          </a:p>
          <a:p>
            <a:pPr marL="285750" indent="-285750">
              <a:buFont typeface="Wingdings" panose="05000000000000000000" pitchFamily="2" charset="2"/>
              <a:buChar char="§"/>
            </a:pPr>
            <a:r>
              <a:rPr lang="en-GB" sz="1600" b="1" dirty="0" err="1">
                <a:solidFill>
                  <a:prstClr val="black"/>
                </a:solidFill>
              </a:rPr>
              <a:t>Soomro</a:t>
            </a:r>
            <a:r>
              <a:rPr lang="en-GB" sz="1600" b="1" dirty="0">
                <a:solidFill>
                  <a:prstClr val="black"/>
                </a:solidFill>
              </a:rPr>
              <a:t> et al. (2008)</a:t>
            </a:r>
          </a:p>
        </p:txBody>
      </p:sp>
      <p:sp>
        <p:nvSpPr>
          <p:cNvPr id="18" name="Rectangle: Rounded Corners 17"/>
          <p:cNvSpPr/>
          <p:nvPr/>
        </p:nvSpPr>
        <p:spPr>
          <a:xfrm>
            <a:off x="6094512" y="2924944"/>
            <a:ext cx="2592288" cy="2132198"/>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r>
              <a:rPr lang="en-GB" sz="2000" b="1" dirty="0">
                <a:solidFill>
                  <a:prstClr val="black"/>
                </a:solidFill>
              </a:rPr>
              <a:t>AO3: Reductionism is Limited</a:t>
            </a:r>
          </a:p>
          <a:p>
            <a:pPr lvl="0" algn="ctr"/>
            <a:endParaRPr lang="en-GB" sz="1600" dirty="0">
              <a:solidFill>
                <a:prstClr val="black"/>
              </a:solidFill>
            </a:endParaRPr>
          </a:p>
          <a:p>
            <a:pPr marL="285750" lvl="0" indent="-285750">
              <a:buFont typeface="Wingdings" panose="05000000000000000000" pitchFamily="2" charset="2"/>
              <a:buChar char="§"/>
            </a:pPr>
            <a:r>
              <a:rPr lang="en-GB" sz="1600" dirty="0">
                <a:solidFill>
                  <a:prstClr val="black"/>
                </a:solidFill>
              </a:rPr>
              <a:t>Ignores the complexity of behaviour</a:t>
            </a:r>
          </a:p>
          <a:p>
            <a:pPr marL="285750" lvl="0" indent="-285750">
              <a:buFont typeface="Wingdings" panose="05000000000000000000" pitchFamily="2" charset="2"/>
              <a:buChar char="§"/>
            </a:pPr>
            <a:r>
              <a:rPr lang="en-GB" sz="1600" dirty="0">
                <a:solidFill>
                  <a:prstClr val="black"/>
                </a:solidFill>
              </a:rPr>
              <a:t>ADHD</a:t>
            </a:r>
          </a:p>
          <a:p>
            <a:pPr lvl="0"/>
            <a:endParaRPr lang="en-GB" sz="1600" b="1" dirty="0">
              <a:solidFill>
                <a:prstClr val="black"/>
              </a:solidFill>
            </a:endParaRPr>
          </a:p>
        </p:txBody>
      </p:sp>
      <p:pic>
        <p:nvPicPr>
          <p:cNvPr id="19" name="Picture 18"/>
          <p:cNvPicPr>
            <a:picLocks noChangeAspect="1"/>
          </p:cNvPicPr>
          <p:nvPr/>
        </p:nvPicPr>
        <p:blipFill>
          <a:blip r:embed="rId3">
            <a:extLst>
              <a:ext uri="{BEBA8EAE-BF5A-486C-A8C5-ECC9F3942E4B}">
                <a14:imgProps xmlns:a14="http://schemas.microsoft.com/office/drawing/2010/main">
                  <a14:imgLayer r:embed="rId4">
                    <a14:imgEffect>
                      <a14:backgroundRemoval t="800" b="100000" l="0" r="100000">
                        <a14:foregroundMark x1="43800" y1="15900" x2="43800" y2="15900"/>
                        <a14:foregroundMark x1="15600" y1="11300" x2="15600" y2="11300"/>
                        <a14:foregroundMark x1="18500" y1="9700" x2="18500" y2="9700"/>
                        <a14:foregroundMark x1="11200" y1="16300" x2="11200" y2="16300"/>
                        <a14:foregroundMark x1="18100" y1="41700" x2="18100" y2="41700"/>
                        <a14:foregroundMark x1="20000" y1="42900" x2="20000" y2="42900"/>
                        <a14:backgroundMark x1="27600" y1="34100" x2="36300" y2="26800"/>
                      </a14:backgroundRemoval>
                    </a14:imgEffect>
                  </a14:imgLayer>
                </a14:imgProps>
              </a:ext>
            </a:extLst>
          </a:blip>
          <a:stretch>
            <a:fillRect/>
          </a:stretch>
        </p:blipFill>
        <p:spPr>
          <a:xfrm flipH="1">
            <a:off x="0" y="3801509"/>
            <a:ext cx="2477062" cy="2511265"/>
          </a:xfrm>
          <a:prstGeom prst="rect">
            <a:avLst/>
          </a:prstGeom>
        </p:spPr>
      </p:pic>
    </p:spTree>
    <p:extLst>
      <p:ext uri="{BB962C8B-B14F-4D97-AF65-F5344CB8AC3E}">
        <p14:creationId xmlns:p14="http://schemas.microsoft.com/office/powerpoint/2010/main" val="527093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547792" y="1465140"/>
            <a:ext cx="7676313" cy="994508"/>
            <a:chOff x="323528" y="2145439"/>
            <a:chExt cx="8382545" cy="1409553"/>
          </a:xfrm>
        </p:grpSpPr>
        <p:sp>
          <p:nvSpPr>
            <p:cNvPr id="30" name="TextBox 29"/>
            <p:cNvSpPr txBox="1"/>
            <p:nvPr/>
          </p:nvSpPr>
          <p:spPr>
            <a:xfrm rot="16200000">
              <a:off x="-46926" y="2619384"/>
              <a:ext cx="1202573" cy="461665"/>
            </a:xfrm>
            <a:prstGeom prst="rect">
              <a:avLst/>
            </a:prstGeom>
            <a:noFill/>
          </p:spPr>
          <p:txBody>
            <a:bodyPr wrap="none" rtlCol="0">
              <a:spAutoFit/>
            </a:bodyPr>
            <a:lstStyle/>
            <a:p>
              <a:r>
                <a:rPr lang="en-GB" sz="2400" dirty="0">
                  <a:solidFill>
                    <a:schemeClr val="bg1"/>
                  </a:solidFill>
                  <a:latin typeface="+mn-lt"/>
                </a:rPr>
                <a:t>NATURE</a:t>
              </a:r>
            </a:p>
          </p:txBody>
        </p:sp>
        <p:sp>
          <p:nvSpPr>
            <p:cNvPr id="31" name="TextBox 30"/>
            <p:cNvSpPr txBox="1"/>
            <p:nvPr/>
          </p:nvSpPr>
          <p:spPr>
            <a:xfrm rot="5400000">
              <a:off x="7770464" y="2619383"/>
              <a:ext cx="1409553" cy="461665"/>
            </a:xfrm>
            <a:prstGeom prst="rect">
              <a:avLst/>
            </a:prstGeom>
            <a:noFill/>
          </p:spPr>
          <p:txBody>
            <a:bodyPr wrap="none" rtlCol="0">
              <a:spAutoFit/>
            </a:bodyPr>
            <a:lstStyle/>
            <a:p>
              <a:r>
                <a:rPr lang="en-GB" sz="2400" dirty="0">
                  <a:solidFill>
                    <a:schemeClr val="bg1"/>
                  </a:solidFill>
                  <a:latin typeface="+mn-lt"/>
                </a:rPr>
                <a:t>NURTURE</a:t>
              </a:r>
            </a:p>
          </p:txBody>
        </p:sp>
      </p:grpSp>
      <p:sp>
        <p:nvSpPr>
          <p:cNvPr id="32" name="Rectangle: Rounded Corners 31"/>
          <p:cNvSpPr/>
          <p:nvPr/>
        </p:nvSpPr>
        <p:spPr>
          <a:xfrm>
            <a:off x="457200" y="1214334"/>
            <a:ext cx="3970784" cy="1494586"/>
          </a:xfrm>
          <a:prstGeom prst="roundRect">
            <a:avLst/>
          </a:prstGeom>
          <a:ln>
            <a:solidFill>
              <a:srgbClr val="F34C3E"/>
            </a:solidFill>
          </a:ln>
        </p:spPr>
        <p:style>
          <a:lnRef idx="2">
            <a:schemeClr val="accent1"/>
          </a:lnRef>
          <a:fillRef idx="1">
            <a:schemeClr val="lt1"/>
          </a:fillRef>
          <a:effectRef idx="0">
            <a:schemeClr val="accent1"/>
          </a:effectRef>
          <a:fontRef idx="minor">
            <a:schemeClr val="dk1"/>
          </a:fontRef>
        </p:style>
        <p:txBody>
          <a:bodyPr rtlCol="0" anchor="t"/>
          <a:lstStyle/>
          <a:p>
            <a:r>
              <a:rPr lang="en-GB" sz="2400" b="1" dirty="0">
                <a:solidFill>
                  <a:srgbClr val="F34C3E"/>
                </a:solidFill>
              </a:rPr>
              <a:t>AO1: Reductionism</a:t>
            </a:r>
          </a:p>
          <a:p>
            <a:pPr marL="342900" indent="-342900">
              <a:buFont typeface="Wingdings" panose="05000000000000000000" pitchFamily="2" charset="2"/>
              <a:buChar char="§"/>
            </a:pPr>
            <a:r>
              <a:rPr lang="en-GB" sz="1400" b="1" dirty="0">
                <a:solidFill>
                  <a:schemeClr val="tx1"/>
                </a:solidFill>
              </a:rPr>
              <a:t>Define Biological Reductionism</a:t>
            </a:r>
          </a:p>
          <a:p>
            <a:pPr marL="800100" lvl="1" indent="-342900">
              <a:buFont typeface="Wingdings" panose="05000000000000000000" pitchFamily="2" charset="2"/>
              <a:buChar char="§"/>
            </a:pPr>
            <a:r>
              <a:rPr lang="en-GB" sz="1400" b="1" dirty="0">
                <a:solidFill>
                  <a:schemeClr val="tx1"/>
                </a:solidFill>
              </a:rPr>
              <a:t>Example - OCD</a:t>
            </a:r>
          </a:p>
          <a:p>
            <a:pPr marL="342900" indent="-342900">
              <a:buFont typeface="Wingdings" panose="05000000000000000000" pitchFamily="2" charset="2"/>
              <a:buChar char="§"/>
            </a:pPr>
            <a:r>
              <a:rPr lang="en-GB" sz="1400" b="1" dirty="0">
                <a:solidFill>
                  <a:schemeClr val="tx1"/>
                </a:solidFill>
              </a:rPr>
              <a:t>Define Environmental Reductionism</a:t>
            </a:r>
          </a:p>
          <a:p>
            <a:pPr marL="800100" lvl="1" indent="-342900">
              <a:buFont typeface="Wingdings" panose="05000000000000000000" pitchFamily="2" charset="2"/>
              <a:buChar char="§"/>
            </a:pPr>
            <a:r>
              <a:rPr lang="en-GB" sz="1400" b="1" dirty="0">
                <a:solidFill>
                  <a:schemeClr val="tx1"/>
                </a:solidFill>
              </a:rPr>
              <a:t>Example - Phobias</a:t>
            </a:r>
          </a:p>
        </p:txBody>
      </p:sp>
      <p:sp>
        <p:nvSpPr>
          <p:cNvPr id="33" name="Rectangle: Rounded Corners 32"/>
          <p:cNvSpPr/>
          <p:nvPr/>
        </p:nvSpPr>
        <p:spPr>
          <a:xfrm>
            <a:off x="4427984" y="1214334"/>
            <a:ext cx="4258816" cy="1494586"/>
          </a:xfrm>
          <a:prstGeom prst="roundRect">
            <a:avLst/>
          </a:prstGeom>
          <a:ln>
            <a:solidFill>
              <a:srgbClr val="9BBB59"/>
            </a:solidFill>
          </a:ln>
        </p:spPr>
        <p:style>
          <a:lnRef idx="2">
            <a:schemeClr val="accent1"/>
          </a:lnRef>
          <a:fillRef idx="1">
            <a:schemeClr val="lt1"/>
          </a:fillRef>
          <a:effectRef idx="0">
            <a:schemeClr val="accent1"/>
          </a:effectRef>
          <a:fontRef idx="minor">
            <a:schemeClr val="dk1"/>
          </a:fontRef>
        </p:style>
        <p:txBody>
          <a:bodyPr rtlCol="0" anchor="t"/>
          <a:lstStyle/>
          <a:p>
            <a:r>
              <a:rPr lang="en-GB" sz="2400" b="1" dirty="0">
                <a:solidFill>
                  <a:srgbClr val="92D050"/>
                </a:solidFill>
              </a:rPr>
              <a:t>AO1: Holism</a:t>
            </a:r>
          </a:p>
          <a:p>
            <a:pPr marL="342900" lvl="0" indent="-342900">
              <a:buFont typeface="Wingdings" panose="05000000000000000000" pitchFamily="2" charset="2"/>
              <a:buChar char="§"/>
            </a:pPr>
            <a:r>
              <a:rPr lang="en-GB" sz="1600" b="1" dirty="0">
                <a:solidFill>
                  <a:prstClr val="black"/>
                </a:solidFill>
              </a:rPr>
              <a:t>Define Holism</a:t>
            </a:r>
          </a:p>
          <a:p>
            <a:pPr marL="800100" lvl="1" indent="-342900">
              <a:buFont typeface="Wingdings" panose="05000000000000000000" pitchFamily="2" charset="2"/>
              <a:buChar char="§"/>
            </a:pPr>
            <a:r>
              <a:rPr lang="en-GB" sz="1400" b="1" dirty="0">
                <a:solidFill>
                  <a:prstClr val="black"/>
                </a:solidFill>
              </a:rPr>
              <a:t>Example – Gestalt Psychology</a:t>
            </a:r>
          </a:p>
          <a:p>
            <a:endParaRPr lang="en-GB" sz="2400" b="1" dirty="0">
              <a:solidFill>
                <a:srgbClr val="92D050"/>
              </a:solidFill>
            </a:endParaRPr>
          </a:p>
        </p:txBody>
      </p:sp>
      <p:sp>
        <p:nvSpPr>
          <p:cNvPr id="34" name="Rectangle: Rounded Corners 33"/>
          <p:cNvSpPr/>
          <p:nvPr/>
        </p:nvSpPr>
        <p:spPr>
          <a:xfrm>
            <a:off x="457200" y="501504"/>
            <a:ext cx="8229600" cy="712830"/>
          </a:xfrm>
          <a:prstGeom prst="roundRect">
            <a:avLst/>
          </a:prstGeom>
          <a:ln>
            <a:solidFill>
              <a:srgbClr val="F34C3E"/>
            </a:solidFill>
          </a:ln>
        </p:spPr>
        <p:style>
          <a:lnRef idx="2">
            <a:schemeClr val="accent1"/>
          </a:lnRef>
          <a:fillRef idx="1">
            <a:schemeClr val="lt1"/>
          </a:fillRef>
          <a:effectRef idx="0">
            <a:schemeClr val="accent1"/>
          </a:effectRef>
          <a:fontRef idx="minor">
            <a:schemeClr val="dk1"/>
          </a:fontRef>
        </p:style>
        <p:txBody>
          <a:bodyPr rtlCol="0" anchor="t"/>
          <a:lstStyle/>
          <a:p>
            <a:pPr algn="ctr"/>
            <a:r>
              <a:rPr lang="en-GB" sz="2400" b="1" dirty="0">
                <a:solidFill>
                  <a:srgbClr val="F34C3E"/>
                </a:solidFill>
              </a:rPr>
              <a:t>[Introduction] AO1: The Holism and Reductionism Debate</a:t>
            </a:r>
            <a:endParaRPr lang="en-GB" sz="1400" b="1" u="sng" dirty="0">
              <a:solidFill>
                <a:schemeClr val="tx1"/>
              </a:solidFill>
            </a:endParaRPr>
          </a:p>
        </p:txBody>
      </p:sp>
      <p:sp>
        <p:nvSpPr>
          <p:cNvPr id="16" name="Rectangle: Rounded Corners 15"/>
          <p:cNvSpPr/>
          <p:nvPr/>
        </p:nvSpPr>
        <p:spPr>
          <a:xfrm>
            <a:off x="457200" y="2924944"/>
            <a:ext cx="2592288" cy="2132198"/>
          </a:xfrm>
          <a:prstGeom prst="roundRect">
            <a:avLst/>
          </a:prstGeom>
          <a:solidFill>
            <a:srgbClr val="FFF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2000" b="1" dirty="0">
                <a:solidFill>
                  <a:schemeClr val="tx1"/>
                </a:solidFill>
              </a:rPr>
              <a:t>AO3: Psychology as a Science</a:t>
            </a:r>
          </a:p>
          <a:p>
            <a:pPr algn="ctr"/>
            <a:endParaRPr lang="en-GB" sz="1600" dirty="0">
              <a:solidFill>
                <a:schemeClr val="tx1"/>
              </a:solidFill>
            </a:endParaRPr>
          </a:p>
          <a:p>
            <a:pPr marL="285750" indent="-285750">
              <a:buFont typeface="Wingdings" panose="05000000000000000000" pitchFamily="2" charset="2"/>
              <a:buChar char="§"/>
            </a:pPr>
            <a:r>
              <a:rPr lang="en-GB" sz="1600" dirty="0">
                <a:solidFill>
                  <a:schemeClr val="tx1"/>
                </a:solidFill>
              </a:rPr>
              <a:t>Experimental Reductionism</a:t>
            </a:r>
          </a:p>
          <a:p>
            <a:pPr marL="285750" indent="-285750">
              <a:buFont typeface="Wingdings" panose="05000000000000000000" pitchFamily="2" charset="2"/>
              <a:buChar char="§"/>
            </a:pPr>
            <a:r>
              <a:rPr lang="en-GB" sz="1600" dirty="0">
                <a:solidFill>
                  <a:schemeClr val="tx1"/>
                </a:solidFill>
              </a:rPr>
              <a:t>Causal Relationships</a:t>
            </a:r>
          </a:p>
          <a:p>
            <a:endParaRPr lang="en-GB" sz="1600" b="1" dirty="0">
              <a:solidFill>
                <a:schemeClr val="tx1"/>
              </a:solidFill>
            </a:endParaRPr>
          </a:p>
        </p:txBody>
      </p:sp>
      <p:sp>
        <p:nvSpPr>
          <p:cNvPr id="17" name="Rectangle: Rounded Corners 16"/>
          <p:cNvSpPr/>
          <p:nvPr/>
        </p:nvSpPr>
        <p:spPr>
          <a:xfrm>
            <a:off x="3275856" y="2924944"/>
            <a:ext cx="2592288" cy="2132198"/>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r>
              <a:rPr lang="en-GB" sz="2000" b="1" dirty="0">
                <a:solidFill>
                  <a:prstClr val="black"/>
                </a:solidFill>
              </a:rPr>
              <a:t>AO3: Real World Application</a:t>
            </a:r>
          </a:p>
          <a:p>
            <a:pPr lvl="0" algn="ctr"/>
            <a:endParaRPr lang="en-GB" sz="1600" dirty="0">
              <a:solidFill>
                <a:prstClr val="black"/>
              </a:solidFill>
            </a:endParaRPr>
          </a:p>
          <a:p>
            <a:pPr marL="285750" lvl="0" indent="-285750">
              <a:buFont typeface="Wingdings" panose="05000000000000000000" pitchFamily="2" charset="2"/>
              <a:buChar char="§"/>
            </a:pPr>
            <a:r>
              <a:rPr lang="en-GB" sz="1600" dirty="0">
                <a:solidFill>
                  <a:prstClr val="black"/>
                </a:solidFill>
              </a:rPr>
              <a:t>Biological Treatments</a:t>
            </a:r>
          </a:p>
          <a:p>
            <a:pPr marL="285750" lvl="0" indent="-285750">
              <a:buFont typeface="Wingdings" panose="05000000000000000000" pitchFamily="2" charset="2"/>
              <a:buChar char="§"/>
            </a:pPr>
            <a:r>
              <a:rPr lang="en-GB" sz="1600" dirty="0">
                <a:solidFill>
                  <a:prstClr val="black"/>
                </a:solidFill>
              </a:rPr>
              <a:t>SSRIs for OCD</a:t>
            </a:r>
          </a:p>
          <a:p>
            <a:pPr marL="285750" indent="-285750">
              <a:buFont typeface="Wingdings" panose="05000000000000000000" pitchFamily="2" charset="2"/>
              <a:buChar char="§"/>
            </a:pPr>
            <a:r>
              <a:rPr lang="en-GB" sz="1600" b="1" dirty="0" err="1">
                <a:solidFill>
                  <a:prstClr val="black"/>
                </a:solidFill>
              </a:rPr>
              <a:t>Soomro</a:t>
            </a:r>
            <a:r>
              <a:rPr lang="en-GB" sz="1600" b="1" dirty="0">
                <a:solidFill>
                  <a:prstClr val="black"/>
                </a:solidFill>
              </a:rPr>
              <a:t> et al. (2008)</a:t>
            </a:r>
          </a:p>
        </p:txBody>
      </p:sp>
      <p:sp>
        <p:nvSpPr>
          <p:cNvPr id="18" name="Rectangle: Rounded Corners 17"/>
          <p:cNvSpPr/>
          <p:nvPr/>
        </p:nvSpPr>
        <p:spPr>
          <a:xfrm>
            <a:off x="6094512" y="2924944"/>
            <a:ext cx="2592288" cy="2132198"/>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r>
              <a:rPr lang="en-GB" sz="2000" b="1" dirty="0">
                <a:solidFill>
                  <a:prstClr val="black"/>
                </a:solidFill>
              </a:rPr>
              <a:t>AO3: Reductionism is Limited</a:t>
            </a:r>
          </a:p>
          <a:p>
            <a:pPr lvl="0" algn="ctr"/>
            <a:endParaRPr lang="en-GB" sz="1600" dirty="0">
              <a:solidFill>
                <a:prstClr val="black"/>
              </a:solidFill>
            </a:endParaRPr>
          </a:p>
          <a:p>
            <a:pPr marL="285750" lvl="0" indent="-285750">
              <a:buFont typeface="Wingdings" panose="05000000000000000000" pitchFamily="2" charset="2"/>
              <a:buChar char="§"/>
            </a:pPr>
            <a:r>
              <a:rPr lang="en-GB" sz="1600" dirty="0">
                <a:solidFill>
                  <a:prstClr val="black"/>
                </a:solidFill>
              </a:rPr>
              <a:t>Ignores the complexity of behaviour</a:t>
            </a:r>
          </a:p>
          <a:p>
            <a:pPr marL="285750" lvl="0" indent="-285750">
              <a:buFont typeface="Wingdings" panose="05000000000000000000" pitchFamily="2" charset="2"/>
              <a:buChar char="§"/>
            </a:pPr>
            <a:r>
              <a:rPr lang="en-GB" sz="1600" dirty="0">
                <a:solidFill>
                  <a:prstClr val="black"/>
                </a:solidFill>
              </a:rPr>
              <a:t>ADHD</a:t>
            </a:r>
          </a:p>
          <a:p>
            <a:pPr lvl="0"/>
            <a:endParaRPr lang="en-GB" sz="1600" b="1" dirty="0">
              <a:solidFill>
                <a:prstClr val="black"/>
              </a:solidFill>
            </a:endParaRPr>
          </a:p>
        </p:txBody>
      </p:sp>
      <p:pic>
        <p:nvPicPr>
          <p:cNvPr id="19" name="Picture 18"/>
          <p:cNvPicPr>
            <a:picLocks noChangeAspect="1"/>
          </p:cNvPicPr>
          <p:nvPr/>
        </p:nvPicPr>
        <p:blipFill>
          <a:blip r:embed="rId3">
            <a:extLst>
              <a:ext uri="{BEBA8EAE-BF5A-486C-A8C5-ECC9F3942E4B}">
                <a14:imgProps xmlns:a14="http://schemas.microsoft.com/office/drawing/2010/main">
                  <a14:imgLayer r:embed="rId4">
                    <a14:imgEffect>
                      <a14:backgroundRemoval t="800" b="100000" l="0" r="100000">
                        <a14:foregroundMark x1="43800" y1="15900" x2="43800" y2="15900"/>
                        <a14:foregroundMark x1="15600" y1="11300" x2="15600" y2="11300"/>
                        <a14:foregroundMark x1="18500" y1="9700" x2="18500" y2="9700"/>
                        <a14:foregroundMark x1="11200" y1="16300" x2="11200" y2="16300"/>
                        <a14:foregroundMark x1="18100" y1="41700" x2="18100" y2="41700"/>
                        <a14:foregroundMark x1="20000" y1="42900" x2="20000" y2="42900"/>
                        <a14:backgroundMark x1="27600" y1="34100" x2="36300" y2="26800"/>
                      </a14:backgroundRemoval>
                    </a14:imgEffect>
                  </a14:imgLayer>
                </a14:imgProps>
              </a:ext>
            </a:extLst>
          </a:blip>
          <a:stretch>
            <a:fillRect/>
          </a:stretch>
        </p:blipFill>
        <p:spPr>
          <a:xfrm flipH="1">
            <a:off x="0" y="3801509"/>
            <a:ext cx="2477062" cy="2511265"/>
          </a:xfrm>
          <a:prstGeom prst="rect">
            <a:avLst/>
          </a:prstGeom>
        </p:spPr>
      </p:pic>
    </p:spTree>
    <p:extLst>
      <p:ext uri="{BB962C8B-B14F-4D97-AF65-F5344CB8AC3E}">
        <p14:creationId xmlns:p14="http://schemas.microsoft.com/office/powerpoint/2010/main" val="31494680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Joseph MiniMacPC\AppData\Local\Microsoft\Windows\INetCacheContent.Word\Burger_75%_Fade.png"/>
          <p:cNvPicPr/>
          <p:nvPr/>
        </p:nvPicPr>
        <p:blipFill>
          <a:blip r:embed="rId3">
            <a:extLst>
              <a:ext uri="{28A0092B-C50C-407E-A947-70E740481C1C}">
                <a14:useLocalDpi xmlns:a14="http://schemas.microsoft.com/office/drawing/2010/main" val="0"/>
              </a:ext>
            </a:extLst>
          </a:blip>
          <a:srcRect/>
          <a:stretch>
            <a:fillRect/>
          </a:stretch>
        </p:blipFill>
        <p:spPr bwMode="auto">
          <a:xfrm>
            <a:off x="1163839" y="1654630"/>
            <a:ext cx="7420980" cy="4332702"/>
          </a:xfrm>
          <a:prstGeom prst="rect">
            <a:avLst/>
          </a:prstGeom>
          <a:noFill/>
          <a:ln>
            <a:noFill/>
          </a:ln>
        </p:spPr>
      </p:pic>
      <p:graphicFrame>
        <p:nvGraphicFramePr>
          <p:cNvPr id="5" name="Content Placeholder 4"/>
          <p:cNvGraphicFramePr>
            <a:graphicFrameLocks/>
          </p:cNvGraphicFramePr>
          <p:nvPr>
            <p:extLst/>
          </p:nvPr>
        </p:nvGraphicFramePr>
        <p:xfrm>
          <a:off x="457200" y="1500175"/>
          <a:ext cx="8229600" cy="4569314"/>
        </p:xfrm>
        <a:graphic>
          <a:graphicData uri="http://schemas.openxmlformats.org/drawingml/2006/table">
            <a:tbl>
              <a:tblPr firstRow="1" firstCol="1" bandRow="1"/>
              <a:tblGrid>
                <a:gridCol w="563168">
                  <a:extLst>
                    <a:ext uri="{9D8B030D-6E8A-4147-A177-3AD203B41FA5}">
                      <a16:colId xmlns:a16="http://schemas.microsoft.com/office/drawing/2014/main" val="2673664301"/>
                    </a:ext>
                  </a:extLst>
                </a:gridCol>
                <a:gridCol w="7666432">
                  <a:extLst>
                    <a:ext uri="{9D8B030D-6E8A-4147-A177-3AD203B41FA5}">
                      <a16:colId xmlns:a16="http://schemas.microsoft.com/office/drawing/2014/main" val="2365044452"/>
                    </a:ext>
                  </a:extLst>
                </a:gridCol>
              </a:tblGrid>
              <a:tr h="986704">
                <a:tc>
                  <a:txBody>
                    <a:bodyPr/>
                    <a:lstStyle/>
                    <a:p>
                      <a:pPr marL="71755" marR="71755" algn="ctr">
                        <a:lnSpc>
                          <a:spcPct val="107000"/>
                        </a:lnSpc>
                        <a:spcBef>
                          <a:spcPts val="0"/>
                        </a:spcBef>
                        <a:spcAft>
                          <a:spcPts val="800"/>
                        </a:spcAft>
                      </a:pPr>
                      <a:r>
                        <a:rPr lang="en-US" sz="1600" b="1" dirty="0">
                          <a:effectLst/>
                          <a:latin typeface="Calibri" panose="020F0502020204030204" pitchFamily="34" charset="0"/>
                        </a:rPr>
                        <a:t>Point</a:t>
                      </a:r>
                      <a:endParaRPr lang="en-US" sz="1400" dirty="0">
                        <a:effectLst/>
                        <a:latin typeface="Calibri" panose="020F0502020204030204" pitchFamily="34" charset="0"/>
                      </a:endParaRPr>
                    </a:p>
                  </a:txBody>
                  <a:tcPr marL="68580" marR="6858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199C9"/>
                    </a:solidFill>
                  </a:tcPr>
                </a:tc>
                <a:tc>
                  <a:txBody>
                    <a:bodyPr/>
                    <a:lstStyle/>
                    <a:p>
                      <a:pPr>
                        <a:lnSpc>
                          <a:spcPct val="107000"/>
                        </a:lnSpc>
                        <a:spcAft>
                          <a:spcPts val="800"/>
                        </a:spcAft>
                      </a:pPr>
                      <a:r>
                        <a:rPr lang="en-US" sz="1200" dirty="0">
                          <a:effectLst/>
                          <a:latin typeface="Calibri" panose="020F0502020204030204" pitchFamily="34" charset="0"/>
                        </a:rPr>
                        <a:t> </a:t>
                      </a:r>
                      <a:endParaRPr lang="en-US" sz="1100" dirty="0">
                        <a:effectLst/>
                        <a:latin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58383061"/>
                  </a:ext>
                </a:extLst>
              </a:tr>
              <a:tr h="1791305">
                <a:tc>
                  <a:txBody>
                    <a:bodyPr/>
                    <a:lstStyle/>
                    <a:p>
                      <a:pPr marL="71755" marR="71755" algn="ctr">
                        <a:lnSpc>
                          <a:spcPct val="107000"/>
                        </a:lnSpc>
                        <a:spcBef>
                          <a:spcPts val="0"/>
                        </a:spcBef>
                        <a:spcAft>
                          <a:spcPts val="800"/>
                        </a:spcAft>
                      </a:pPr>
                      <a:r>
                        <a:rPr lang="en-US" sz="1600" b="1" dirty="0">
                          <a:effectLst/>
                          <a:latin typeface="Calibri" panose="020F0502020204030204" pitchFamily="34" charset="0"/>
                        </a:rPr>
                        <a:t>Evidence or Example</a:t>
                      </a:r>
                      <a:endParaRPr lang="en-US" sz="1400" dirty="0">
                        <a:effectLst/>
                        <a:latin typeface="Calibri" panose="020F0502020204030204" pitchFamily="34" charset="0"/>
                      </a:endParaRPr>
                    </a:p>
                  </a:txBody>
                  <a:tcPr marL="68580" marR="6858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199C9"/>
                    </a:solidFill>
                  </a:tcPr>
                </a:tc>
                <a:tc>
                  <a:txBody>
                    <a:bodyPr/>
                    <a:lstStyle/>
                    <a:p>
                      <a:pPr>
                        <a:lnSpc>
                          <a:spcPct val="107000"/>
                        </a:lnSpc>
                        <a:spcAft>
                          <a:spcPts val="800"/>
                        </a:spcAft>
                      </a:pPr>
                      <a:r>
                        <a:rPr lang="en-US" sz="1200" dirty="0">
                          <a:effectLst/>
                          <a:latin typeface="Calibri" panose="020F0502020204030204" pitchFamily="34" charset="0"/>
                        </a:rPr>
                        <a:t> </a:t>
                      </a:r>
                      <a:endParaRPr lang="en-US" sz="1100" dirty="0">
                        <a:effectLst/>
                        <a:latin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4985183"/>
                  </a:ext>
                </a:extLst>
              </a:tr>
              <a:tr h="1791305">
                <a:tc>
                  <a:txBody>
                    <a:bodyPr/>
                    <a:lstStyle/>
                    <a:p>
                      <a:pPr marL="71755" marR="71755" algn="ctr">
                        <a:lnSpc>
                          <a:spcPct val="107000"/>
                        </a:lnSpc>
                        <a:spcBef>
                          <a:spcPts val="0"/>
                        </a:spcBef>
                        <a:spcAft>
                          <a:spcPts val="800"/>
                        </a:spcAft>
                      </a:pPr>
                      <a:r>
                        <a:rPr lang="en-US" sz="1600" b="1" dirty="0">
                          <a:effectLst/>
                          <a:latin typeface="Calibri" panose="020F0502020204030204" pitchFamily="34" charset="0"/>
                        </a:rPr>
                        <a:t>Explain</a:t>
                      </a:r>
                      <a:endParaRPr lang="en-US" sz="1400" dirty="0">
                        <a:effectLst/>
                        <a:latin typeface="Calibri" panose="020F0502020204030204" pitchFamily="34" charset="0"/>
                      </a:endParaRPr>
                    </a:p>
                  </a:txBody>
                  <a:tcPr marL="68580" marR="6858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199C9"/>
                    </a:solidFill>
                  </a:tcPr>
                </a:tc>
                <a:tc>
                  <a:txBody>
                    <a:bodyPr/>
                    <a:lstStyle/>
                    <a:p>
                      <a:pPr>
                        <a:lnSpc>
                          <a:spcPct val="107000"/>
                        </a:lnSpc>
                        <a:spcAft>
                          <a:spcPts val="800"/>
                        </a:spcAft>
                      </a:pPr>
                      <a:r>
                        <a:rPr lang="en-US" sz="1200" dirty="0">
                          <a:effectLst/>
                          <a:latin typeface="Calibri" panose="020F0502020204030204" pitchFamily="34" charset="0"/>
                        </a:rPr>
                        <a:t> </a:t>
                      </a:r>
                      <a:endParaRPr lang="en-US" sz="1100" dirty="0">
                        <a:effectLst/>
                        <a:latin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16600624"/>
                  </a:ext>
                </a:extLst>
              </a:tr>
            </a:tbl>
          </a:graphicData>
        </a:graphic>
      </p:graphicFrame>
      <p:sp>
        <p:nvSpPr>
          <p:cNvPr id="2" name="Title 1"/>
          <p:cNvSpPr>
            <a:spLocks noGrp="1"/>
          </p:cNvSpPr>
          <p:nvPr>
            <p:ph type="title" idx="4294967295"/>
          </p:nvPr>
        </p:nvSpPr>
        <p:spPr>
          <a:xfrm>
            <a:off x="457200" y="142875"/>
            <a:ext cx="7772400" cy="939800"/>
          </a:xfrm>
        </p:spPr>
        <p:txBody>
          <a:bodyPr/>
          <a:lstStyle/>
          <a:p>
            <a:r>
              <a:rPr lang="en-GB" dirty="0"/>
              <a:t>Essay Writing</a:t>
            </a:r>
          </a:p>
        </p:txBody>
      </p:sp>
      <p:sp>
        <p:nvSpPr>
          <p:cNvPr id="6" name="Rectangle 5"/>
          <p:cNvSpPr/>
          <p:nvPr/>
        </p:nvSpPr>
        <p:spPr>
          <a:xfrm>
            <a:off x="1163839" y="4604935"/>
            <a:ext cx="7420980" cy="1200329"/>
          </a:xfrm>
          <a:prstGeom prst="rect">
            <a:avLst/>
          </a:prstGeom>
        </p:spPr>
        <p:txBody>
          <a:bodyPr wrap="square">
            <a:spAutoFit/>
          </a:bodyPr>
          <a:lstStyle/>
          <a:p>
            <a:pPr marL="0" indent="0" algn="just">
              <a:buNone/>
            </a:pPr>
            <a:r>
              <a:rPr lang="en-GB" dirty="0">
                <a:latin typeface="+mj-lt"/>
              </a:rPr>
              <a:t>This allows researchers to study the different factors that influence human behaviour in a controlled manner while establishing causal relationships. Consequently, both biological and environmental reductionism are viewed as scientific approaches, whereas holism is not. </a:t>
            </a:r>
            <a:endParaRPr lang="en-GB" b="1" dirty="0">
              <a:latin typeface="+mj-lt"/>
            </a:endParaRPr>
          </a:p>
        </p:txBody>
      </p:sp>
      <p:sp>
        <p:nvSpPr>
          <p:cNvPr id="7" name="Rectangle 6"/>
          <p:cNvSpPr/>
          <p:nvPr/>
        </p:nvSpPr>
        <p:spPr>
          <a:xfrm>
            <a:off x="1163839" y="1763524"/>
            <a:ext cx="7420980" cy="369332"/>
          </a:xfrm>
          <a:prstGeom prst="rect">
            <a:avLst/>
          </a:prstGeom>
        </p:spPr>
        <p:txBody>
          <a:bodyPr wrap="square">
            <a:spAutoFit/>
          </a:bodyPr>
          <a:lstStyle/>
          <a:p>
            <a:pPr lvl="0" algn="just"/>
            <a:r>
              <a:rPr lang="en-GB" dirty="0">
                <a:solidFill>
                  <a:prstClr val="black"/>
                </a:solidFill>
                <a:latin typeface="Calibri"/>
              </a:rPr>
              <a:t>Scientists (including psychologists) are drawn to reductionist explanations. </a:t>
            </a:r>
          </a:p>
        </p:txBody>
      </p:sp>
      <p:sp>
        <p:nvSpPr>
          <p:cNvPr id="8" name="Rectangle 7"/>
          <p:cNvSpPr/>
          <p:nvPr/>
        </p:nvSpPr>
        <p:spPr>
          <a:xfrm>
            <a:off x="1163839" y="2732727"/>
            <a:ext cx="7420980" cy="1200329"/>
          </a:xfrm>
          <a:prstGeom prst="rect">
            <a:avLst/>
          </a:prstGeom>
        </p:spPr>
        <p:txBody>
          <a:bodyPr wrap="square">
            <a:spAutoFit/>
          </a:bodyPr>
          <a:lstStyle/>
          <a:p>
            <a:pPr lvl="0" algn="just"/>
            <a:r>
              <a:rPr lang="en-GB" dirty="0">
                <a:solidFill>
                  <a:prstClr val="black"/>
                </a:solidFill>
                <a:latin typeface="Calibri"/>
              </a:rPr>
              <a:t>For example, most experimental psychology is based on the assumption that human behaviour can be studied effectively in relatively simple experiments, where complex behaviour is reduced to isolated variables (known as experimental reductionism). </a:t>
            </a:r>
          </a:p>
        </p:txBody>
      </p:sp>
    </p:spTree>
    <p:extLst>
      <p:ext uri="{BB962C8B-B14F-4D97-AF65-F5344CB8AC3E}">
        <p14:creationId xmlns:p14="http://schemas.microsoft.com/office/powerpoint/2010/main" val="1268055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solidFill>
                  <a:srgbClr val="00B050"/>
                </a:solidFill>
              </a:rPr>
              <a:t>What do you see?</a:t>
            </a:r>
          </a:p>
        </p:txBody>
      </p:sp>
      <p:sp>
        <p:nvSpPr>
          <p:cNvPr id="3" name="Subtitle 2"/>
          <p:cNvSpPr>
            <a:spLocks noGrp="1"/>
          </p:cNvSpPr>
          <p:nvPr>
            <p:ph type="subTitle" idx="1"/>
          </p:nvPr>
        </p:nvSpPr>
        <p:spPr/>
        <p:txBody>
          <a:bodyPr>
            <a:normAutofit/>
          </a:bodyPr>
          <a:lstStyle/>
          <a:p>
            <a:r>
              <a:rPr lang="en-GB" dirty="0"/>
              <a:t>Describe what you see in relation to the following image.</a:t>
            </a:r>
          </a:p>
        </p:txBody>
      </p:sp>
      <p:pic>
        <p:nvPicPr>
          <p:cNvPr id="5" name="MS900074799[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6210182" y="4353664"/>
            <a:ext cx="244475" cy="244475"/>
          </a:xfrm>
          <a:prstGeom prst="rect">
            <a:avLst/>
          </a:prstGeom>
        </p:spPr>
      </p:pic>
      <p:sp>
        <p:nvSpPr>
          <p:cNvPr id="6" name="Oval 5"/>
          <p:cNvSpPr/>
          <p:nvPr/>
        </p:nvSpPr>
        <p:spPr>
          <a:xfrm>
            <a:off x="5652120" y="3561576"/>
            <a:ext cx="1463040" cy="1463040"/>
          </a:xfrm>
          <a:prstGeom prst="ellipse">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7" name="Oval 6"/>
          <p:cNvSpPr/>
          <p:nvPr/>
        </p:nvSpPr>
        <p:spPr>
          <a:xfrm>
            <a:off x="5652120" y="3561576"/>
            <a:ext cx="1463040" cy="1463040"/>
          </a:xfrm>
          <a:prstGeom prst="ellipse">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2060"/>
              </a:solidFill>
              <a:latin typeface="+mj-lt"/>
            </a:endParaRPr>
          </a:p>
        </p:txBody>
      </p:sp>
      <p:sp>
        <p:nvSpPr>
          <p:cNvPr id="8" name="TextBox 7"/>
          <p:cNvSpPr txBox="1"/>
          <p:nvPr/>
        </p:nvSpPr>
        <p:spPr>
          <a:xfrm>
            <a:off x="5757314" y="4106569"/>
            <a:ext cx="1243930" cy="369332"/>
          </a:xfrm>
          <a:prstGeom prst="rect">
            <a:avLst/>
          </a:prstGeom>
          <a:noFill/>
        </p:spPr>
        <p:txBody>
          <a:bodyPr wrap="none" rtlCol="0">
            <a:spAutoFit/>
          </a:bodyPr>
          <a:lstStyle/>
          <a:p>
            <a:pPr algn="ctr"/>
            <a:r>
              <a:rPr lang="en-GB" dirty="0">
                <a:latin typeface="+mj-lt"/>
              </a:rPr>
              <a:t>20 Seconds</a:t>
            </a:r>
          </a:p>
        </p:txBody>
      </p:sp>
      <p:pic>
        <p:nvPicPr>
          <p:cNvPr id="4" name="Picture 3"/>
          <p:cNvPicPr>
            <a:picLocks noChangeAspect="1"/>
          </p:cNvPicPr>
          <p:nvPr/>
        </p:nvPicPr>
        <p:blipFill rotWithShape="1">
          <a:blip r:embed="rId6"/>
          <a:srcRect l="36224" t="56699" r="36214" b="3138"/>
          <a:stretch/>
        </p:blipFill>
        <p:spPr>
          <a:xfrm>
            <a:off x="1135027" y="2544330"/>
            <a:ext cx="3600400" cy="3497532"/>
          </a:xfrm>
          <a:prstGeom prst="rect">
            <a:avLst/>
          </a:prstGeom>
        </p:spPr>
      </p:pic>
    </p:spTree>
    <p:extLst>
      <p:ext uri="{BB962C8B-B14F-4D97-AF65-F5344CB8AC3E}">
        <p14:creationId xmlns:p14="http://schemas.microsoft.com/office/powerpoint/2010/main" val="421028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afterEffect">
                                  <p:stCondLst>
                                    <p:cond delay="0"/>
                                  </p:stCondLst>
                                  <p:childTnLst>
                                    <p:cmd type="call" cmd="playFrom(0.0)">
                                      <p:cBhvr>
                                        <p:cTn id="12" dur="2176" fill="hold"/>
                                        <p:tgtEl>
                                          <p:spTgt spid="5"/>
                                        </p:tgtEl>
                                      </p:cBhvr>
                                    </p:cmd>
                                  </p:childTnLst>
                                </p:cTn>
                              </p:par>
                            </p:childTnLst>
                          </p:cTn>
                        </p:par>
                      </p:childTnLst>
                    </p:cTn>
                  </p:par>
                </p:childTnLst>
              </p:cTn>
              <p:nextCondLst>
                <p:cond evt="onClick" delay="0">
                  <p:tgtEl>
                    <p:spTgt spid="6"/>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bldLst>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547792" y="1465140"/>
            <a:ext cx="7676313" cy="994508"/>
            <a:chOff x="323528" y="2145439"/>
            <a:chExt cx="8382545" cy="1409553"/>
          </a:xfrm>
        </p:grpSpPr>
        <p:sp>
          <p:nvSpPr>
            <p:cNvPr id="30" name="TextBox 29"/>
            <p:cNvSpPr txBox="1"/>
            <p:nvPr/>
          </p:nvSpPr>
          <p:spPr>
            <a:xfrm rot="16200000">
              <a:off x="-46926" y="2619384"/>
              <a:ext cx="1202573" cy="461665"/>
            </a:xfrm>
            <a:prstGeom prst="rect">
              <a:avLst/>
            </a:prstGeom>
            <a:noFill/>
          </p:spPr>
          <p:txBody>
            <a:bodyPr wrap="none" rtlCol="0">
              <a:spAutoFit/>
            </a:bodyPr>
            <a:lstStyle/>
            <a:p>
              <a:r>
                <a:rPr lang="en-GB" sz="2400" dirty="0">
                  <a:solidFill>
                    <a:schemeClr val="bg1"/>
                  </a:solidFill>
                  <a:latin typeface="+mn-lt"/>
                </a:rPr>
                <a:t>NATURE</a:t>
              </a:r>
            </a:p>
          </p:txBody>
        </p:sp>
        <p:sp>
          <p:nvSpPr>
            <p:cNvPr id="31" name="TextBox 30"/>
            <p:cNvSpPr txBox="1"/>
            <p:nvPr/>
          </p:nvSpPr>
          <p:spPr>
            <a:xfrm rot="5400000">
              <a:off x="7770464" y="2619383"/>
              <a:ext cx="1409553" cy="461665"/>
            </a:xfrm>
            <a:prstGeom prst="rect">
              <a:avLst/>
            </a:prstGeom>
            <a:noFill/>
          </p:spPr>
          <p:txBody>
            <a:bodyPr wrap="none" rtlCol="0">
              <a:spAutoFit/>
            </a:bodyPr>
            <a:lstStyle/>
            <a:p>
              <a:r>
                <a:rPr lang="en-GB" sz="2400" dirty="0">
                  <a:solidFill>
                    <a:schemeClr val="bg1"/>
                  </a:solidFill>
                  <a:latin typeface="+mn-lt"/>
                </a:rPr>
                <a:t>NURTURE</a:t>
              </a:r>
            </a:p>
          </p:txBody>
        </p:sp>
      </p:grpSp>
      <p:sp>
        <p:nvSpPr>
          <p:cNvPr id="32" name="Rectangle: Rounded Corners 31"/>
          <p:cNvSpPr/>
          <p:nvPr/>
        </p:nvSpPr>
        <p:spPr>
          <a:xfrm>
            <a:off x="457200" y="1214334"/>
            <a:ext cx="3970784" cy="1494586"/>
          </a:xfrm>
          <a:prstGeom prst="roundRect">
            <a:avLst/>
          </a:prstGeom>
          <a:ln>
            <a:solidFill>
              <a:srgbClr val="F34C3E"/>
            </a:solidFill>
          </a:ln>
        </p:spPr>
        <p:style>
          <a:lnRef idx="2">
            <a:schemeClr val="accent1"/>
          </a:lnRef>
          <a:fillRef idx="1">
            <a:schemeClr val="lt1"/>
          </a:fillRef>
          <a:effectRef idx="0">
            <a:schemeClr val="accent1"/>
          </a:effectRef>
          <a:fontRef idx="minor">
            <a:schemeClr val="dk1"/>
          </a:fontRef>
        </p:style>
        <p:txBody>
          <a:bodyPr rtlCol="0" anchor="t"/>
          <a:lstStyle/>
          <a:p>
            <a:r>
              <a:rPr lang="en-GB" sz="2400" b="1" dirty="0">
                <a:solidFill>
                  <a:srgbClr val="F34C3E"/>
                </a:solidFill>
              </a:rPr>
              <a:t>AO1: Reductionism</a:t>
            </a:r>
          </a:p>
          <a:p>
            <a:pPr marL="342900" indent="-342900">
              <a:buFont typeface="Wingdings" panose="05000000000000000000" pitchFamily="2" charset="2"/>
              <a:buChar char="§"/>
            </a:pPr>
            <a:r>
              <a:rPr lang="en-GB" sz="1400" b="1" dirty="0">
                <a:solidFill>
                  <a:schemeClr val="tx1"/>
                </a:solidFill>
              </a:rPr>
              <a:t>Define Biological Reductionism</a:t>
            </a:r>
          </a:p>
          <a:p>
            <a:pPr marL="800100" lvl="1" indent="-342900">
              <a:buFont typeface="Wingdings" panose="05000000000000000000" pitchFamily="2" charset="2"/>
              <a:buChar char="§"/>
            </a:pPr>
            <a:r>
              <a:rPr lang="en-GB" sz="1400" b="1" dirty="0">
                <a:solidFill>
                  <a:schemeClr val="tx1"/>
                </a:solidFill>
              </a:rPr>
              <a:t>Example - OCD</a:t>
            </a:r>
          </a:p>
          <a:p>
            <a:pPr marL="342900" indent="-342900">
              <a:buFont typeface="Wingdings" panose="05000000000000000000" pitchFamily="2" charset="2"/>
              <a:buChar char="§"/>
            </a:pPr>
            <a:r>
              <a:rPr lang="en-GB" sz="1400" b="1" dirty="0">
                <a:solidFill>
                  <a:schemeClr val="tx1"/>
                </a:solidFill>
              </a:rPr>
              <a:t>Define Environmental Reductionism</a:t>
            </a:r>
          </a:p>
          <a:p>
            <a:pPr marL="800100" lvl="1" indent="-342900">
              <a:buFont typeface="Wingdings" panose="05000000000000000000" pitchFamily="2" charset="2"/>
              <a:buChar char="§"/>
            </a:pPr>
            <a:r>
              <a:rPr lang="en-GB" sz="1400" b="1" dirty="0">
                <a:solidFill>
                  <a:schemeClr val="tx1"/>
                </a:solidFill>
              </a:rPr>
              <a:t>Example - Phobias</a:t>
            </a:r>
          </a:p>
        </p:txBody>
      </p:sp>
      <p:sp>
        <p:nvSpPr>
          <p:cNvPr id="33" name="Rectangle: Rounded Corners 32"/>
          <p:cNvSpPr/>
          <p:nvPr/>
        </p:nvSpPr>
        <p:spPr>
          <a:xfrm>
            <a:off x="4427984" y="1214334"/>
            <a:ext cx="4258816" cy="1494586"/>
          </a:xfrm>
          <a:prstGeom prst="roundRect">
            <a:avLst/>
          </a:prstGeom>
          <a:ln>
            <a:solidFill>
              <a:srgbClr val="9BBB59"/>
            </a:solidFill>
          </a:ln>
        </p:spPr>
        <p:style>
          <a:lnRef idx="2">
            <a:schemeClr val="accent1"/>
          </a:lnRef>
          <a:fillRef idx="1">
            <a:schemeClr val="lt1"/>
          </a:fillRef>
          <a:effectRef idx="0">
            <a:schemeClr val="accent1"/>
          </a:effectRef>
          <a:fontRef idx="minor">
            <a:schemeClr val="dk1"/>
          </a:fontRef>
        </p:style>
        <p:txBody>
          <a:bodyPr rtlCol="0" anchor="t"/>
          <a:lstStyle/>
          <a:p>
            <a:r>
              <a:rPr lang="en-GB" sz="2400" b="1" dirty="0">
                <a:solidFill>
                  <a:srgbClr val="92D050"/>
                </a:solidFill>
              </a:rPr>
              <a:t>AO1: Holism</a:t>
            </a:r>
          </a:p>
          <a:p>
            <a:pPr marL="342900" lvl="0" indent="-342900">
              <a:buFont typeface="Wingdings" panose="05000000000000000000" pitchFamily="2" charset="2"/>
              <a:buChar char="§"/>
            </a:pPr>
            <a:r>
              <a:rPr lang="en-GB" sz="1600" b="1" dirty="0">
                <a:solidFill>
                  <a:prstClr val="black"/>
                </a:solidFill>
              </a:rPr>
              <a:t>Define Holism</a:t>
            </a:r>
          </a:p>
          <a:p>
            <a:pPr marL="800100" lvl="1" indent="-342900">
              <a:buFont typeface="Wingdings" panose="05000000000000000000" pitchFamily="2" charset="2"/>
              <a:buChar char="§"/>
            </a:pPr>
            <a:r>
              <a:rPr lang="en-GB" sz="1400" b="1" dirty="0">
                <a:solidFill>
                  <a:prstClr val="black"/>
                </a:solidFill>
              </a:rPr>
              <a:t>Example – Gestalt Psychology</a:t>
            </a:r>
          </a:p>
          <a:p>
            <a:endParaRPr lang="en-GB" sz="2400" b="1" dirty="0">
              <a:solidFill>
                <a:srgbClr val="92D050"/>
              </a:solidFill>
            </a:endParaRPr>
          </a:p>
        </p:txBody>
      </p:sp>
      <p:sp>
        <p:nvSpPr>
          <p:cNvPr id="34" name="Rectangle: Rounded Corners 33"/>
          <p:cNvSpPr/>
          <p:nvPr/>
        </p:nvSpPr>
        <p:spPr>
          <a:xfrm>
            <a:off x="457200" y="501504"/>
            <a:ext cx="8229600" cy="712830"/>
          </a:xfrm>
          <a:prstGeom prst="roundRect">
            <a:avLst/>
          </a:prstGeom>
          <a:ln>
            <a:solidFill>
              <a:srgbClr val="F34C3E"/>
            </a:solidFill>
          </a:ln>
        </p:spPr>
        <p:style>
          <a:lnRef idx="2">
            <a:schemeClr val="accent1"/>
          </a:lnRef>
          <a:fillRef idx="1">
            <a:schemeClr val="lt1"/>
          </a:fillRef>
          <a:effectRef idx="0">
            <a:schemeClr val="accent1"/>
          </a:effectRef>
          <a:fontRef idx="minor">
            <a:schemeClr val="dk1"/>
          </a:fontRef>
        </p:style>
        <p:txBody>
          <a:bodyPr rtlCol="0" anchor="t"/>
          <a:lstStyle/>
          <a:p>
            <a:pPr algn="ctr"/>
            <a:r>
              <a:rPr lang="en-GB" sz="2400" b="1" dirty="0">
                <a:solidFill>
                  <a:srgbClr val="F34C3E"/>
                </a:solidFill>
              </a:rPr>
              <a:t>[Introduction] AO1: The Holism and Reductionism Debate</a:t>
            </a:r>
            <a:endParaRPr lang="en-GB" sz="1400" b="1" u="sng" dirty="0">
              <a:solidFill>
                <a:schemeClr val="tx1"/>
              </a:solidFill>
            </a:endParaRPr>
          </a:p>
        </p:txBody>
      </p:sp>
      <p:sp>
        <p:nvSpPr>
          <p:cNvPr id="16" name="Rectangle: Rounded Corners 15"/>
          <p:cNvSpPr/>
          <p:nvPr/>
        </p:nvSpPr>
        <p:spPr>
          <a:xfrm>
            <a:off x="457200" y="2924944"/>
            <a:ext cx="2592288" cy="2132198"/>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2000" b="1" dirty="0">
                <a:solidFill>
                  <a:schemeClr val="tx1"/>
                </a:solidFill>
              </a:rPr>
              <a:t>AO3: Psychology as a Science</a:t>
            </a:r>
          </a:p>
          <a:p>
            <a:pPr algn="ctr"/>
            <a:endParaRPr lang="en-GB" sz="1600" dirty="0">
              <a:solidFill>
                <a:schemeClr val="tx1"/>
              </a:solidFill>
            </a:endParaRPr>
          </a:p>
          <a:p>
            <a:pPr marL="285750" indent="-285750">
              <a:buFont typeface="Wingdings" panose="05000000000000000000" pitchFamily="2" charset="2"/>
              <a:buChar char="§"/>
            </a:pPr>
            <a:r>
              <a:rPr lang="en-GB" sz="1600" dirty="0">
                <a:solidFill>
                  <a:schemeClr val="tx1"/>
                </a:solidFill>
              </a:rPr>
              <a:t>Experimental Reductionism</a:t>
            </a:r>
          </a:p>
          <a:p>
            <a:pPr marL="285750" indent="-285750">
              <a:buFont typeface="Wingdings" panose="05000000000000000000" pitchFamily="2" charset="2"/>
              <a:buChar char="§"/>
            </a:pPr>
            <a:r>
              <a:rPr lang="en-GB" sz="1600" dirty="0">
                <a:solidFill>
                  <a:schemeClr val="tx1"/>
                </a:solidFill>
              </a:rPr>
              <a:t>Causal Relationships</a:t>
            </a:r>
          </a:p>
          <a:p>
            <a:endParaRPr lang="en-GB" sz="1600" b="1" dirty="0">
              <a:solidFill>
                <a:schemeClr val="tx1"/>
              </a:solidFill>
            </a:endParaRPr>
          </a:p>
        </p:txBody>
      </p:sp>
      <p:sp>
        <p:nvSpPr>
          <p:cNvPr id="17" name="Rectangle: Rounded Corners 16"/>
          <p:cNvSpPr/>
          <p:nvPr/>
        </p:nvSpPr>
        <p:spPr>
          <a:xfrm>
            <a:off x="3275856" y="2924944"/>
            <a:ext cx="2592288" cy="2132198"/>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r>
              <a:rPr lang="en-GB" sz="2000" b="1" dirty="0">
                <a:solidFill>
                  <a:prstClr val="black"/>
                </a:solidFill>
              </a:rPr>
              <a:t>AO3: Real World Application</a:t>
            </a:r>
          </a:p>
          <a:p>
            <a:pPr lvl="0" algn="ctr"/>
            <a:endParaRPr lang="en-GB" sz="1600" dirty="0">
              <a:solidFill>
                <a:prstClr val="black"/>
              </a:solidFill>
            </a:endParaRPr>
          </a:p>
          <a:p>
            <a:pPr marL="285750" lvl="0" indent="-285750">
              <a:buFont typeface="Wingdings" panose="05000000000000000000" pitchFamily="2" charset="2"/>
              <a:buChar char="§"/>
            </a:pPr>
            <a:r>
              <a:rPr lang="en-GB" sz="1600" dirty="0">
                <a:solidFill>
                  <a:prstClr val="black"/>
                </a:solidFill>
              </a:rPr>
              <a:t>Biological Treatments</a:t>
            </a:r>
          </a:p>
          <a:p>
            <a:pPr marL="285750" lvl="0" indent="-285750">
              <a:buFont typeface="Wingdings" panose="05000000000000000000" pitchFamily="2" charset="2"/>
              <a:buChar char="§"/>
            </a:pPr>
            <a:r>
              <a:rPr lang="en-GB" sz="1600" dirty="0">
                <a:solidFill>
                  <a:prstClr val="black"/>
                </a:solidFill>
              </a:rPr>
              <a:t>SSRIs for OCD</a:t>
            </a:r>
          </a:p>
          <a:p>
            <a:pPr marL="285750" indent="-285750">
              <a:buFont typeface="Wingdings" panose="05000000000000000000" pitchFamily="2" charset="2"/>
              <a:buChar char="§"/>
            </a:pPr>
            <a:r>
              <a:rPr lang="en-GB" sz="1600" b="1" dirty="0" err="1">
                <a:solidFill>
                  <a:prstClr val="black"/>
                </a:solidFill>
              </a:rPr>
              <a:t>Soomro</a:t>
            </a:r>
            <a:r>
              <a:rPr lang="en-GB" sz="1600" b="1" dirty="0">
                <a:solidFill>
                  <a:prstClr val="black"/>
                </a:solidFill>
              </a:rPr>
              <a:t> et al. (2008)</a:t>
            </a:r>
          </a:p>
        </p:txBody>
      </p:sp>
      <p:sp>
        <p:nvSpPr>
          <p:cNvPr id="18" name="Rectangle: Rounded Corners 17"/>
          <p:cNvSpPr/>
          <p:nvPr/>
        </p:nvSpPr>
        <p:spPr>
          <a:xfrm>
            <a:off x="6094512" y="2924944"/>
            <a:ext cx="2592288" cy="2132198"/>
          </a:xfrm>
          <a:prstGeom prst="roundRect">
            <a:avLst/>
          </a:prstGeom>
          <a:solidFill>
            <a:srgbClr val="FFF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r>
              <a:rPr lang="en-GB" sz="2000" b="1" dirty="0">
                <a:solidFill>
                  <a:prstClr val="black"/>
                </a:solidFill>
              </a:rPr>
              <a:t>AO3: Reductionism is Limited</a:t>
            </a:r>
          </a:p>
          <a:p>
            <a:pPr lvl="0" algn="ctr"/>
            <a:endParaRPr lang="en-GB" sz="1600" dirty="0">
              <a:solidFill>
                <a:prstClr val="black"/>
              </a:solidFill>
            </a:endParaRPr>
          </a:p>
          <a:p>
            <a:pPr marL="285750" lvl="0" indent="-285750">
              <a:buFont typeface="Wingdings" panose="05000000000000000000" pitchFamily="2" charset="2"/>
              <a:buChar char="§"/>
            </a:pPr>
            <a:r>
              <a:rPr lang="en-GB" sz="1600" dirty="0">
                <a:solidFill>
                  <a:prstClr val="black"/>
                </a:solidFill>
              </a:rPr>
              <a:t>Ignores the complexity of behaviour</a:t>
            </a:r>
          </a:p>
          <a:p>
            <a:pPr marL="285750" lvl="0" indent="-285750">
              <a:buFont typeface="Wingdings" panose="05000000000000000000" pitchFamily="2" charset="2"/>
              <a:buChar char="§"/>
            </a:pPr>
            <a:r>
              <a:rPr lang="en-GB" sz="1600" dirty="0">
                <a:solidFill>
                  <a:prstClr val="black"/>
                </a:solidFill>
              </a:rPr>
              <a:t>ADHD</a:t>
            </a:r>
          </a:p>
          <a:p>
            <a:pPr lvl="0"/>
            <a:endParaRPr lang="en-GB" sz="1600" b="1" dirty="0">
              <a:solidFill>
                <a:prstClr val="black"/>
              </a:solidFill>
            </a:endParaRPr>
          </a:p>
        </p:txBody>
      </p:sp>
      <p:pic>
        <p:nvPicPr>
          <p:cNvPr id="19" name="Picture 18"/>
          <p:cNvPicPr>
            <a:picLocks noChangeAspect="1"/>
          </p:cNvPicPr>
          <p:nvPr/>
        </p:nvPicPr>
        <p:blipFill>
          <a:blip r:embed="rId3">
            <a:extLst>
              <a:ext uri="{BEBA8EAE-BF5A-486C-A8C5-ECC9F3942E4B}">
                <a14:imgProps xmlns:a14="http://schemas.microsoft.com/office/drawing/2010/main">
                  <a14:imgLayer r:embed="rId4">
                    <a14:imgEffect>
                      <a14:backgroundRemoval t="800" b="100000" l="0" r="100000">
                        <a14:foregroundMark x1="43800" y1="15900" x2="43800" y2="15900"/>
                        <a14:foregroundMark x1="15600" y1="11300" x2="15600" y2="11300"/>
                        <a14:foregroundMark x1="18500" y1="9700" x2="18500" y2="9700"/>
                        <a14:foregroundMark x1="11200" y1="16300" x2="11200" y2="16300"/>
                        <a14:foregroundMark x1="18100" y1="41700" x2="18100" y2="41700"/>
                        <a14:foregroundMark x1="20000" y1="42900" x2="20000" y2="42900"/>
                        <a14:backgroundMark x1="27600" y1="34100" x2="36300" y2="26800"/>
                      </a14:backgroundRemoval>
                    </a14:imgEffect>
                  </a14:imgLayer>
                </a14:imgProps>
              </a:ext>
            </a:extLst>
          </a:blip>
          <a:stretch>
            <a:fillRect/>
          </a:stretch>
        </p:blipFill>
        <p:spPr>
          <a:xfrm flipH="1">
            <a:off x="0" y="3801509"/>
            <a:ext cx="2477062" cy="2511265"/>
          </a:xfrm>
          <a:prstGeom prst="rect">
            <a:avLst/>
          </a:prstGeom>
        </p:spPr>
      </p:pic>
    </p:spTree>
    <p:extLst>
      <p:ext uri="{BB962C8B-B14F-4D97-AF65-F5344CB8AC3E}">
        <p14:creationId xmlns:p14="http://schemas.microsoft.com/office/powerpoint/2010/main" val="16942625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Joseph MiniMacPC\AppData\Local\Microsoft\Windows\INetCacheContent.Word\Burger_75%_Fade.png"/>
          <p:cNvPicPr/>
          <p:nvPr/>
        </p:nvPicPr>
        <p:blipFill>
          <a:blip r:embed="rId3">
            <a:extLst>
              <a:ext uri="{28A0092B-C50C-407E-A947-70E740481C1C}">
                <a14:useLocalDpi xmlns:a14="http://schemas.microsoft.com/office/drawing/2010/main" val="0"/>
              </a:ext>
            </a:extLst>
          </a:blip>
          <a:srcRect/>
          <a:stretch>
            <a:fillRect/>
          </a:stretch>
        </p:blipFill>
        <p:spPr bwMode="auto">
          <a:xfrm>
            <a:off x="1163839" y="1654630"/>
            <a:ext cx="7420980" cy="4332702"/>
          </a:xfrm>
          <a:prstGeom prst="rect">
            <a:avLst/>
          </a:prstGeom>
          <a:noFill/>
          <a:ln>
            <a:noFill/>
          </a:ln>
        </p:spPr>
      </p:pic>
      <p:graphicFrame>
        <p:nvGraphicFramePr>
          <p:cNvPr id="5" name="Content Placeholder 4"/>
          <p:cNvGraphicFramePr>
            <a:graphicFrameLocks/>
          </p:cNvGraphicFramePr>
          <p:nvPr>
            <p:extLst/>
          </p:nvPr>
        </p:nvGraphicFramePr>
        <p:xfrm>
          <a:off x="457200" y="1500175"/>
          <a:ext cx="8229600" cy="4569314"/>
        </p:xfrm>
        <a:graphic>
          <a:graphicData uri="http://schemas.openxmlformats.org/drawingml/2006/table">
            <a:tbl>
              <a:tblPr firstRow="1" firstCol="1" bandRow="1"/>
              <a:tblGrid>
                <a:gridCol w="563168">
                  <a:extLst>
                    <a:ext uri="{9D8B030D-6E8A-4147-A177-3AD203B41FA5}">
                      <a16:colId xmlns:a16="http://schemas.microsoft.com/office/drawing/2014/main" val="2673664301"/>
                    </a:ext>
                  </a:extLst>
                </a:gridCol>
                <a:gridCol w="7666432">
                  <a:extLst>
                    <a:ext uri="{9D8B030D-6E8A-4147-A177-3AD203B41FA5}">
                      <a16:colId xmlns:a16="http://schemas.microsoft.com/office/drawing/2014/main" val="2365044452"/>
                    </a:ext>
                  </a:extLst>
                </a:gridCol>
              </a:tblGrid>
              <a:tr h="986704">
                <a:tc>
                  <a:txBody>
                    <a:bodyPr/>
                    <a:lstStyle/>
                    <a:p>
                      <a:pPr marL="71755" marR="71755" algn="ctr">
                        <a:lnSpc>
                          <a:spcPct val="107000"/>
                        </a:lnSpc>
                        <a:spcBef>
                          <a:spcPts val="0"/>
                        </a:spcBef>
                        <a:spcAft>
                          <a:spcPts val="800"/>
                        </a:spcAft>
                      </a:pPr>
                      <a:r>
                        <a:rPr lang="en-US" sz="1600" b="1" dirty="0">
                          <a:effectLst/>
                          <a:latin typeface="Calibri" panose="020F0502020204030204" pitchFamily="34" charset="0"/>
                        </a:rPr>
                        <a:t>Point</a:t>
                      </a:r>
                      <a:endParaRPr lang="en-US" sz="1400" dirty="0">
                        <a:effectLst/>
                        <a:latin typeface="Calibri" panose="020F0502020204030204" pitchFamily="34" charset="0"/>
                      </a:endParaRPr>
                    </a:p>
                  </a:txBody>
                  <a:tcPr marL="68580" marR="6858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199C9"/>
                    </a:solidFill>
                  </a:tcPr>
                </a:tc>
                <a:tc>
                  <a:txBody>
                    <a:bodyPr/>
                    <a:lstStyle/>
                    <a:p>
                      <a:pPr>
                        <a:lnSpc>
                          <a:spcPct val="107000"/>
                        </a:lnSpc>
                        <a:spcAft>
                          <a:spcPts val="800"/>
                        </a:spcAft>
                      </a:pPr>
                      <a:r>
                        <a:rPr lang="en-US" sz="1200" dirty="0">
                          <a:effectLst/>
                          <a:latin typeface="Calibri" panose="020F0502020204030204" pitchFamily="34" charset="0"/>
                        </a:rPr>
                        <a:t> </a:t>
                      </a:r>
                      <a:endParaRPr lang="en-US" sz="1100" dirty="0">
                        <a:effectLst/>
                        <a:latin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58383061"/>
                  </a:ext>
                </a:extLst>
              </a:tr>
              <a:tr h="1791305">
                <a:tc>
                  <a:txBody>
                    <a:bodyPr/>
                    <a:lstStyle/>
                    <a:p>
                      <a:pPr marL="71755" marR="71755" algn="ctr">
                        <a:lnSpc>
                          <a:spcPct val="107000"/>
                        </a:lnSpc>
                        <a:spcBef>
                          <a:spcPts val="0"/>
                        </a:spcBef>
                        <a:spcAft>
                          <a:spcPts val="800"/>
                        </a:spcAft>
                      </a:pPr>
                      <a:r>
                        <a:rPr lang="en-US" sz="1600" b="1" dirty="0">
                          <a:effectLst/>
                          <a:latin typeface="Calibri" panose="020F0502020204030204" pitchFamily="34" charset="0"/>
                        </a:rPr>
                        <a:t>Evidence or Example</a:t>
                      </a:r>
                      <a:endParaRPr lang="en-US" sz="1400" dirty="0">
                        <a:effectLst/>
                        <a:latin typeface="Calibri" panose="020F0502020204030204" pitchFamily="34" charset="0"/>
                      </a:endParaRPr>
                    </a:p>
                  </a:txBody>
                  <a:tcPr marL="68580" marR="6858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199C9"/>
                    </a:solidFill>
                  </a:tcPr>
                </a:tc>
                <a:tc>
                  <a:txBody>
                    <a:bodyPr/>
                    <a:lstStyle/>
                    <a:p>
                      <a:pPr>
                        <a:lnSpc>
                          <a:spcPct val="107000"/>
                        </a:lnSpc>
                        <a:spcAft>
                          <a:spcPts val="800"/>
                        </a:spcAft>
                      </a:pPr>
                      <a:r>
                        <a:rPr lang="en-US" sz="1200" dirty="0">
                          <a:effectLst/>
                          <a:latin typeface="Calibri" panose="020F0502020204030204" pitchFamily="34" charset="0"/>
                        </a:rPr>
                        <a:t> </a:t>
                      </a:r>
                      <a:endParaRPr lang="en-US" sz="1100" dirty="0">
                        <a:effectLst/>
                        <a:latin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4985183"/>
                  </a:ext>
                </a:extLst>
              </a:tr>
              <a:tr h="1791305">
                <a:tc>
                  <a:txBody>
                    <a:bodyPr/>
                    <a:lstStyle/>
                    <a:p>
                      <a:pPr marL="71755" marR="71755" algn="ctr">
                        <a:lnSpc>
                          <a:spcPct val="107000"/>
                        </a:lnSpc>
                        <a:spcBef>
                          <a:spcPts val="0"/>
                        </a:spcBef>
                        <a:spcAft>
                          <a:spcPts val="800"/>
                        </a:spcAft>
                      </a:pPr>
                      <a:r>
                        <a:rPr lang="en-US" sz="1600" b="1" dirty="0">
                          <a:effectLst/>
                          <a:latin typeface="Calibri" panose="020F0502020204030204" pitchFamily="34" charset="0"/>
                        </a:rPr>
                        <a:t>Explain</a:t>
                      </a:r>
                      <a:endParaRPr lang="en-US" sz="1400" dirty="0">
                        <a:effectLst/>
                        <a:latin typeface="Calibri" panose="020F0502020204030204" pitchFamily="34" charset="0"/>
                      </a:endParaRPr>
                    </a:p>
                  </a:txBody>
                  <a:tcPr marL="68580" marR="6858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199C9"/>
                    </a:solidFill>
                  </a:tcPr>
                </a:tc>
                <a:tc>
                  <a:txBody>
                    <a:bodyPr/>
                    <a:lstStyle/>
                    <a:p>
                      <a:pPr>
                        <a:lnSpc>
                          <a:spcPct val="107000"/>
                        </a:lnSpc>
                        <a:spcAft>
                          <a:spcPts val="800"/>
                        </a:spcAft>
                      </a:pPr>
                      <a:r>
                        <a:rPr lang="en-US" sz="1200" dirty="0">
                          <a:effectLst/>
                          <a:latin typeface="Calibri" panose="020F0502020204030204" pitchFamily="34" charset="0"/>
                        </a:rPr>
                        <a:t> </a:t>
                      </a:r>
                      <a:endParaRPr lang="en-US" sz="1100" dirty="0">
                        <a:effectLst/>
                        <a:latin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16600624"/>
                  </a:ext>
                </a:extLst>
              </a:tr>
            </a:tbl>
          </a:graphicData>
        </a:graphic>
      </p:graphicFrame>
      <p:sp>
        <p:nvSpPr>
          <p:cNvPr id="2" name="Title 1"/>
          <p:cNvSpPr>
            <a:spLocks noGrp="1"/>
          </p:cNvSpPr>
          <p:nvPr>
            <p:ph type="title" idx="4294967295"/>
          </p:nvPr>
        </p:nvSpPr>
        <p:spPr>
          <a:xfrm>
            <a:off x="457200" y="142875"/>
            <a:ext cx="7772400" cy="939800"/>
          </a:xfrm>
        </p:spPr>
        <p:txBody>
          <a:bodyPr/>
          <a:lstStyle/>
          <a:p>
            <a:r>
              <a:rPr lang="en-GB" dirty="0"/>
              <a:t>Essay Writing</a:t>
            </a:r>
          </a:p>
        </p:txBody>
      </p:sp>
      <p:sp>
        <p:nvSpPr>
          <p:cNvPr id="6" name="Rectangle 5"/>
          <p:cNvSpPr/>
          <p:nvPr/>
        </p:nvSpPr>
        <p:spPr>
          <a:xfrm>
            <a:off x="1163839" y="4725144"/>
            <a:ext cx="7420980" cy="923330"/>
          </a:xfrm>
          <a:prstGeom prst="rect">
            <a:avLst/>
          </a:prstGeom>
        </p:spPr>
        <p:txBody>
          <a:bodyPr wrap="square">
            <a:spAutoFit/>
          </a:bodyPr>
          <a:lstStyle/>
          <a:p>
            <a:pPr marL="0" indent="0" algn="just">
              <a:buNone/>
            </a:pPr>
            <a:r>
              <a:rPr lang="en-GB" dirty="0">
                <a:latin typeface="+mj-lt"/>
              </a:rPr>
              <a:t>Furthermore, since success rates of drug therapies are highly variable, the purely biological understanding seems inadequate and therefore explanations which consider multiple factors are more suitable. </a:t>
            </a:r>
            <a:endParaRPr lang="en-GB" b="1" dirty="0">
              <a:latin typeface="+mj-lt"/>
            </a:endParaRPr>
          </a:p>
        </p:txBody>
      </p:sp>
      <p:sp>
        <p:nvSpPr>
          <p:cNvPr id="7" name="Rectangle 6"/>
          <p:cNvSpPr/>
          <p:nvPr/>
        </p:nvSpPr>
        <p:spPr>
          <a:xfrm>
            <a:off x="1163839" y="1569566"/>
            <a:ext cx="7420980" cy="923330"/>
          </a:xfrm>
          <a:prstGeom prst="rect">
            <a:avLst/>
          </a:prstGeom>
        </p:spPr>
        <p:txBody>
          <a:bodyPr wrap="square">
            <a:spAutoFit/>
          </a:bodyPr>
          <a:lstStyle/>
          <a:p>
            <a:pPr lvl="0" algn="just"/>
            <a:r>
              <a:rPr lang="en-GB" dirty="0">
                <a:solidFill>
                  <a:prstClr val="black"/>
                </a:solidFill>
                <a:latin typeface="Calibri"/>
              </a:rPr>
              <a:t>Criticism of reductionism takes many forms. Some psychologists argue that biological reductionism can lead to errors of understanding because it ignores the complexity of human behaviour. </a:t>
            </a:r>
          </a:p>
        </p:txBody>
      </p:sp>
      <p:sp>
        <p:nvSpPr>
          <p:cNvPr id="8" name="Rectangle 7"/>
          <p:cNvSpPr/>
          <p:nvPr/>
        </p:nvSpPr>
        <p:spPr>
          <a:xfrm>
            <a:off x="1163839" y="2671752"/>
            <a:ext cx="7420980" cy="1477328"/>
          </a:xfrm>
          <a:prstGeom prst="rect">
            <a:avLst/>
          </a:prstGeom>
        </p:spPr>
        <p:txBody>
          <a:bodyPr wrap="square">
            <a:spAutoFit/>
          </a:bodyPr>
          <a:lstStyle/>
          <a:p>
            <a:pPr lvl="0" algn="just"/>
            <a:r>
              <a:rPr lang="en-GB" dirty="0">
                <a:solidFill>
                  <a:prstClr val="black"/>
                </a:solidFill>
                <a:latin typeface="Calibri"/>
              </a:rPr>
              <a:t>For example, to treat conditions like ADHD with drugs in the belief that the condition consists of nothing more than neurochemical imbalances is to mistake the symptoms of the phenomenon for its true cause. Ritalin may reduce these symptoms, but the conditions which gave rise to the ADHD have not been addressed.</a:t>
            </a:r>
          </a:p>
        </p:txBody>
      </p:sp>
    </p:spTree>
    <p:extLst>
      <p:ext uri="{BB962C8B-B14F-4D97-AF65-F5344CB8AC3E}">
        <p14:creationId xmlns:p14="http://schemas.microsoft.com/office/powerpoint/2010/main" val="2465621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josep\AppData\Local\Temp\SNAGHTML6c06e2d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404664"/>
            <a:ext cx="8208912" cy="55641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85732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323528" y="260648"/>
            <a:ext cx="8424936" cy="5916145"/>
          </a:xfrm>
          <a:prstGeom prst="rect">
            <a:avLst/>
          </a:prstGeom>
        </p:spPr>
      </p:pic>
      <p:sp>
        <p:nvSpPr>
          <p:cNvPr id="9" name="Rectangle 8"/>
          <p:cNvSpPr/>
          <p:nvPr/>
        </p:nvSpPr>
        <p:spPr>
          <a:xfrm>
            <a:off x="7236297" y="5584304"/>
            <a:ext cx="648071" cy="360040"/>
          </a:xfrm>
          <a:prstGeom prst="rect">
            <a:avLst/>
          </a:prstGeom>
          <a:solidFill>
            <a:srgbClr val="FFFF00">
              <a:alpha val="50000"/>
            </a:srgbClr>
          </a:solidFill>
          <a:ln w="57150">
            <a:noFill/>
          </a:ln>
        </p:spPr>
        <p:style>
          <a:lnRef idx="2">
            <a:schemeClr val="dk1"/>
          </a:lnRef>
          <a:fillRef idx="1">
            <a:schemeClr val="lt1"/>
          </a:fillRef>
          <a:effectRef idx="0">
            <a:schemeClr val="dk1"/>
          </a:effectRef>
          <a:fontRef idx="minor">
            <a:schemeClr val="dk1"/>
          </a:fontRef>
        </p:style>
        <p:txBody>
          <a:bodyPr rtlCol="0" anchor="ctr"/>
          <a:lstStyle/>
          <a:p>
            <a:pPr algn="ctr"/>
            <a:r>
              <a:rPr lang="en-GB" sz="2000" b="1" dirty="0">
                <a:solidFill>
                  <a:schemeClr val="tx1"/>
                </a:solidFill>
                <a:latin typeface="HelveticaNeue MediumCond" panose="02000400000000000000" pitchFamily="2" charset="0"/>
              </a:rPr>
              <a:t>AO1</a:t>
            </a:r>
          </a:p>
        </p:txBody>
      </p:sp>
      <p:sp>
        <p:nvSpPr>
          <p:cNvPr id="12" name="Rectangle 11"/>
          <p:cNvSpPr/>
          <p:nvPr/>
        </p:nvSpPr>
        <p:spPr>
          <a:xfrm>
            <a:off x="7884368" y="5589240"/>
            <a:ext cx="648071" cy="360040"/>
          </a:xfrm>
          <a:prstGeom prst="rect">
            <a:avLst/>
          </a:prstGeom>
          <a:solidFill>
            <a:srgbClr val="00B050">
              <a:alpha val="50000"/>
            </a:srgbClr>
          </a:solidFill>
          <a:ln w="57150">
            <a:noFill/>
          </a:ln>
        </p:spPr>
        <p:style>
          <a:lnRef idx="2">
            <a:schemeClr val="dk1"/>
          </a:lnRef>
          <a:fillRef idx="1">
            <a:schemeClr val="lt1"/>
          </a:fillRef>
          <a:effectRef idx="0">
            <a:schemeClr val="dk1"/>
          </a:effectRef>
          <a:fontRef idx="minor">
            <a:schemeClr val="dk1"/>
          </a:fontRef>
        </p:style>
        <p:txBody>
          <a:bodyPr rtlCol="0" anchor="ctr"/>
          <a:lstStyle/>
          <a:p>
            <a:pPr algn="ctr"/>
            <a:r>
              <a:rPr lang="en-GB" sz="2000" b="1" dirty="0">
                <a:solidFill>
                  <a:schemeClr val="tx1"/>
                </a:solidFill>
                <a:latin typeface="HelveticaNeue MediumCond" panose="02000400000000000000" pitchFamily="2" charset="0"/>
              </a:rPr>
              <a:t>AO3</a:t>
            </a:r>
          </a:p>
        </p:txBody>
      </p:sp>
      <p:sp>
        <p:nvSpPr>
          <p:cNvPr id="13" name="Rectangle 12"/>
          <p:cNvSpPr/>
          <p:nvPr/>
        </p:nvSpPr>
        <p:spPr>
          <a:xfrm>
            <a:off x="399728" y="870620"/>
            <a:ext cx="2660104" cy="2918420"/>
          </a:xfrm>
          <a:prstGeom prst="rect">
            <a:avLst/>
          </a:prstGeom>
          <a:solidFill>
            <a:srgbClr val="FFFF00">
              <a:alpha val="50000"/>
            </a:srgbClr>
          </a:solidFill>
          <a:ln w="57150">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sz="5000" b="1" dirty="0">
              <a:solidFill>
                <a:schemeClr val="tx1"/>
              </a:solidFill>
            </a:endParaRPr>
          </a:p>
        </p:txBody>
      </p:sp>
      <p:sp>
        <p:nvSpPr>
          <p:cNvPr id="14" name="Rectangle 13"/>
          <p:cNvSpPr/>
          <p:nvPr/>
        </p:nvSpPr>
        <p:spPr>
          <a:xfrm>
            <a:off x="399729" y="3789040"/>
            <a:ext cx="2660104" cy="1440160"/>
          </a:xfrm>
          <a:prstGeom prst="rect">
            <a:avLst/>
          </a:prstGeom>
          <a:solidFill>
            <a:srgbClr val="00B050">
              <a:alpha val="50000"/>
            </a:srgbClr>
          </a:solidFill>
          <a:ln w="57150">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sz="5000" b="1" dirty="0">
              <a:solidFill>
                <a:schemeClr val="tx1"/>
              </a:solidFill>
            </a:endParaRPr>
          </a:p>
        </p:txBody>
      </p:sp>
      <p:sp>
        <p:nvSpPr>
          <p:cNvPr id="15" name="Rectangle 14"/>
          <p:cNvSpPr/>
          <p:nvPr/>
        </p:nvSpPr>
        <p:spPr>
          <a:xfrm>
            <a:off x="415132" y="5263728"/>
            <a:ext cx="2660104" cy="913065"/>
          </a:xfrm>
          <a:prstGeom prst="rect">
            <a:avLst/>
          </a:prstGeom>
          <a:solidFill>
            <a:srgbClr val="00B050">
              <a:alpha val="50000"/>
            </a:srgbClr>
          </a:solidFill>
          <a:ln w="57150">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sz="5000" b="1" dirty="0">
              <a:solidFill>
                <a:schemeClr val="tx1"/>
              </a:solidFill>
            </a:endParaRPr>
          </a:p>
        </p:txBody>
      </p:sp>
      <p:sp>
        <p:nvSpPr>
          <p:cNvPr id="16" name="Rectangle 15"/>
          <p:cNvSpPr/>
          <p:nvPr/>
        </p:nvSpPr>
        <p:spPr>
          <a:xfrm>
            <a:off x="5076056" y="692696"/>
            <a:ext cx="2660104" cy="360040"/>
          </a:xfrm>
          <a:prstGeom prst="rect">
            <a:avLst/>
          </a:prstGeom>
          <a:solidFill>
            <a:srgbClr val="00B050">
              <a:alpha val="50000"/>
            </a:srgbClr>
          </a:solidFill>
          <a:ln w="57150">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sz="5000" b="1" dirty="0">
              <a:solidFill>
                <a:schemeClr val="tx1"/>
              </a:solidFill>
            </a:endParaRPr>
          </a:p>
        </p:txBody>
      </p:sp>
      <p:sp>
        <p:nvSpPr>
          <p:cNvPr id="17" name="Rectangle 16"/>
          <p:cNvSpPr/>
          <p:nvPr/>
        </p:nvSpPr>
        <p:spPr>
          <a:xfrm>
            <a:off x="5076056" y="1124744"/>
            <a:ext cx="2660104" cy="2376264"/>
          </a:xfrm>
          <a:prstGeom prst="rect">
            <a:avLst/>
          </a:prstGeom>
          <a:solidFill>
            <a:srgbClr val="00B050">
              <a:alpha val="50000"/>
            </a:srgbClr>
          </a:solidFill>
          <a:ln w="57150">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sz="5000" b="1" dirty="0">
              <a:solidFill>
                <a:schemeClr val="tx1"/>
              </a:solidFill>
            </a:endParaRPr>
          </a:p>
        </p:txBody>
      </p:sp>
      <p:sp>
        <p:nvSpPr>
          <p:cNvPr id="18" name="Rectangle 17"/>
          <p:cNvSpPr/>
          <p:nvPr/>
        </p:nvSpPr>
        <p:spPr>
          <a:xfrm>
            <a:off x="5076056" y="3573016"/>
            <a:ext cx="2660104" cy="1296144"/>
          </a:xfrm>
          <a:prstGeom prst="rect">
            <a:avLst/>
          </a:prstGeom>
          <a:solidFill>
            <a:srgbClr val="00B050">
              <a:alpha val="50000"/>
            </a:srgbClr>
          </a:solidFill>
          <a:ln w="57150">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sz="5000" b="1" dirty="0">
              <a:solidFill>
                <a:schemeClr val="tx1"/>
              </a:solidFill>
            </a:endParaRPr>
          </a:p>
        </p:txBody>
      </p:sp>
      <p:sp>
        <p:nvSpPr>
          <p:cNvPr id="19" name="Rectangle 18"/>
          <p:cNvSpPr/>
          <p:nvPr/>
        </p:nvSpPr>
        <p:spPr>
          <a:xfrm>
            <a:off x="3075236" y="872716"/>
            <a:ext cx="648071" cy="360040"/>
          </a:xfrm>
          <a:prstGeom prst="rect">
            <a:avLst/>
          </a:prstGeom>
          <a:solidFill>
            <a:srgbClr val="FFFF00">
              <a:alpha val="50000"/>
            </a:srgbClr>
          </a:solidFill>
          <a:ln w="57150">
            <a:noFill/>
          </a:ln>
        </p:spPr>
        <p:style>
          <a:lnRef idx="2">
            <a:schemeClr val="dk1"/>
          </a:lnRef>
          <a:fillRef idx="1">
            <a:schemeClr val="lt1"/>
          </a:fillRef>
          <a:effectRef idx="0">
            <a:schemeClr val="dk1"/>
          </a:effectRef>
          <a:fontRef idx="minor">
            <a:schemeClr val="dk1"/>
          </a:fontRef>
        </p:style>
        <p:txBody>
          <a:bodyPr rtlCol="0" anchor="ctr"/>
          <a:lstStyle/>
          <a:p>
            <a:pPr algn="ctr"/>
            <a:r>
              <a:rPr lang="en-GB" sz="2000" b="1" dirty="0">
                <a:solidFill>
                  <a:schemeClr val="tx1"/>
                </a:solidFill>
                <a:latin typeface="HelveticaNeue MediumCond" panose="02000400000000000000" pitchFamily="2" charset="0"/>
              </a:rPr>
              <a:t>160</a:t>
            </a:r>
          </a:p>
        </p:txBody>
      </p:sp>
      <p:sp>
        <p:nvSpPr>
          <p:cNvPr id="20" name="Rectangle 19"/>
          <p:cNvSpPr/>
          <p:nvPr/>
        </p:nvSpPr>
        <p:spPr>
          <a:xfrm>
            <a:off x="7736160" y="2858680"/>
            <a:ext cx="648071" cy="360040"/>
          </a:xfrm>
          <a:prstGeom prst="rect">
            <a:avLst/>
          </a:prstGeom>
          <a:solidFill>
            <a:srgbClr val="00B050">
              <a:alpha val="50000"/>
            </a:srgbClr>
          </a:solidFill>
          <a:ln w="57150">
            <a:noFill/>
          </a:ln>
        </p:spPr>
        <p:style>
          <a:lnRef idx="2">
            <a:schemeClr val="dk1"/>
          </a:lnRef>
          <a:fillRef idx="1">
            <a:schemeClr val="lt1"/>
          </a:fillRef>
          <a:effectRef idx="0">
            <a:schemeClr val="dk1"/>
          </a:effectRef>
          <a:fontRef idx="minor">
            <a:schemeClr val="dk1"/>
          </a:fontRef>
        </p:style>
        <p:txBody>
          <a:bodyPr rtlCol="0" anchor="ctr"/>
          <a:lstStyle/>
          <a:p>
            <a:pPr algn="ctr"/>
            <a:r>
              <a:rPr lang="en-GB" sz="2000" b="1" dirty="0">
                <a:solidFill>
                  <a:schemeClr val="tx1"/>
                </a:solidFill>
                <a:latin typeface="HelveticaNeue MediumCond" panose="02000400000000000000" pitchFamily="2" charset="0"/>
              </a:rPr>
              <a:t>399</a:t>
            </a:r>
          </a:p>
        </p:txBody>
      </p:sp>
    </p:spTree>
    <p:extLst>
      <p:ext uri="{BB962C8B-B14F-4D97-AF65-F5344CB8AC3E}">
        <p14:creationId xmlns:p14="http://schemas.microsoft.com/office/powerpoint/2010/main" val="1876488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latin typeface="+mj-lt"/>
              </a:rPr>
              <a:t>A Level Psychology Support from tutor2u</a:t>
            </a:r>
          </a:p>
        </p:txBody>
      </p:sp>
      <p:sp>
        <p:nvSpPr>
          <p:cNvPr id="5" name="TextBox 4"/>
          <p:cNvSpPr txBox="1"/>
          <p:nvPr/>
        </p:nvSpPr>
        <p:spPr>
          <a:xfrm>
            <a:off x="457199" y="1632858"/>
            <a:ext cx="8200921" cy="1015663"/>
          </a:xfrm>
          <a:prstGeom prst="rect">
            <a:avLst/>
          </a:prstGeom>
          <a:noFill/>
        </p:spPr>
        <p:txBody>
          <a:bodyPr wrap="square" rtlCol="0">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ＭＳ Ｐゴシック" charset="0"/>
                <a:cs typeface="Arial" charset="0"/>
              </a:rPr>
              <a:t>tutor2u is the leading provider of support for A Level Psychology Teachers and Students. Join our resource-sharing communities on Facebook and make full use of our resources on the free tutor2u Psychology Channel.</a:t>
            </a:r>
          </a:p>
        </p:txBody>
      </p:sp>
      <p:sp>
        <p:nvSpPr>
          <p:cNvPr id="6" name="TextBox 5"/>
          <p:cNvSpPr txBox="1"/>
          <p:nvPr/>
        </p:nvSpPr>
        <p:spPr>
          <a:xfrm>
            <a:off x="457199" y="2999893"/>
            <a:ext cx="4362994" cy="2123658"/>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libri"/>
                <a:ea typeface="ＭＳ Ｐゴシック" charset="0"/>
                <a:cs typeface="Arial" charset="0"/>
              </a:rPr>
              <a:t>Facebook Groups:</a:t>
            </a:r>
          </a:p>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sz="2200" b="0" i="0" u="none" strike="noStrike" kern="1200" cap="none" spc="0" normalizeH="0" baseline="0" noProof="0" dirty="0">
                <a:ln>
                  <a:noFill/>
                </a:ln>
                <a:solidFill>
                  <a:prstClr val="black"/>
                </a:solidFill>
                <a:effectLst/>
                <a:uLnTx/>
                <a:uFillTx/>
                <a:latin typeface="Calibri"/>
                <a:ea typeface="ＭＳ Ｐゴシック" charset="0"/>
                <a:cs typeface="Arial" charset="0"/>
                <a:hlinkClick r:id="rId2"/>
              </a:rPr>
              <a:t>AQA Psychology Teachers</a:t>
            </a:r>
            <a:endParaRPr kumimoji="0" lang="en-US" sz="2200" b="0" i="0" u="none" strike="noStrike" kern="1200" cap="none" spc="0" normalizeH="0" baseline="0" noProof="0" dirty="0">
              <a:ln>
                <a:noFill/>
              </a:ln>
              <a:solidFill>
                <a:prstClr val="black"/>
              </a:solidFill>
              <a:effectLst/>
              <a:uLnTx/>
              <a:uFillTx/>
              <a:latin typeface="Calibri"/>
              <a:ea typeface="ＭＳ Ｐゴシック" charset="0"/>
              <a:cs typeface="Arial" charset="0"/>
            </a:endParaRPr>
          </a:p>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sz="2200" b="0" i="0" u="none" strike="noStrike" kern="1200" cap="none" spc="0" normalizeH="0" baseline="0" noProof="0" dirty="0">
                <a:ln>
                  <a:noFill/>
                </a:ln>
                <a:solidFill>
                  <a:prstClr val="black"/>
                </a:solidFill>
                <a:effectLst/>
                <a:uLnTx/>
                <a:uFillTx/>
                <a:latin typeface="Calibri"/>
                <a:ea typeface="ＭＳ Ｐゴシック" charset="0"/>
                <a:cs typeface="Arial" charset="0"/>
                <a:hlinkClick r:id="rId3"/>
              </a:rPr>
              <a:t>Edexcel Psychology Teachers</a:t>
            </a:r>
            <a:endParaRPr kumimoji="0" lang="en-US" sz="2200" b="0" i="0" u="none" strike="noStrike" kern="1200" cap="none" spc="0" normalizeH="0" baseline="0" noProof="0" dirty="0">
              <a:ln>
                <a:noFill/>
              </a:ln>
              <a:solidFill>
                <a:prstClr val="black"/>
              </a:solidFill>
              <a:effectLst/>
              <a:uLnTx/>
              <a:uFillTx/>
              <a:latin typeface="Calibri"/>
              <a:ea typeface="ＭＳ Ｐゴシック" charset="0"/>
              <a:cs typeface="Arial" charset="0"/>
            </a:endParaRPr>
          </a:p>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sz="2200" b="0" i="0" u="none" strike="noStrike" kern="1200" cap="none" spc="0" normalizeH="0" baseline="0" noProof="0" dirty="0">
                <a:ln>
                  <a:noFill/>
                </a:ln>
                <a:solidFill>
                  <a:prstClr val="black"/>
                </a:solidFill>
                <a:effectLst/>
                <a:uLnTx/>
                <a:uFillTx/>
                <a:latin typeface="Calibri"/>
                <a:ea typeface="ＭＳ Ｐゴシック" charset="0"/>
                <a:cs typeface="Arial" charset="0"/>
                <a:hlinkClick r:id="rId4"/>
              </a:rPr>
              <a:t>OCR Psychology Teachers</a:t>
            </a:r>
            <a:endParaRPr kumimoji="0" lang="en-US" sz="2200" b="0" i="0" u="none" strike="noStrike" kern="1200" cap="none" spc="0" normalizeH="0" baseline="0" noProof="0" dirty="0">
              <a:ln>
                <a:noFill/>
              </a:ln>
              <a:solidFill>
                <a:prstClr val="black"/>
              </a:solidFill>
              <a:effectLst/>
              <a:uLnTx/>
              <a:uFillTx/>
              <a:latin typeface="Calibri"/>
              <a:ea typeface="ＭＳ Ｐゴシック" charset="0"/>
              <a:cs typeface="Arial" charset="0"/>
            </a:endParaRPr>
          </a:p>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endParaRPr kumimoji="0" lang="en-US" sz="2200" b="0" i="0" u="none" strike="noStrike" kern="1200" cap="none" spc="0" normalizeH="0" baseline="0" noProof="0" dirty="0">
              <a:ln>
                <a:noFill/>
              </a:ln>
              <a:solidFill>
                <a:prstClr val="black"/>
              </a:solidFill>
              <a:effectLst/>
              <a:uLnTx/>
              <a:uFillTx/>
              <a:latin typeface="Calibri"/>
              <a:ea typeface="ＭＳ Ｐゴシック" charset="0"/>
              <a:cs typeface="Arial" charset="0"/>
            </a:endParaRPr>
          </a:p>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sz="2200" b="0" i="0" u="none" strike="noStrike" kern="1200" cap="none" spc="0" normalizeH="0" baseline="0" noProof="0" dirty="0">
                <a:ln>
                  <a:noFill/>
                </a:ln>
                <a:solidFill>
                  <a:prstClr val="black"/>
                </a:solidFill>
                <a:effectLst/>
                <a:uLnTx/>
                <a:uFillTx/>
                <a:latin typeface="Calibri"/>
                <a:ea typeface="ＭＳ Ｐゴシック" charset="0"/>
                <a:cs typeface="Arial" charset="0"/>
                <a:hlinkClick r:id="rId5"/>
              </a:rPr>
              <a:t>A Level Psychology Students</a:t>
            </a:r>
            <a:endParaRPr kumimoji="0" lang="en-US" sz="2200" b="0" i="0" u="none" strike="noStrike" kern="1200" cap="none" spc="0" normalizeH="0" baseline="0" noProof="0" dirty="0">
              <a:ln>
                <a:noFill/>
              </a:ln>
              <a:solidFill>
                <a:prstClr val="black"/>
              </a:solidFill>
              <a:effectLst/>
              <a:uLnTx/>
              <a:uFillTx/>
              <a:latin typeface="Calibri"/>
              <a:ea typeface="ＭＳ Ｐゴシック" charset="0"/>
              <a:cs typeface="Arial" charset="0"/>
            </a:endParaRPr>
          </a:p>
        </p:txBody>
      </p:sp>
      <p:pic>
        <p:nvPicPr>
          <p:cNvPr id="7" name="Picture 6"/>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5172892" y="3004457"/>
            <a:ext cx="3485228" cy="1738520"/>
          </a:xfrm>
          <a:prstGeom prst="rect">
            <a:avLst/>
          </a:prstGeom>
        </p:spPr>
      </p:pic>
      <p:sp>
        <p:nvSpPr>
          <p:cNvPr id="8" name="TextBox 7"/>
          <p:cNvSpPr txBox="1"/>
          <p:nvPr/>
        </p:nvSpPr>
        <p:spPr>
          <a:xfrm>
            <a:off x="5172892" y="5055326"/>
            <a:ext cx="3485228" cy="76944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a:ea typeface="ＭＳ Ｐゴシック" charset="0"/>
                <a:cs typeface="Arial" charset="0"/>
                <a:hlinkClick r:id="rId7"/>
              </a:rPr>
              <a:t>Visit the tutor2u A Level Psychology Channel</a:t>
            </a:r>
            <a:endParaRPr kumimoji="0" lang="en-US" sz="2200" b="0" i="0" u="none" strike="noStrike" kern="1200" cap="none" spc="0" normalizeH="0" baseline="0" noProof="0" dirty="0">
              <a:ln>
                <a:noFill/>
              </a:ln>
              <a:solidFill>
                <a:prstClr val="black"/>
              </a:solidFill>
              <a:effectLst/>
              <a:uLnTx/>
              <a:uFillTx/>
              <a:latin typeface="Calibri"/>
              <a:ea typeface="ＭＳ Ｐゴシック" charset="0"/>
              <a:cs typeface="Arial" charset="0"/>
            </a:endParaRPr>
          </a:p>
        </p:txBody>
      </p:sp>
    </p:spTree>
    <p:extLst>
      <p:ext uri="{BB962C8B-B14F-4D97-AF65-F5344CB8AC3E}">
        <p14:creationId xmlns:p14="http://schemas.microsoft.com/office/powerpoint/2010/main" val="3845275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solidFill>
                  <a:srgbClr val="00B050"/>
                </a:solidFill>
              </a:rPr>
              <a:t>What do you see?</a:t>
            </a:r>
          </a:p>
        </p:txBody>
      </p:sp>
      <p:sp>
        <p:nvSpPr>
          <p:cNvPr id="3" name="Subtitle 2"/>
          <p:cNvSpPr>
            <a:spLocks noGrp="1"/>
          </p:cNvSpPr>
          <p:nvPr>
            <p:ph type="subTitle" idx="1"/>
          </p:nvPr>
        </p:nvSpPr>
        <p:spPr/>
        <p:txBody>
          <a:bodyPr>
            <a:normAutofit/>
          </a:bodyPr>
          <a:lstStyle/>
          <a:p>
            <a:r>
              <a:rPr lang="en-GB" dirty="0"/>
              <a:t>Describe what you see in relation to the following image.</a:t>
            </a:r>
          </a:p>
        </p:txBody>
      </p:sp>
      <p:pic>
        <p:nvPicPr>
          <p:cNvPr id="4" name="Picture 3"/>
          <p:cNvPicPr>
            <a:picLocks noChangeAspect="1"/>
          </p:cNvPicPr>
          <p:nvPr/>
        </p:nvPicPr>
        <p:blipFill rotWithShape="1">
          <a:blip r:embed="rId3"/>
          <a:srcRect l="36224" t="56699" r="36214" b="3138"/>
          <a:stretch/>
        </p:blipFill>
        <p:spPr>
          <a:xfrm>
            <a:off x="1135027" y="2544330"/>
            <a:ext cx="3600400" cy="3497532"/>
          </a:xfrm>
          <a:prstGeom prst="rect">
            <a:avLst/>
          </a:prstGeom>
        </p:spPr>
      </p:pic>
      <p:sp>
        <p:nvSpPr>
          <p:cNvPr id="9" name="TextBox 8"/>
          <p:cNvSpPr txBox="1"/>
          <p:nvPr/>
        </p:nvSpPr>
        <p:spPr>
          <a:xfrm>
            <a:off x="4735427" y="3284984"/>
            <a:ext cx="3153835" cy="1569660"/>
          </a:xfrm>
          <a:prstGeom prst="rect">
            <a:avLst/>
          </a:prstGeom>
          <a:noFill/>
        </p:spPr>
        <p:txBody>
          <a:bodyPr wrap="square" rtlCol="0">
            <a:spAutoFit/>
          </a:bodyPr>
          <a:lstStyle/>
          <a:p>
            <a:pPr algn="just"/>
            <a:r>
              <a:rPr lang="en-GB" sz="2400" b="1" dirty="0">
                <a:latin typeface="+mn-lt"/>
              </a:rPr>
              <a:t>Did you write ‘cube’?</a:t>
            </a:r>
          </a:p>
          <a:p>
            <a:pPr algn="just"/>
            <a:endParaRPr lang="en-GB" sz="2400" dirty="0">
              <a:latin typeface="+mn-lt"/>
            </a:endParaRPr>
          </a:p>
          <a:p>
            <a:pPr algn="just"/>
            <a:r>
              <a:rPr lang="en-GB" sz="2400" dirty="0">
                <a:latin typeface="+mn-lt"/>
              </a:rPr>
              <a:t>Is so, you’re wrong. There is no cube.</a:t>
            </a:r>
          </a:p>
        </p:txBody>
      </p:sp>
    </p:spTree>
    <p:extLst>
      <p:ext uri="{BB962C8B-B14F-4D97-AF65-F5344CB8AC3E}">
        <p14:creationId xmlns:p14="http://schemas.microsoft.com/office/powerpoint/2010/main" val="4283104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solidFill>
                  <a:srgbClr val="00B050"/>
                </a:solidFill>
              </a:rPr>
              <a:t>What do you see?</a:t>
            </a:r>
          </a:p>
        </p:txBody>
      </p:sp>
      <p:sp>
        <p:nvSpPr>
          <p:cNvPr id="3" name="Subtitle 2"/>
          <p:cNvSpPr>
            <a:spLocks noGrp="1"/>
          </p:cNvSpPr>
          <p:nvPr>
            <p:ph type="subTitle" idx="1"/>
          </p:nvPr>
        </p:nvSpPr>
        <p:spPr/>
        <p:txBody>
          <a:bodyPr>
            <a:normAutofit/>
          </a:bodyPr>
          <a:lstStyle/>
          <a:p>
            <a:r>
              <a:rPr lang="en-GB" dirty="0"/>
              <a:t>Describe what you see in relation to the following image.</a:t>
            </a:r>
          </a:p>
        </p:txBody>
      </p:sp>
      <p:pic>
        <p:nvPicPr>
          <p:cNvPr id="5" name="MS900074799[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6210182" y="4353664"/>
            <a:ext cx="244475" cy="244475"/>
          </a:xfrm>
          <a:prstGeom prst="rect">
            <a:avLst/>
          </a:prstGeom>
        </p:spPr>
      </p:pic>
      <p:sp>
        <p:nvSpPr>
          <p:cNvPr id="6" name="Oval 5"/>
          <p:cNvSpPr/>
          <p:nvPr/>
        </p:nvSpPr>
        <p:spPr>
          <a:xfrm>
            <a:off x="5652120" y="3561576"/>
            <a:ext cx="1463040" cy="1463040"/>
          </a:xfrm>
          <a:prstGeom prst="ellipse">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endParaRPr>
          </a:p>
        </p:txBody>
      </p:sp>
      <p:sp>
        <p:nvSpPr>
          <p:cNvPr id="7" name="Oval 6"/>
          <p:cNvSpPr/>
          <p:nvPr/>
        </p:nvSpPr>
        <p:spPr>
          <a:xfrm>
            <a:off x="5652120" y="3561576"/>
            <a:ext cx="1463040" cy="1463040"/>
          </a:xfrm>
          <a:prstGeom prst="ellipse">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2060"/>
              </a:solidFill>
              <a:latin typeface="+mj-lt"/>
            </a:endParaRPr>
          </a:p>
        </p:txBody>
      </p:sp>
      <p:sp>
        <p:nvSpPr>
          <p:cNvPr id="8" name="TextBox 7"/>
          <p:cNvSpPr txBox="1"/>
          <p:nvPr/>
        </p:nvSpPr>
        <p:spPr>
          <a:xfrm>
            <a:off x="5757314" y="4106569"/>
            <a:ext cx="1243930" cy="369332"/>
          </a:xfrm>
          <a:prstGeom prst="rect">
            <a:avLst/>
          </a:prstGeom>
          <a:noFill/>
        </p:spPr>
        <p:txBody>
          <a:bodyPr wrap="none" rtlCol="0">
            <a:spAutoFit/>
          </a:bodyPr>
          <a:lstStyle/>
          <a:p>
            <a:pPr algn="ctr"/>
            <a:r>
              <a:rPr lang="en-GB" dirty="0">
                <a:latin typeface="+mj-lt"/>
              </a:rPr>
              <a:t>20 Seconds</a:t>
            </a:r>
          </a:p>
        </p:txBody>
      </p:sp>
      <p:pic>
        <p:nvPicPr>
          <p:cNvPr id="9" name="Picture 8"/>
          <p:cNvPicPr>
            <a:picLocks noChangeAspect="1"/>
          </p:cNvPicPr>
          <p:nvPr/>
        </p:nvPicPr>
        <p:blipFill rotWithShape="1">
          <a:blip r:embed="rId6"/>
          <a:srcRect l="1175" t="54725" r="72050" b="388"/>
          <a:stretch/>
        </p:blipFill>
        <p:spPr>
          <a:xfrm>
            <a:off x="1123208" y="2542874"/>
            <a:ext cx="3592808" cy="3621579"/>
          </a:xfrm>
          <a:prstGeom prst="rect">
            <a:avLst/>
          </a:prstGeom>
        </p:spPr>
      </p:pic>
    </p:spTree>
    <p:extLst>
      <p:ext uri="{BB962C8B-B14F-4D97-AF65-F5344CB8AC3E}">
        <p14:creationId xmlns:p14="http://schemas.microsoft.com/office/powerpoint/2010/main" val="1606462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afterEffect">
                                  <p:stCondLst>
                                    <p:cond delay="0"/>
                                  </p:stCondLst>
                                  <p:childTnLst>
                                    <p:cmd type="call" cmd="playFrom(0.0)">
                                      <p:cBhvr>
                                        <p:cTn id="12" dur="2176" fill="hold"/>
                                        <p:tgtEl>
                                          <p:spTgt spid="5"/>
                                        </p:tgtEl>
                                      </p:cBhvr>
                                    </p:cmd>
                                  </p:childTnLst>
                                </p:cTn>
                              </p:par>
                            </p:childTnLst>
                          </p:cTn>
                        </p:par>
                      </p:childTnLst>
                    </p:cTn>
                  </p:par>
                </p:childTnLst>
              </p:cTn>
              <p:nextCondLst>
                <p:cond evt="onClick" delay="0">
                  <p:tgtEl>
                    <p:spTgt spid="6"/>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solidFill>
                  <a:srgbClr val="00B050"/>
                </a:solidFill>
              </a:rPr>
              <a:t>What do you see?</a:t>
            </a:r>
          </a:p>
        </p:txBody>
      </p:sp>
      <p:sp>
        <p:nvSpPr>
          <p:cNvPr id="3" name="Subtitle 2"/>
          <p:cNvSpPr>
            <a:spLocks noGrp="1"/>
          </p:cNvSpPr>
          <p:nvPr>
            <p:ph type="subTitle" idx="1"/>
          </p:nvPr>
        </p:nvSpPr>
        <p:spPr/>
        <p:txBody>
          <a:bodyPr>
            <a:normAutofit/>
          </a:bodyPr>
          <a:lstStyle/>
          <a:p>
            <a:r>
              <a:rPr lang="en-GB" dirty="0"/>
              <a:t>Describe what you see in relation to the following image.</a:t>
            </a:r>
          </a:p>
        </p:txBody>
      </p:sp>
      <p:sp>
        <p:nvSpPr>
          <p:cNvPr id="9" name="TextBox 8"/>
          <p:cNvSpPr txBox="1"/>
          <p:nvPr/>
        </p:nvSpPr>
        <p:spPr>
          <a:xfrm>
            <a:off x="4735427" y="3284984"/>
            <a:ext cx="3153835" cy="1938992"/>
          </a:xfrm>
          <a:prstGeom prst="rect">
            <a:avLst/>
          </a:prstGeom>
          <a:noFill/>
        </p:spPr>
        <p:txBody>
          <a:bodyPr wrap="square" rtlCol="0">
            <a:spAutoFit/>
          </a:bodyPr>
          <a:lstStyle/>
          <a:p>
            <a:pPr algn="just"/>
            <a:r>
              <a:rPr lang="en-GB" sz="2400" b="1" dirty="0">
                <a:latin typeface="+mn-lt"/>
              </a:rPr>
              <a:t>Did you write ‘lots of cones’?</a:t>
            </a:r>
          </a:p>
          <a:p>
            <a:pPr algn="just"/>
            <a:endParaRPr lang="en-GB" sz="2400" dirty="0">
              <a:latin typeface="+mn-lt"/>
            </a:endParaRPr>
          </a:p>
          <a:p>
            <a:pPr algn="just"/>
            <a:r>
              <a:rPr lang="en-GB" sz="2400" dirty="0">
                <a:latin typeface="+mn-lt"/>
              </a:rPr>
              <a:t>Is so, then you’re trying to be smart!</a:t>
            </a:r>
          </a:p>
        </p:txBody>
      </p:sp>
      <p:pic>
        <p:nvPicPr>
          <p:cNvPr id="6" name="Picture 5"/>
          <p:cNvPicPr>
            <a:picLocks noChangeAspect="1"/>
          </p:cNvPicPr>
          <p:nvPr/>
        </p:nvPicPr>
        <p:blipFill rotWithShape="1">
          <a:blip r:embed="rId3"/>
          <a:srcRect l="1175" t="54725" r="72050" b="388"/>
          <a:stretch/>
        </p:blipFill>
        <p:spPr>
          <a:xfrm>
            <a:off x="1123208" y="2542874"/>
            <a:ext cx="3592808" cy="3621579"/>
          </a:xfrm>
          <a:prstGeom prst="rect">
            <a:avLst/>
          </a:prstGeom>
        </p:spPr>
      </p:pic>
    </p:spTree>
    <p:extLst>
      <p:ext uri="{BB962C8B-B14F-4D97-AF65-F5344CB8AC3E}">
        <p14:creationId xmlns:p14="http://schemas.microsoft.com/office/powerpoint/2010/main" val="2727970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b="50797"/>
          <a:stretch/>
        </p:blipFill>
        <p:spPr>
          <a:xfrm>
            <a:off x="0" y="0"/>
            <a:ext cx="9144000" cy="3068960"/>
          </a:xfrm>
          <a:prstGeom prst="rect">
            <a:avLst/>
          </a:prstGeom>
        </p:spPr>
      </p:pic>
      <p:sp>
        <p:nvSpPr>
          <p:cNvPr id="3" name="TextBox 2"/>
          <p:cNvSpPr txBox="1"/>
          <p:nvPr/>
        </p:nvSpPr>
        <p:spPr>
          <a:xfrm>
            <a:off x="585883" y="2276872"/>
            <a:ext cx="1346010" cy="369332"/>
          </a:xfrm>
          <a:prstGeom prst="rect">
            <a:avLst/>
          </a:prstGeom>
          <a:noFill/>
        </p:spPr>
        <p:txBody>
          <a:bodyPr wrap="none" rtlCol="0">
            <a:spAutoFit/>
          </a:bodyPr>
          <a:lstStyle/>
          <a:p>
            <a:r>
              <a:rPr lang="en-GB" i="1" dirty="0">
                <a:solidFill>
                  <a:srgbClr val="00B050"/>
                </a:solidFill>
                <a:latin typeface="+mn-lt"/>
              </a:rPr>
              <a:t>The letter ‘S’</a:t>
            </a:r>
          </a:p>
        </p:txBody>
      </p:sp>
      <p:sp>
        <p:nvSpPr>
          <p:cNvPr id="4" name="TextBox 3"/>
          <p:cNvSpPr txBox="1"/>
          <p:nvPr/>
        </p:nvSpPr>
        <p:spPr>
          <a:xfrm>
            <a:off x="3478239" y="2646204"/>
            <a:ext cx="2187522" cy="369332"/>
          </a:xfrm>
          <a:prstGeom prst="rect">
            <a:avLst/>
          </a:prstGeom>
          <a:noFill/>
        </p:spPr>
        <p:txBody>
          <a:bodyPr wrap="none" rtlCol="0">
            <a:spAutoFit/>
          </a:bodyPr>
          <a:lstStyle/>
          <a:p>
            <a:r>
              <a:rPr lang="en-GB" i="1" dirty="0">
                <a:solidFill>
                  <a:srgbClr val="00B050"/>
                </a:solidFill>
                <a:latin typeface="+mn-lt"/>
              </a:rPr>
              <a:t>A bold white triangle</a:t>
            </a:r>
          </a:p>
        </p:txBody>
      </p:sp>
      <p:sp>
        <p:nvSpPr>
          <p:cNvPr id="5" name="TextBox 4"/>
          <p:cNvSpPr txBox="1"/>
          <p:nvPr/>
        </p:nvSpPr>
        <p:spPr>
          <a:xfrm>
            <a:off x="6648333" y="2092206"/>
            <a:ext cx="2447850" cy="369332"/>
          </a:xfrm>
          <a:prstGeom prst="rect">
            <a:avLst/>
          </a:prstGeom>
          <a:noFill/>
        </p:spPr>
        <p:txBody>
          <a:bodyPr wrap="none" rtlCol="0">
            <a:spAutoFit/>
          </a:bodyPr>
          <a:lstStyle/>
          <a:p>
            <a:r>
              <a:rPr lang="en-GB" i="1" dirty="0">
                <a:solidFill>
                  <a:srgbClr val="00B050"/>
                </a:solidFill>
                <a:latin typeface="+mn-lt"/>
              </a:rPr>
              <a:t>The Loch Ness Monster?</a:t>
            </a:r>
          </a:p>
        </p:txBody>
      </p:sp>
      <p:sp>
        <p:nvSpPr>
          <p:cNvPr id="6" name="TextBox 5"/>
          <p:cNvSpPr txBox="1"/>
          <p:nvPr/>
        </p:nvSpPr>
        <p:spPr>
          <a:xfrm>
            <a:off x="805879" y="5809238"/>
            <a:ext cx="906017" cy="369332"/>
          </a:xfrm>
          <a:prstGeom prst="rect">
            <a:avLst/>
          </a:prstGeom>
          <a:noFill/>
        </p:spPr>
        <p:txBody>
          <a:bodyPr wrap="none" rtlCol="0">
            <a:spAutoFit/>
          </a:bodyPr>
          <a:lstStyle/>
          <a:p>
            <a:r>
              <a:rPr lang="en-GB" i="1" dirty="0">
                <a:solidFill>
                  <a:srgbClr val="00B050"/>
                </a:solidFill>
                <a:latin typeface="+mn-lt"/>
              </a:rPr>
              <a:t>The sun</a:t>
            </a:r>
          </a:p>
        </p:txBody>
      </p:sp>
      <p:pic>
        <p:nvPicPr>
          <p:cNvPr id="7" name="Picture 6"/>
          <p:cNvPicPr>
            <a:picLocks noChangeAspect="1"/>
          </p:cNvPicPr>
          <p:nvPr/>
        </p:nvPicPr>
        <p:blipFill rotWithShape="1">
          <a:blip r:embed="rId2"/>
          <a:srcRect l="523" t="53105" r="-523" b="-2308"/>
          <a:stretch/>
        </p:blipFill>
        <p:spPr>
          <a:xfrm>
            <a:off x="0" y="2924944"/>
            <a:ext cx="9144000" cy="3068960"/>
          </a:xfrm>
          <a:prstGeom prst="rect">
            <a:avLst/>
          </a:prstGeom>
        </p:spPr>
      </p:pic>
      <p:sp>
        <p:nvSpPr>
          <p:cNvPr id="8" name="TextBox 7"/>
          <p:cNvSpPr txBox="1"/>
          <p:nvPr/>
        </p:nvSpPr>
        <p:spPr>
          <a:xfrm>
            <a:off x="4118991" y="5809238"/>
            <a:ext cx="814647" cy="369332"/>
          </a:xfrm>
          <a:prstGeom prst="rect">
            <a:avLst/>
          </a:prstGeom>
          <a:noFill/>
        </p:spPr>
        <p:txBody>
          <a:bodyPr wrap="none" rtlCol="0">
            <a:spAutoFit/>
          </a:bodyPr>
          <a:lstStyle/>
          <a:p>
            <a:r>
              <a:rPr lang="en-GB" i="1" dirty="0">
                <a:solidFill>
                  <a:srgbClr val="00B050"/>
                </a:solidFill>
                <a:latin typeface="+mn-lt"/>
              </a:rPr>
              <a:t>A cube</a:t>
            </a:r>
          </a:p>
        </p:txBody>
      </p:sp>
      <p:sp>
        <p:nvSpPr>
          <p:cNvPr id="9" name="TextBox 8"/>
          <p:cNvSpPr txBox="1"/>
          <p:nvPr/>
        </p:nvSpPr>
        <p:spPr>
          <a:xfrm>
            <a:off x="7212462" y="5809238"/>
            <a:ext cx="1319592" cy="369332"/>
          </a:xfrm>
          <a:prstGeom prst="rect">
            <a:avLst/>
          </a:prstGeom>
          <a:noFill/>
        </p:spPr>
        <p:txBody>
          <a:bodyPr wrap="none" rtlCol="0">
            <a:spAutoFit/>
          </a:bodyPr>
          <a:lstStyle/>
          <a:p>
            <a:r>
              <a:rPr lang="en-GB" i="1" dirty="0">
                <a:solidFill>
                  <a:srgbClr val="00B050"/>
                </a:solidFill>
                <a:latin typeface="+mn-lt"/>
              </a:rPr>
              <a:t>Another sun</a:t>
            </a:r>
          </a:p>
        </p:txBody>
      </p:sp>
    </p:spTree>
    <p:extLst>
      <p:ext uri="{BB962C8B-B14F-4D97-AF65-F5344CB8AC3E}">
        <p14:creationId xmlns:p14="http://schemas.microsoft.com/office/powerpoint/2010/main" val="454642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Holism and Reductionism</a:t>
            </a:r>
          </a:p>
        </p:txBody>
      </p:sp>
      <p:sp>
        <p:nvSpPr>
          <p:cNvPr id="3" name="Content Placeholder 2"/>
          <p:cNvSpPr>
            <a:spLocks noGrp="1"/>
          </p:cNvSpPr>
          <p:nvPr>
            <p:ph idx="1"/>
          </p:nvPr>
        </p:nvSpPr>
        <p:spPr/>
        <p:txBody>
          <a:bodyPr/>
          <a:lstStyle/>
          <a:p>
            <a:r>
              <a:rPr lang="en-GB" dirty="0"/>
              <a:t>The perception of these images can be explained by </a:t>
            </a:r>
            <a:r>
              <a:rPr lang="en-GB" b="1" dirty="0">
                <a:solidFill>
                  <a:srgbClr val="00B050"/>
                </a:solidFill>
              </a:rPr>
              <a:t>Gestalt Psychology.</a:t>
            </a:r>
          </a:p>
          <a:p>
            <a:endParaRPr lang="en-GB" b="1" dirty="0"/>
          </a:p>
          <a:p>
            <a:r>
              <a:rPr lang="en-GB" dirty="0"/>
              <a:t>Gestalt Psychology adopts a holistic approach to perception: when we perceive something in the real world, we do so as a whole rather than as a collection of bits and pieces. </a:t>
            </a:r>
            <a:endParaRPr lang="en-GB" b="1" dirty="0"/>
          </a:p>
          <a:p>
            <a:endParaRPr lang="en-GB" b="1" dirty="0"/>
          </a:p>
        </p:txBody>
      </p:sp>
      <p:pic>
        <p:nvPicPr>
          <p:cNvPr id="5" name="Picture 4"/>
          <p:cNvPicPr>
            <a:picLocks noChangeAspect="1"/>
          </p:cNvPicPr>
          <p:nvPr/>
        </p:nvPicPr>
        <p:blipFill>
          <a:blip r:embed="rId3"/>
          <a:stretch>
            <a:fillRect/>
          </a:stretch>
        </p:blipFill>
        <p:spPr>
          <a:xfrm>
            <a:off x="2843808" y="3821907"/>
            <a:ext cx="3456384" cy="2304256"/>
          </a:xfrm>
          <a:prstGeom prst="rect">
            <a:avLst/>
          </a:prstGeom>
        </p:spPr>
      </p:pic>
    </p:spTree>
    <p:extLst>
      <p:ext uri="{BB962C8B-B14F-4D97-AF65-F5344CB8AC3E}">
        <p14:creationId xmlns:p14="http://schemas.microsoft.com/office/powerpoint/2010/main" val="7240078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Holism and Reductionism</a:t>
            </a:r>
          </a:p>
        </p:txBody>
      </p:sp>
      <p:sp>
        <p:nvSpPr>
          <p:cNvPr id="3" name="Content Placeholder 2"/>
          <p:cNvSpPr>
            <a:spLocks noGrp="1"/>
          </p:cNvSpPr>
          <p:nvPr>
            <p:ph idx="1"/>
          </p:nvPr>
        </p:nvSpPr>
        <p:spPr>
          <a:xfrm>
            <a:off x="457200" y="1500174"/>
            <a:ext cx="4628018" cy="4625989"/>
          </a:xfrm>
        </p:spPr>
        <p:txBody>
          <a:bodyPr/>
          <a:lstStyle/>
          <a:p>
            <a:r>
              <a:rPr lang="en-GB" i="1" dirty="0"/>
              <a:t>If you examine the image on the right, what you will instantly perceive is the outline of a cube. </a:t>
            </a:r>
          </a:p>
          <a:p>
            <a:endParaRPr lang="en-GB" i="1" dirty="0"/>
          </a:p>
          <a:p>
            <a:r>
              <a:rPr lang="en-GB" i="1" dirty="0"/>
              <a:t>However, there is in fact no cube in the image and your mind has created a cube due to the position and configuration of the black shapes.</a:t>
            </a:r>
            <a:endParaRPr lang="en-GB" dirty="0"/>
          </a:p>
        </p:txBody>
      </p:sp>
      <p:pic>
        <p:nvPicPr>
          <p:cNvPr id="4" name="Picture 3"/>
          <p:cNvPicPr>
            <a:picLocks noChangeAspect="1"/>
          </p:cNvPicPr>
          <p:nvPr/>
        </p:nvPicPr>
        <p:blipFill rotWithShape="1">
          <a:blip r:embed="rId2"/>
          <a:srcRect l="36224" t="56699" r="36214" b="3138"/>
          <a:stretch/>
        </p:blipFill>
        <p:spPr>
          <a:xfrm>
            <a:off x="5116508" y="1500174"/>
            <a:ext cx="3600400" cy="3497532"/>
          </a:xfrm>
          <a:prstGeom prst="rect">
            <a:avLst/>
          </a:prstGeom>
        </p:spPr>
      </p:pic>
    </p:spTree>
    <p:extLst>
      <p:ext uri="{BB962C8B-B14F-4D97-AF65-F5344CB8AC3E}">
        <p14:creationId xmlns:p14="http://schemas.microsoft.com/office/powerpoint/2010/main" val="3297398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LMS_COMPLETION_TITLE" val="Change Process - Culture"/>
  <p:tag name="LMS_COMPLETION_ID" val="Change_Process_Culture"/>
  <p:tag name="LMS_COMPLETION_VERSION" val="1.0"/>
  <p:tag name="LMS_COMPLETION_DURATION" val="01:00:00"/>
  <p:tag name="LMS_COMPLETION_SCO_TITLE" val="Change Process - Culture"/>
  <p:tag name="LMS_COMPLETION_SCO_ID" val="Change_Process_Culture"/>
  <p:tag name="LMS_COMPLETION_EDITION" val="0"/>
  <p:tag name="LMS_COMPLETION_THRESHOLD" val="9"/>
  <p:tag name="LMS_COMPLETION_METHOD" val="VIEW"/>
  <p:tag name="LMS_REPORTING" val="2"/>
  <p:tag name="LMS_DATA_SCORM" val="Yes"/>
  <p:tag name="PRESENTATION_PLAYLIST_COUNT" val="0"/>
  <p:tag name="PRESENTATION_PRESENTER_SLIDE_LEVEL" val="0"/>
  <p:tag name="ARTICULATE_PRESENTER_VERSION" val="6"/>
  <p:tag name="PUBLISH_TITLE" val="Business Culture"/>
  <p:tag name="ARTICULATE_PUBLISH_PATH" val="C:\Users\tutor2u\Documents\Business Studies\AQA Business Unit 4\Teacher Presentations\Interactive Versions"/>
  <p:tag name="ARTICULATE_LOGO" val="(None selected)"/>
  <p:tag name="ARTICULATE_PRESENTER" val="(None selected)"/>
  <p:tag name="ARTICULATE_PRESENTER_GUID" val="9869030842"/>
  <p:tag name="ARTICULATE_LMS" val="0"/>
  <p:tag name="ARTICULATE_TEMPLATE" val="tutor2u Simple"/>
  <p:tag name="LMS_PUBLISH" val="Yes"/>
  <p:tag name="PRESENTER_PREVIEW_MODE" val="0"/>
  <p:tag name="PRESENTER_PREVIEW_START" val="1"/>
  <p:tag name="LMS_PROTOCOL_METHOD" val="SCORM"/>
  <p:tag name="LMS_PROTOCOL_VERSION" val="1.2"/>
  <p:tag name="LAUNCHINNEWWINDOW" val="0"/>
  <p:tag name="LASTPUBLISHED" val="C:\Users\tutor2u\Documents\Business Studies\AQA Business Unit 4\Teacher Presentations\Interactive Versions\Business Culture\player.html"/>
  <p:tag name="ARTICULATE_PROJECT_OPEN" val="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effectLst>
          <a:outerShdw blurRad="50800" dist="38100" dir="5400000" algn="t" rotWithShape="0">
            <a:prstClr val="black">
              <a:alpha val="40000"/>
            </a:prstClr>
          </a:outerShdw>
        </a:effectLst>
      </a:spPr>
      <a:bodyPr rtlCol="0" anchor="ctr"/>
      <a:lstStyle>
        <a:defPPr algn="ctr">
          <a:defRPr sz="5000" b="1"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57150" cmpd="sng">
          <a:headEnd type="none"/>
          <a:tailEnd type="triangle"/>
        </a:ln>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i="1" dirty="0" smtClean="0">
            <a:latin typeface="+mn-lt"/>
          </a:defRPr>
        </a:defPPr>
      </a:lstStyle>
    </a:tx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effectLst>
          <a:outerShdw blurRad="50800" dist="38100" dir="5400000" algn="t" rotWithShape="0">
            <a:prstClr val="black">
              <a:alpha val="40000"/>
            </a:prstClr>
          </a:outerShdw>
        </a:effectLst>
      </a:spPr>
      <a:bodyPr rtlCol="0" anchor="ctr"/>
      <a:lstStyle>
        <a:defPPr algn="ctr">
          <a:defRPr sz="5000" b="1"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57150" cmpd="sng">
          <a:headEnd type="none"/>
          <a:tailEnd type="triangle"/>
        </a:ln>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i="1" dirty="0" smtClean="0">
            <a:latin typeface="+mn-lt"/>
          </a:defRPr>
        </a:defPPr>
      </a:lstStyle>
    </a:txDef>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effectLst>
          <a:outerShdw blurRad="50800" dist="38100" dir="5400000" algn="t" rotWithShape="0">
            <a:prstClr val="black">
              <a:alpha val="40000"/>
            </a:prstClr>
          </a:outerShdw>
        </a:effectLst>
      </a:spPr>
      <a:bodyPr rtlCol="0" anchor="ctr"/>
      <a:lstStyle>
        <a:defPPr algn="ctr">
          <a:defRPr sz="5000" b="1"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57150" cmpd="sng">
          <a:headEnd type="none"/>
          <a:tailEnd type="triangle"/>
        </a:ln>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i="1" dirty="0" smtClean="0">
            <a:latin typeface="+mn-lt"/>
          </a:defRPr>
        </a:defPPr>
      </a:lst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03BCD586CA13E48BACDB8FE44682C36" ma:contentTypeVersion="8" ma:contentTypeDescription="Create a new document." ma:contentTypeScope="" ma:versionID="23740bf41a1abaaa47c14dd5e50d880c">
  <xsd:schema xmlns:xsd="http://www.w3.org/2001/XMLSchema" xmlns:xs="http://www.w3.org/2001/XMLSchema" xmlns:p="http://schemas.microsoft.com/office/2006/metadata/properties" xmlns:ns2="12c23345-8ea2-49f2-9662-81466da84a41" targetNamespace="http://schemas.microsoft.com/office/2006/metadata/properties" ma:root="true" ma:fieldsID="aadc54262af01f6bbdfb0dacf1a55e97" ns2:_="">
    <xsd:import namespace="12c23345-8ea2-49f2-9662-81466da84a4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2c23345-8ea2-49f2-9662-81466da84a4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BillingMetadata" ma:index="15"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04B3176-634B-42AC-AEAA-CED544C1356B}"/>
</file>

<file path=customXml/itemProps2.xml><?xml version="1.0" encoding="utf-8"?>
<ds:datastoreItem xmlns:ds="http://schemas.openxmlformats.org/officeDocument/2006/customXml" ds:itemID="{0080A4B9-35E3-4BA9-9A7E-A136D53E11A7}"/>
</file>

<file path=customXml/itemProps3.xml><?xml version="1.0" encoding="utf-8"?>
<ds:datastoreItem xmlns:ds="http://schemas.openxmlformats.org/officeDocument/2006/customXml" ds:itemID="{5C4490D7-E681-4D15-9FC6-9FE0575A2EC5}"/>
</file>

<file path=docProps/app.xml><?xml version="1.0" encoding="utf-8"?>
<Properties xmlns="http://schemas.openxmlformats.org/officeDocument/2006/extended-properties" xmlns:vt="http://schemas.openxmlformats.org/officeDocument/2006/docPropsVTypes">
  <Template>PowerPoint Template</Template>
  <TotalTime>89297</TotalTime>
  <Words>2290</Words>
  <Application>Microsoft Office PowerPoint</Application>
  <PresentationFormat>On-screen Show (4:3)</PresentationFormat>
  <Paragraphs>321</Paragraphs>
  <Slides>34</Slides>
  <Notes>22</Notes>
  <HiddenSlides>0</HiddenSlides>
  <MMClips>2</MMClips>
  <ScaleCrop>false</ScaleCrop>
  <HeadingPairs>
    <vt:vector size="8" baseType="variant">
      <vt:variant>
        <vt:lpstr>Fonts Used</vt:lpstr>
      </vt:variant>
      <vt:variant>
        <vt:i4>5</vt:i4>
      </vt:variant>
      <vt:variant>
        <vt:lpstr>Theme</vt:lpstr>
      </vt:variant>
      <vt:variant>
        <vt:i4>3</vt:i4>
      </vt:variant>
      <vt:variant>
        <vt:lpstr>Slide Titles</vt:lpstr>
      </vt:variant>
      <vt:variant>
        <vt:i4>34</vt:i4>
      </vt:variant>
      <vt:variant>
        <vt:lpstr>Custom Shows</vt:lpstr>
      </vt:variant>
      <vt:variant>
        <vt:i4>1</vt:i4>
      </vt:variant>
    </vt:vector>
  </HeadingPairs>
  <TitlesOfParts>
    <vt:vector size="43" baseType="lpstr">
      <vt:lpstr>ＭＳ Ｐゴシック</vt:lpstr>
      <vt:lpstr>Arial</vt:lpstr>
      <vt:lpstr>Calibri</vt:lpstr>
      <vt:lpstr>HelveticaNeue MediumCond</vt:lpstr>
      <vt:lpstr>Wingdings</vt:lpstr>
      <vt:lpstr>Office Theme</vt:lpstr>
      <vt:lpstr>1_Office Theme</vt:lpstr>
      <vt:lpstr>2_Office Theme</vt:lpstr>
      <vt:lpstr>Issues &amp; Debates</vt:lpstr>
      <vt:lpstr>Holism and Reductionism Webinar</vt:lpstr>
      <vt:lpstr>What do you see?</vt:lpstr>
      <vt:lpstr>What do you see?</vt:lpstr>
      <vt:lpstr>What do you see?</vt:lpstr>
      <vt:lpstr>What do you see?</vt:lpstr>
      <vt:lpstr>PowerPoint Presentation</vt:lpstr>
      <vt:lpstr>Holism and Reductionism</vt:lpstr>
      <vt:lpstr>Holism and Reductionism</vt:lpstr>
      <vt:lpstr>Definitions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Types of Questions</vt:lpstr>
      <vt:lpstr>PowerPoint Presentation</vt:lpstr>
      <vt:lpstr>PowerPoint Presentation</vt:lpstr>
      <vt:lpstr>PowerPoint Presentation</vt:lpstr>
      <vt:lpstr>PowerPoint Presentation</vt:lpstr>
      <vt:lpstr>Essay Writing</vt:lpstr>
      <vt:lpstr>PowerPoint Presentation</vt:lpstr>
      <vt:lpstr>Holism and Reductionism</vt:lpstr>
      <vt:lpstr>PowerPoint Presentation</vt:lpstr>
      <vt:lpstr>PowerPoint Presentation</vt:lpstr>
      <vt:lpstr>PowerPoint Presentation</vt:lpstr>
      <vt:lpstr>Essay Writing</vt:lpstr>
      <vt:lpstr>PowerPoint Presentation</vt:lpstr>
      <vt:lpstr>Essay Writing</vt:lpstr>
      <vt:lpstr>PowerPoint Presentation</vt:lpstr>
      <vt:lpstr>PowerPoint Presentation</vt:lpstr>
      <vt:lpstr>A Level Psychology Support from tutor2u</vt:lpstr>
      <vt:lpstr>Custom Show 1</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Section A Briefing Presentation Final</dc:title>
  <dc:creator>tutor2u</dc:creator>
  <cp:lastModifiedBy>Joseph Sparks</cp:lastModifiedBy>
  <cp:revision>1229</cp:revision>
  <cp:lastPrinted>2013-02-20T11:29:22Z</cp:lastPrinted>
  <dcterms:created xsi:type="dcterms:W3CDTF">2009-04-09T12:56:25Z</dcterms:created>
  <dcterms:modified xsi:type="dcterms:W3CDTF">2017-01-30T08:12:38Z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UseProject">
    <vt:lpwstr>1</vt:lpwstr>
  </property>
  <property fmtid="{D5CDD505-2E9C-101B-9397-08002B2CF9AE}" pid="3" name="ArticulatePath">
    <vt:lpwstr>Invention &amp; Innovation</vt:lpwstr>
  </property>
  <property fmtid="{D5CDD505-2E9C-101B-9397-08002B2CF9AE}" pid="4" name="ArticulateGUID">
    <vt:lpwstr>998E6639-5FC0-416C-9117-725EFDCCBD75</vt:lpwstr>
  </property>
  <property fmtid="{D5CDD505-2E9C-101B-9397-08002B2CF9AE}" pid="5" name="ArticulateProjectFull">
    <vt:lpwstr>C:\Users\jim-samsung\Dropbox\Business Studies\AQA GCE\AQA Business Unit 4\2013 Organisational Culture\Section A Briefing Presentation Final.ppta</vt:lpwstr>
  </property>
  <property fmtid="{D5CDD505-2E9C-101B-9397-08002B2CF9AE}" pid="6" name="ContentTypeId">
    <vt:lpwstr>0x010100F03BCD586CA13E48BACDB8FE44682C36</vt:lpwstr>
  </property>
</Properties>
</file>