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2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4.xml" ContentType="application/vnd.openxmlformats-officedocument.drawingml.diagramColors+xml"/>
  <Override PartName="/ppt/handoutMasters/handoutMaster1.xml" ContentType="application/vnd.openxmlformats-officedocument.presentationml.handoutMaster+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drawing4.xml" ContentType="application/vnd.ms-office.drawingml.diagramDrawing+xml"/>
  <Override PartName="/ppt/diagrams/layout7.xml" ContentType="application/vnd.openxmlformats-officedocument.drawingml.diagramLayout+xml"/>
  <Override PartName="/ppt/diagrams/drawing6.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38" r:id="rId2"/>
    <p:sldMasterId id="2147483944" r:id="rId3"/>
  </p:sldMasterIdLst>
  <p:notesMasterIdLst>
    <p:notesMasterId r:id="rId42"/>
  </p:notesMasterIdLst>
  <p:handoutMasterIdLst>
    <p:handoutMasterId r:id="rId43"/>
  </p:handoutMasterIdLst>
  <p:sldIdLst>
    <p:sldId id="588" r:id="rId4"/>
    <p:sldId id="539" r:id="rId5"/>
    <p:sldId id="540" r:id="rId6"/>
    <p:sldId id="541" r:id="rId7"/>
    <p:sldId id="387" r:id="rId8"/>
    <p:sldId id="542" r:id="rId9"/>
    <p:sldId id="547" r:id="rId10"/>
    <p:sldId id="549" r:id="rId11"/>
    <p:sldId id="550" r:id="rId12"/>
    <p:sldId id="551" r:id="rId13"/>
    <p:sldId id="552" r:id="rId14"/>
    <p:sldId id="553" r:id="rId15"/>
    <p:sldId id="555" r:id="rId16"/>
    <p:sldId id="559" r:id="rId17"/>
    <p:sldId id="585" r:id="rId18"/>
    <p:sldId id="556" r:id="rId19"/>
    <p:sldId id="560" r:id="rId20"/>
    <p:sldId id="586" r:id="rId21"/>
    <p:sldId id="558" r:id="rId22"/>
    <p:sldId id="389" r:id="rId23"/>
    <p:sldId id="536" r:id="rId24"/>
    <p:sldId id="561" r:id="rId25"/>
    <p:sldId id="562" r:id="rId26"/>
    <p:sldId id="564" r:id="rId27"/>
    <p:sldId id="563" r:id="rId28"/>
    <p:sldId id="565" r:id="rId29"/>
    <p:sldId id="566" r:id="rId30"/>
    <p:sldId id="401" r:id="rId31"/>
    <p:sldId id="567" r:id="rId32"/>
    <p:sldId id="568" r:id="rId33"/>
    <p:sldId id="577" r:id="rId34"/>
    <p:sldId id="587" r:id="rId35"/>
    <p:sldId id="578" r:id="rId36"/>
    <p:sldId id="579" r:id="rId37"/>
    <p:sldId id="580" r:id="rId38"/>
    <p:sldId id="581" r:id="rId39"/>
    <p:sldId id="583" r:id="rId40"/>
    <p:sldId id="589" r:id="rId41"/>
  </p:sldIdLst>
  <p:sldSz cx="9144000" cy="6858000" type="screen4x3"/>
  <p:notesSz cx="6797675" cy="9874250"/>
  <p:custShowLst>
    <p:custShow name="Custom Show 1" id="0">
      <p:sldLst/>
    </p:custShow>
  </p:custShowLst>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391" userDrawn="1">
          <p15:clr>
            <a:srgbClr val="A4A3A4"/>
          </p15:clr>
        </p15:guide>
        <p15:guide id="2" pos="7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E8E2D"/>
    <a:srgbClr val="F34C3E"/>
    <a:srgbClr val="B9006C"/>
    <a:srgbClr val="92D050"/>
    <a:srgbClr val="9BBB59"/>
    <a:srgbClr val="01498E"/>
    <a:srgbClr val="C0504D"/>
    <a:srgbClr val="C17A37"/>
    <a:srgbClr val="FD170A"/>
    <a:srgbClr val="C07B3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0" autoAdjust="0"/>
    <p:restoredTop sz="69438" autoAdjust="0"/>
  </p:normalViewPr>
  <p:slideViewPr>
    <p:cSldViewPr>
      <p:cViewPr varScale="1">
        <p:scale>
          <a:sx n="79" d="100"/>
          <a:sy n="79" d="100"/>
        </p:scale>
        <p:origin x="2688" y="90"/>
      </p:cViewPr>
      <p:guideLst>
        <p:guide orient="horz" pos="391"/>
        <p:guide pos="793"/>
      </p:guideLst>
    </p:cSldViewPr>
  </p:slideViewPr>
  <p:notesTextViewPr>
    <p:cViewPr>
      <p:scale>
        <a:sx n="100" d="100"/>
        <a:sy n="100" d="100"/>
      </p:scale>
      <p:origin x="0" y="0"/>
    </p:cViewPr>
  </p:notesTextViewPr>
  <p:sorterViewPr>
    <p:cViewPr>
      <p:scale>
        <a:sx n="100" d="100"/>
        <a:sy n="100" d="100"/>
      </p:scale>
      <p:origin x="0" y="33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D5002-0727-4D02-A575-DAF3E378B2D0}"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EA99078C-0EEB-4981-8790-963254075BB3}">
      <dgm:prSet phldrT="[Text]"/>
      <dgm:spPr/>
      <dgm:t>
        <a:bodyPr/>
        <a:lstStyle/>
        <a:p>
          <a:pPr algn="ctr"/>
          <a:r>
            <a:rPr lang="en-US" sz="3600" dirty="0"/>
            <a:t>Definitions &amp; Examples</a:t>
          </a:r>
        </a:p>
      </dgm:t>
    </dgm:pt>
    <dgm:pt modelId="{86666D38-CB3F-47A8-84A2-F2BFD29E30D1}" type="parTrans" cxnId="{F6BED7C9-FF7D-4527-BE8E-897E66B4F8EA}">
      <dgm:prSet/>
      <dgm:spPr/>
      <dgm:t>
        <a:bodyPr/>
        <a:lstStyle/>
        <a:p>
          <a:endParaRPr lang="en-US"/>
        </a:p>
      </dgm:t>
    </dgm:pt>
    <dgm:pt modelId="{F671299E-6DB8-4038-A21E-B0CC166C711F}" type="sibTrans" cxnId="{F6BED7C9-FF7D-4527-BE8E-897E66B4F8EA}">
      <dgm:prSet/>
      <dgm:spPr/>
      <dgm:t>
        <a:bodyPr/>
        <a:lstStyle/>
        <a:p>
          <a:endParaRPr lang="en-US"/>
        </a:p>
      </dgm:t>
    </dgm:pt>
    <dgm:pt modelId="{14F8C55A-2978-4067-B4B8-C3CB0B2F6B4A}">
      <dgm:prSet phldrT="[Text]"/>
      <dgm:spPr/>
      <dgm:t>
        <a:bodyPr/>
        <a:lstStyle/>
        <a:p>
          <a:pPr algn="ctr"/>
          <a:r>
            <a:rPr lang="en-US" sz="3600" dirty="0"/>
            <a:t>Types of Questions</a:t>
          </a:r>
        </a:p>
      </dgm:t>
    </dgm:pt>
    <dgm:pt modelId="{AF0E9324-26B5-484B-98E0-CFC2324C5585}" type="parTrans" cxnId="{DC66696C-2669-4866-B041-E8AC3EB8EC7B}">
      <dgm:prSet/>
      <dgm:spPr/>
      <dgm:t>
        <a:bodyPr/>
        <a:lstStyle/>
        <a:p>
          <a:endParaRPr lang="en-US"/>
        </a:p>
      </dgm:t>
    </dgm:pt>
    <dgm:pt modelId="{6DFDCA63-26E1-4619-8F86-00ED5A30B349}" type="sibTrans" cxnId="{DC66696C-2669-4866-B041-E8AC3EB8EC7B}">
      <dgm:prSet/>
      <dgm:spPr/>
      <dgm:t>
        <a:bodyPr/>
        <a:lstStyle/>
        <a:p>
          <a:endParaRPr lang="en-US"/>
        </a:p>
      </dgm:t>
    </dgm:pt>
    <dgm:pt modelId="{55F56BE9-F7B9-485A-9F51-3AAF72684457}">
      <dgm:prSet phldrT="[Text]"/>
      <dgm:spPr/>
      <dgm:t>
        <a:bodyPr/>
        <a:lstStyle/>
        <a:p>
          <a:pPr algn="ctr"/>
          <a:r>
            <a:rPr lang="en-US" sz="3600" dirty="0"/>
            <a:t>Essay Writing</a:t>
          </a:r>
        </a:p>
      </dgm:t>
    </dgm:pt>
    <dgm:pt modelId="{B0CBE05B-27AE-4955-937D-E694ABA31BCC}" type="parTrans" cxnId="{E4F1A9CB-8B66-4A6C-B4A4-86EA2F9C9F99}">
      <dgm:prSet/>
      <dgm:spPr/>
      <dgm:t>
        <a:bodyPr/>
        <a:lstStyle/>
        <a:p>
          <a:endParaRPr lang="en-US"/>
        </a:p>
      </dgm:t>
    </dgm:pt>
    <dgm:pt modelId="{38B45ED9-DCD9-4893-95AF-3D11A98AF452}" type="sibTrans" cxnId="{E4F1A9CB-8B66-4A6C-B4A4-86EA2F9C9F99}">
      <dgm:prSet/>
      <dgm:spPr/>
      <dgm:t>
        <a:bodyPr/>
        <a:lstStyle/>
        <a:p>
          <a:endParaRPr lang="en-US"/>
        </a:p>
      </dgm:t>
    </dgm:pt>
    <dgm:pt modelId="{DB1C6D02-31D9-4FE0-AEB3-15D0373A1BB6}">
      <dgm:prSet phldrT="[Text]" custT="1"/>
      <dgm:spPr/>
      <dgm:t>
        <a:bodyPr/>
        <a:lstStyle/>
        <a:p>
          <a:pPr algn="l">
            <a:buFont typeface="Wingdings" panose="05000000000000000000" pitchFamily="2" charset="2"/>
            <a:buChar char="§"/>
          </a:pPr>
          <a:r>
            <a:rPr lang="en-US" sz="1600" dirty="0"/>
            <a:t>Ethical Implications</a:t>
          </a:r>
        </a:p>
      </dgm:t>
    </dgm:pt>
    <dgm:pt modelId="{B668732D-9FB0-4D92-9031-C46DA9EB0C90}" type="parTrans" cxnId="{44BFB0A4-E99C-409E-A36B-CD092091D5DC}">
      <dgm:prSet/>
      <dgm:spPr/>
      <dgm:t>
        <a:bodyPr/>
        <a:lstStyle/>
        <a:p>
          <a:endParaRPr lang="en-US"/>
        </a:p>
      </dgm:t>
    </dgm:pt>
    <dgm:pt modelId="{9EAD7504-DC77-4617-B84B-E4BC70403C43}" type="sibTrans" cxnId="{44BFB0A4-E99C-409E-A36B-CD092091D5DC}">
      <dgm:prSet/>
      <dgm:spPr/>
      <dgm:t>
        <a:bodyPr/>
        <a:lstStyle/>
        <a:p>
          <a:endParaRPr lang="en-US"/>
        </a:p>
      </dgm:t>
    </dgm:pt>
    <dgm:pt modelId="{3566BD53-AEB5-48C8-B041-6812995E06D5}">
      <dgm:prSet phldrT="[Text]" custT="1"/>
      <dgm:spPr/>
      <dgm:t>
        <a:bodyPr/>
        <a:lstStyle/>
        <a:p>
          <a:pPr algn="just">
            <a:buFont typeface="Wingdings" panose="05000000000000000000" pitchFamily="2" charset="2"/>
            <a:buChar char="§"/>
          </a:pPr>
          <a:r>
            <a:rPr lang="en-US" sz="1800" dirty="0"/>
            <a:t>Application</a:t>
          </a:r>
        </a:p>
      </dgm:t>
    </dgm:pt>
    <dgm:pt modelId="{FE50FB27-790B-4AC4-9A63-F7AFF753E50C}" type="parTrans" cxnId="{5B385DD7-1340-40C5-9255-6BE934D86AF8}">
      <dgm:prSet/>
      <dgm:spPr/>
      <dgm:t>
        <a:bodyPr/>
        <a:lstStyle/>
        <a:p>
          <a:endParaRPr lang="en-US"/>
        </a:p>
      </dgm:t>
    </dgm:pt>
    <dgm:pt modelId="{27CA62BA-58AA-4897-8439-63D141E5C402}" type="sibTrans" cxnId="{5B385DD7-1340-40C5-9255-6BE934D86AF8}">
      <dgm:prSet/>
      <dgm:spPr/>
      <dgm:t>
        <a:bodyPr/>
        <a:lstStyle/>
        <a:p>
          <a:endParaRPr lang="en-US"/>
        </a:p>
      </dgm:t>
    </dgm:pt>
    <dgm:pt modelId="{6FF85D97-9064-4E7D-B884-65C76E4F1F83}">
      <dgm:prSet phldrT="[Text]" custT="1"/>
      <dgm:spPr/>
      <dgm:t>
        <a:bodyPr/>
        <a:lstStyle/>
        <a:p>
          <a:pPr algn="l">
            <a:buFont typeface="Wingdings" panose="05000000000000000000" pitchFamily="2" charset="2"/>
            <a:buChar char="§"/>
          </a:pPr>
          <a:r>
            <a:rPr lang="en-GB" sz="1400" dirty="0"/>
            <a:t>Discuss the ethical implications of research studies and/or theory, including reference to social sensitivity. [16 marks]</a:t>
          </a:r>
          <a:endParaRPr lang="en-US" sz="1400" dirty="0"/>
        </a:p>
      </dgm:t>
    </dgm:pt>
    <dgm:pt modelId="{50C5F1C9-8E8D-4B77-99C3-6D6D62142D0A}" type="parTrans" cxnId="{1FB5952A-C7E0-4817-9B3F-510030A62CB4}">
      <dgm:prSet/>
      <dgm:spPr/>
      <dgm:t>
        <a:bodyPr/>
        <a:lstStyle/>
        <a:p>
          <a:endParaRPr lang="en-US"/>
        </a:p>
      </dgm:t>
    </dgm:pt>
    <dgm:pt modelId="{9906C33A-50F6-4669-A085-B54C1463F48F}" type="sibTrans" cxnId="{1FB5952A-C7E0-4817-9B3F-510030A62CB4}">
      <dgm:prSet/>
      <dgm:spPr/>
      <dgm:t>
        <a:bodyPr/>
        <a:lstStyle/>
        <a:p>
          <a:endParaRPr lang="en-US"/>
        </a:p>
      </dgm:t>
    </dgm:pt>
    <dgm:pt modelId="{699788DC-710C-4D82-8BD6-93DCA3C0AAD5}">
      <dgm:prSet phldrT="[Text]" custT="1"/>
      <dgm:spPr/>
      <dgm:t>
        <a:bodyPr/>
        <a:lstStyle/>
        <a:p>
          <a:pPr algn="just">
            <a:buFont typeface="Wingdings" panose="05000000000000000000" pitchFamily="2" charset="2"/>
            <a:buChar char="§"/>
          </a:pPr>
          <a:r>
            <a:rPr lang="en-US" sz="1800" dirty="0"/>
            <a:t>Short-Answer</a:t>
          </a:r>
        </a:p>
      </dgm:t>
    </dgm:pt>
    <dgm:pt modelId="{D5BFF7AD-32FB-4C85-B5B6-6479E3FB9681}" type="parTrans" cxnId="{AE4B8901-E53D-4FD6-B66C-409F9D6360D0}">
      <dgm:prSet/>
      <dgm:spPr/>
      <dgm:t>
        <a:bodyPr/>
        <a:lstStyle/>
        <a:p>
          <a:endParaRPr lang="en-US"/>
        </a:p>
      </dgm:t>
    </dgm:pt>
    <dgm:pt modelId="{EB5A2C92-3ACF-433C-B6D7-872B35D06A4F}" type="sibTrans" cxnId="{AE4B8901-E53D-4FD6-B66C-409F9D6360D0}">
      <dgm:prSet/>
      <dgm:spPr/>
      <dgm:t>
        <a:bodyPr/>
        <a:lstStyle/>
        <a:p>
          <a:endParaRPr lang="en-US"/>
        </a:p>
      </dgm:t>
    </dgm:pt>
    <dgm:pt modelId="{FFA2C424-4FB5-472B-B2FB-B84A112BE3A4}">
      <dgm:prSet phldrT="[Text]" custT="1"/>
      <dgm:spPr/>
      <dgm:t>
        <a:bodyPr/>
        <a:lstStyle/>
        <a:p>
          <a:pPr algn="just">
            <a:buFont typeface="Wingdings" panose="05000000000000000000" pitchFamily="2" charset="2"/>
            <a:buChar char="§"/>
          </a:pPr>
          <a:r>
            <a:rPr lang="en-US" sz="1800" dirty="0"/>
            <a:t>Essay</a:t>
          </a:r>
        </a:p>
      </dgm:t>
    </dgm:pt>
    <dgm:pt modelId="{C58D9F80-636F-44F1-AF47-B499D8681650}" type="sibTrans" cxnId="{7398B1B8-61AD-4665-8943-5C1E9F74B81B}">
      <dgm:prSet/>
      <dgm:spPr/>
      <dgm:t>
        <a:bodyPr/>
        <a:lstStyle/>
        <a:p>
          <a:endParaRPr lang="en-US"/>
        </a:p>
      </dgm:t>
    </dgm:pt>
    <dgm:pt modelId="{633A37D5-3332-441C-A818-D686572676D4}" type="parTrans" cxnId="{7398B1B8-61AD-4665-8943-5C1E9F74B81B}">
      <dgm:prSet/>
      <dgm:spPr/>
      <dgm:t>
        <a:bodyPr/>
        <a:lstStyle/>
        <a:p>
          <a:endParaRPr lang="en-US"/>
        </a:p>
      </dgm:t>
    </dgm:pt>
    <dgm:pt modelId="{37EAF6A2-94E2-4AC6-BF4D-630135F6D8A4}">
      <dgm:prSet phldrT="[Text]" custT="1"/>
      <dgm:spPr/>
      <dgm:t>
        <a:bodyPr/>
        <a:lstStyle/>
        <a:p>
          <a:pPr algn="l">
            <a:buFont typeface="Wingdings" panose="05000000000000000000" pitchFamily="2" charset="2"/>
            <a:buChar char="§"/>
          </a:pPr>
          <a:r>
            <a:rPr lang="en-US" sz="1600" dirty="0"/>
            <a:t>Social Sensitivity</a:t>
          </a:r>
        </a:p>
      </dgm:t>
    </dgm:pt>
    <dgm:pt modelId="{04B13FF1-FD70-4844-9212-4757D2E4D3A0}" type="parTrans" cxnId="{0B0B50DD-65F7-4B93-A417-AAFC0D0D2FC2}">
      <dgm:prSet/>
      <dgm:spPr/>
      <dgm:t>
        <a:bodyPr/>
        <a:lstStyle/>
        <a:p>
          <a:endParaRPr lang="en-US"/>
        </a:p>
      </dgm:t>
    </dgm:pt>
    <dgm:pt modelId="{E6F907D0-9B17-4D93-BB94-2B090846BB42}" type="sibTrans" cxnId="{0B0B50DD-65F7-4B93-A417-AAFC0D0D2FC2}">
      <dgm:prSet/>
      <dgm:spPr/>
      <dgm:t>
        <a:bodyPr/>
        <a:lstStyle/>
        <a:p>
          <a:endParaRPr lang="en-US"/>
        </a:p>
      </dgm:t>
    </dgm:pt>
    <dgm:pt modelId="{790C47F8-CDD0-4897-A5BD-9B1E64E7ABC5}" type="pres">
      <dgm:prSet presAssocID="{C06D5002-0727-4D02-A575-DAF3E378B2D0}" presName="Name0" presStyleCnt="0">
        <dgm:presLayoutVars>
          <dgm:dir/>
          <dgm:resizeHandles val="exact"/>
        </dgm:presLayoutVars>
      </dgm:prSet>
      <dgm:spPr/>
    </dgm:pt>
    <dgm:pt modelId="{D4C5E3D7-104B-4551-9EF4-13E0A13ED28A}" type="pres">
      <dgm:prSet presAssocID="{EA99078C-0EEB-4981-8790-963254075BB3}" presName="node" presStyleLbl="node1" presStyleIdx="0" presStyleCnt="3" custLinFactX="-42883" custLinFactNeighborX="-100000" custLinFactNeighborY="-1724">
        <dgm:presLayoutVars>
          <dgm:bulletEnabled val="1"/>
        </dgm:presLayoutVars>
      </dgm:prSet>
      <dgm:spPr/>
    </dgm:pt>
    <dgm:pt modelId="{ED0A7E53-D5EB-4BC1-8F8E-F7A7ECF6528C}" type="pres">
      <dgm:prSet presAssocID="{F671299E-6DB8-4038-A21E-B0CC166C711F}" presName="sibTrans" presStyleCnt="0"/>
      <dgm:spPr/>
    </dgm:pt>
    <dgm:pt modelId="{FFCFA886-B868-4330-9089-F6F2D8DEC07B}" type="pres">
      <dgm:prSet presAssocID="{14F8C55A-2978-4067-B4B8-C3CB0B2F6B4A}" presName="node" presStyleLbl="node1" presStyleIdx="1" presStyleCnt="3">
        <dgm:presLayoutVars>
          <dgm:bulletEnabled val="1"/>
        </dgm:presLayoutVars>
      </dgm:prSet>
      <dgm:spPr/>
    </dgm:pt>
    <dgm:pt modelId="{F45C6414-3168-42D2-994D-1E5ACEC9D2C8}" type="pres">
      <dgm:prSet presAssocID="{6DFDCA63-26E1-4619-8F86-00ED5A30B349}" presName="sibTrans" presStyleCnt="0"/>
      <dgm:spPr/>
    </dgm:pt>
    <dgm:pt modelId="{BD34477D-11BD-4F09-BC75-9B01CAACB772}" type="pres">
      <dgm:prSet presAssocID="{55F56BE9-F7B9-485A-9F51-3AAF72684457}" presName="node" presStyleLbl="node1" presStyleIdx="2" presStyleCnt="3">
        <dgm:presLayoutVars>
          <dgm:bulletEnabled val="1"/>
        </dgm:presLayoutVars>
      </dgm:prSet>
      <dgm:spPr/>
    </dgm:pt>
  </dgm:ptLst>
  <dgm:cxnLst>
    <dgm:cxn modelId="{1FB5952A-C7E0-4817-9B3F-510030A62CB4}" srcId="{55F56BE9-F7B9-485A-9F51-3AAF72684457}" destId="{6FF85D97-9064-4E7D-B884-65C76E4F1F83}" srcOrd="0" destOrd="0" parTransId="{50C5F1C9-8E8D-4B77-99C3-6D6D62142D0A}" sibTransId="{9906C33A-50F6-4669-A085-B54C1463F48F}"/>
    <dgm:cxn modelId="{DC66696C-2669-4866-B041-E8AC3EB8EC7B}" srcId="{C06D5002-0727-4D02-A575-DAF3E378B2D0}" destId="{14F8C55A-2978-4067-B4B8-C3CB0B2F6B4A}" srcOrd="1" destOrd="0" parTransId="{AF0E9324-26B5-484B-98E0-CFC2324C5585}" sibTransId="{6DFDCA63-26E1-4619-8F86-00ED5A30B349}"/>
    <dgm:cxn modelId="{594D89AC-5548-4BD9-9B4C-73CE3D2995D2}" type="presOf" srcId="{C06D5002-0727-4D02-A575-DAF3E378B2D0}" destId="{790C47F8-CDD0-4897-A5BD-9B1E64E7ABC5}" srcOrd="0" destOrd="0" presId="urn:microsoft.com/office/officeart/2005/8/layout/hList6"/>
    <dgm:cxn modelId="{AE4B8901-E53D-4FD6-B66C-409F9D6360D0}" srcId="{14F8C55A-2978-4067-B4B8-C3CB0B2F6B4A}" destId="{699788DC-710C-4D82-8BD6-93DCA3C0AAD5}" srcOrd="0" destOrd="0" parTransId="{D5BFF7AD-32FB-4C85-B5B6-6479E3FB9681}" sibTransId="{EB5A2C92-3ACF-433C-B6D7-872B35D06A4F}"/>
    <dgm:cxn modelId="{0B0B50DD-65F7-4B93-A417-AAFC0D0D2FC2}" srcId="{EA99078C-0EEB-4981-8790-963254075BB3}" destId="{37EAF6A2-94E2-4AC6-BF4D-630135F6D8A4}" srcOrd="1" destOrd="0" parTransId="{04B13FF1-FD70-4844-9212-4757D2E4D3A0}" sibTransId="{E6F907D0-9B17-4D93-BB94-2B090846BB42}"/>
    <dgm:cxn modelId="{506BC84A-85C8-47D5-9931-F7026EAEC5DC}" type="presOf" srcId="{EA99078C-0EEB-4981-8790-963254075BB3}" destId="{D4C5E3D7-104B-4551-9EF4-13E0A13ED28A}" srcOrd="0" destOrd="0" presId="urn:microsoft.com/office/officeart/2005/8/layout/hList6"/>
    <dgm:cxn modelId="{6A0ED273-1992-4B20-B0F8-35C3FCF75C1F}" type="presOf" srcId="{6FF85D97-9064-4E7D-B884-65C76E4F1F83}" destId="{BD34477D-11BD-4F09-BC75-9B01CAACB772}" srcOrd="0" destOrd="1" presId="urn:microsoft.com/office/officeart/2005/8/layout/hList6"/>
    <dgm:cxn modelId="{C2BEB133-E0CB-4734-B6B8-FEAE5983A1FC}" type="presOf" srcId="{14F8C55A-2978-4067-B4B8-C3CB0B2F6B4A}" destId="{FFCFA886-B868-4330-9089-F6F2D8DEC07B}" srcOrd="0" destOrd="0" presId="urn:microsoft.com/office/officeart/2005/8/layout/hList6"/>
    <dgm:cxn modelId="{BF2B71E6-F3A9-4AE0-AC60-7580E0C457F6}" type="presOf" srcId="{DB1C6D02-31D9-4FE0-AEB3-15D0373A1BB6}" destId="{D4C5E3D7-104B-4551-9EF4-13E0A13ED28A}" srcOrd="0" destOrd="1" presId="urn:microsoft.com/office/officeart/2005/8/layout/hList6"/>
    <dgm:cxn modelId="{F6BED7C9-FF7D-4527-BE8E-897E66B4F8EA}" srcId="{C06D5002-0727-4D02-A575-DAF3E378B2D0}" destId="{EA99078C-0EEB-4981-8790-963254075BB3}" srcOrd="0" destOrd="0" parTransId="{86666D38-CB3F-47A8-84A2-F2BFD29E30D1}" sibTransId="{F671299E-6DB8-4038-A21E-B0CC166C711F}"/>
    <dgm:cxn modelId="{44BFB0A4-E99C-409E-A36B-CD092091D5DC}" srcId="{EA99078C-0EEB-4981-8790-963254075BB3}" destId="{DB1C6D02-31D9-4FE0-AEB3-15D0373A1BB6}" srcOrd="0" destOrd="0" parTransId="{B668732D-9FB0-4D92-9031-C46DA9EB0C90}" sibTransId="{9EAD7504-DC77-4617-B84B-E4BC70403C43}"/>
    <dgm:cxn modelId="{27DE0FDA-3621-4E8F-829B-139A33BAF9AA}" type="presOf" srcId="{55F56BE9-F7B9-485A-9F51-3AAF72684457}" destId="{BD34477D-11BD-4F09-BC75-9B01CAACB772}" srcOrd="0" destOrd="0" presId="urn:microsoft.com/office/officeart/2005/8/layout/hList6"/>
    <dgm:cxn modelId="{7398B1B8-61AD-4665-8943-5C1E9F74B81B}" srcId="{14F8C55A-2978-4067-B4B8-C3CB0B2F6B4A}" destId="{FFA2C424-4FB5-472B-B2FB-B84A112BE3A4}" srcOrd="2" destOrd="0" parTransId="{633A37D5-3332-441C-A818-D686572676D4}" sibTransId="{C58D9F80-636F-44F1-AF47-B499D8681650}"/>
    <dgm:cxn modelId="{7AD8479F-4595-46F5-BC6B-1140EB3EE75E}" type="presOf" srcId="{FFA2C424-4FB5-472B-B2FB-B84A112BE3A4}" destId="{FFCFA886-B868-4330-9089-F6F2D8DEC07B}" srcOrd="0" destOrd="3" presId="urn:microsoft.com/office/officeart/2005/8/layout/hList6"/>
    <dgm:cxn modelId="{CE576BAC-0817-4F0F-9A47-9F467776FCE0}" type="presOf" srcId="{699788DC-710C-4D82-8BD6-93DCA3C0AAD5}" destId="{FFCFA886-B868-4330-9089-F6F2D8DEC07B}" srcOrd="0" destOrd="1" presId="urn:microsoft.com/office/officeart/2005/8/layout/hList6"/>
    <dgm:cxn modelId="{122E842C-2A13-4822-8935-23E8741DF21E}" type="presOf" srcId="{3566BD53-AEB5-48C8-B041-6812995E06D5}" destId="{FFCFA886-B868-4330-9089-F6F2D8DEC07B}" srcOrd="0" destOrd="2" presId="urn:microsoft.com/office/officeart/2005/8/layout/hList6"/>
    <dgm:cxn modelId="{E4F1A9CB-8B66-4A6C-B4A4-86EA2F9C9F99}" srcId="{C06D5002-0727-4D02-A575-DAF3E378B2D0}" destId="{55F56BE9-F7B9-485A-9F51-3AAF72684457}" srcOrd="2" destOrd="0" parTransId="{B0CBE05B-27AE-4955-937D-E694ABA31BCC}" sibTransId="{38B45ED9-DCD9-4893-95AF-3D11A98AF452}"/>
    <dgm:cxn modelId="{9E321BFE-3925-475B-846B-6FD251D5F568}" type="presOf" srcId="{37EAF6A2-94E2-4AC6-BF4D-630135F6D8A4}" destId="{D4C5E3D7-104B-4551-9EF4-13E0A13ED28A}" srcOrd="0" destOrd="2" presId="urn:microsoft.com/office/officeart/2005/8/layout/hList6"/>
    <dgm:cxn modelId="{5B385DD7-1340-40C5-9255-6BE934D86AF8}" srcId="{14F8C55A-2978-4067-B4B8-C3CB0B2F6B4A}" destId="{3566BD53-AEB5-48C8-B041-6812995E06D5}" srcOrd="1" destOrd="0" parTransId="{FE50FB27-790B-4AC4-9A63-F7AFF753E50C}" sibTransId="{27CA62BA-58AA-4897-8439-63D141E5C402}"/>
    <dgm:cxn modelId="{E62B9E23-5A9E-4BB0-871E-F164BCAFB515}" type="presParOf" srcId="{790C47F8-CDD0-4897-A5BD-9B1E64E7ABC5}" destId="{D4C5E3D7-104B-4551-9EF4-13E0A13ED28A}" srcOrd="0" destOrd="0" presId="urn:microsoft.com/office/officeart/2005/8/layout/hList6"/>
    <dgm:cxn modelId="{8F1FA1A9-29EF-4FEF-A614-C2C8CEF59657}" type="presParOf" srcId="{790C47F8-CDD0-4897-A5BD-9B1E64E7ABC5}" destId="{ED0A7E53-D5EB-4BC1-8F8E-F7A7ECF6528C}" srcOrd="1" destOrd="0" presId="urn:microsoft.com/office/officeart/2005/8/layout/hList6"/>
    <dgm:cxn modelId="{214BCAB9-8018-4B61-A9D9-829B7641FBB8}" type="presParOf" srcId="{790C47F8-CDD0-4897-A5BD-9B1E64E7ABC5}" destId="{FFCFA886-B868-4330-9089-F6F2D8DEC07B}" srcOrd="2" destOrd="0" presId="urn:microsoft.com/office/officeart/2005/8/layout/hList6"/>
    <dgm:cxn modelId="{8C372DA7-C204-4CEE-A2A2-2362E15F9438}" type="presParOf" srcId="{790C47F8-CDD0-4897-A5BD-9B1E64E7ABC5}" destId="{F45C6414-3168-42D2-994D-1E5ACEC9D2C8}" srcOrd="3" destOrd="0" presId="urn:microsoft.com/office/officeart/2005/8/layout/hList6"/>
    <dgm:cxn modelId="{E5A8793A-A507-46C3-B507-ADBB07204A62}" type="presParOf" srcId="{790C47F8-CDD0-4897-A5BD-9B1E64E7ABC5}" destId="{BD34477D-11BD-4F09-BC75-9B01CAACB772}"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2202A-2049-47ED-B060-FBA43C828158}"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EDF05052-8919-47A4-92DD-9DDC53337609}">
      <dgm:prSet phldrT="[Text]" custT="1"/>
      <dgm:spPr/>
      <dgm:t>
        <a:bodyPr/>
        <a:lstStyle/>
        <a:p>
          <a:r>
            <a:rPr lang="en-US" sz="1600" b="1" dirty="0"/>
            <a:t>The Research Question</a:t>
          </a:r>
        </a:p>
      </dgm:t>
    </dgm:pt>
    <dgm:pt modelId="{C16CBF3B-988D-49A2-96A1-C6B1598EC227}" type="parTrans" cxnId="{CE07435C-2327-4A23-B591-493B9FD233FC}">
      <dgm:prSet/>
      <dgm:spPr/>
      <dgm:t>
        <a:bodyPr/>
        <a:lstStyle/>
        <a:p>
          <a:endParaRPr lang="en-US"/>
        </a:p>
      </dgm:t>
    </dgm:pt>
    <dgm:pt modelId="{59ABC847-5057-43FC-A812-94BE55F7D218}" type="sibTrans" cxnId="{CE07435C-2327-4A23-B591-493B9FD233FC}">
      <dgm:prSet/>
      <dgm:spPr/>
      <dgm:t>
        <a:bodyPr/>
        <a:lstStyle/>
        <a:p>
          <a:endParaRPr lang="en-US"/>
        </a:p>
      </dgm:t>
    </dgm:pt>
    <dgm:pt modelId="{3FC2DEF8-D469-4AB2-B8BC-1EBA017D50E1}">
      <dgm:prSet phldrT="[Text]" custT="1"/>
      <dgm:spPr/>
      <dgm:t>
        <a:bodyPr/>
        <a:lstStyle/>
        <a:p>
          <a:r>
            <a:rPr lang="en-GB" sz="1400" dirty="0"/>
            <a:t>The researcher must consider their research question carefully. Asking questions like ‘Are there racial differences in IQ?’ or ‘Is intelligence inherited?’ may be damaging to members of a particular group.</a:t>
          </a:r>
          <a:endParaRPr lang="en-US" sz="1400" dirty="0"/>
        </a:p>
      </dgm:t>
    </dgm:pt>
    <dgm:pt modelId="{E56044AC-17E0-4EC1-88BD-BBD389E175C7}" type="parTrans" cxnId="{B3B9CF21-3466-404C-A2D2-C4C26C97379D}">
      <dgm:prSet/>
      <dgm:spPr/>
      <dgm:t>
        <a:bodyPr/>
        <a:lstStyle/>
        <a:p>
          <a:endParaRPr lang="en-US"/>
        </a:p>
      </dgm:t>
    </dgm:pt>
    <dgm:pt modelId="{B67EDBDC-C7F9-41D3-AB74-0F7610C45707}" type="sibTrans" cxnId="{B3B9CF21-3466-404C-A2D2-C4C26C97379D}">
      <dgm:prSet/>
      <dgm:spPr/>
      <dgm:t>
        <a:bodyPr/>
        <a:lstStyle/>
        <a:p>
          <a:endParaRPr lang="en-US"/>
        </a:p>
      </dgm:t>
    </dgm:pt>
    <dgm:pt modelId="{61852ABA-A8BD-4A50-8ED7-BEAA4FD87D2F}">
      <dgm:prSet phldrT="[Text]" custT="1"/>
      <dgm:spPr/>
      <dgm:t>
        <a:bodyPr/>
        <a:lstStyle/>
        <a:p>
          <a:r>
            <a:rPr lang="en-US" sz="1600" b="1" dirty="0"/>
            <a:t>The Methodology Used</a:t>
          </a:r>
        </a:p>
      </dgm:t>
    </dgm:pt>
    <dgm:pt modelId="{D33ED843-3529-4904-BA5F-C0D2F1D61DDB}" type="parTrans" cxnId="{CD5B4B81-E292-4E78-9D03-FFF3B3707944}">
      <dgm:prSet/>
      <dgm:spPr/>
      <dgm:t>
        <a:bodyPr/>
        <a:lstStyle/>
        <a:p>
          <a:endParaRPr lang="en-US"/>
        </a:p>
      </dgm:t>
    </dgm:pt>
    <dgm:pt modelId="{A004F569-71ED-4D10-ABBA-4F77077DC2E2}" type="sibTrans" cxnId="{CD5B4B81-E292-4E78-9D03-FFF3B3707944}">
      <dgm:prSet/>
      <dgm:spPr/>
      <dgm:t>
        <a:bodyPr/>
        <a:lstStyle/>
        <a:p>
          <a:endParaRPr lang="en-US"/>
        </a:p>
      </dgm:t>
    </dgm:pt>
    <dgm:pt modelId="{0A2A00BC-AA9C-490E-91EA-49CB80225C1C}">
      <dgm:prSet phldrT="[Text]" custT="1"/>
      <dgm:spPr/>
      <dgm:t>
        <a:bodyPr/>
        <a:lstStyle/>
        <a:p>
          <a:r>
            <a:rPr lang="en-GB" sz="1400" dirty="0"/>
            <a:t>The researcher needs to consider the treatment of the participant's and their right to </a:t>
          </a:r>
          <a:r>
            <a:rPr lang="en-GB" sz="1400" b="1" dirty="0"/>
            <a:t>confidentiality </a:t>
          </a:r>
          <a:r>
            <a:rPr lang="en-GB" sz="1400" dirty="0"/>
            <a:t>and </a:t>
          </a:r>
          <a:r>
            <a:rPr lang="en-GB" sz="1400" b="1" dirty="0"/>
            <a:t>anonymity.</a:t>
          </a:r>
          <a:r>
            <a:rPr lang="en-GB" sz="1400" dirty="0"/>
            <a:t> For example, if someone admits to committing a crime, should the researcher maintain confidentiality?</a:t>
          </a:r>
          <a:endParaRPr lang="en-US" sz="1400" dirty="0"/>
        </a:p>
      </dgm:t>
    </dgm:pt>
    <dgm:pt modelId="{5B8D5BBA-BF15-4131-AF73-2F7DB026BBD5}" type="parTrans" cxnId="{2F66EA31-626E-4C44-93EB-83E638F0E302}">
      <dgm:prSet/>
      <dgm:spPr/>
      <dgm:t>
        <a:bodyPr/>
        <a:lstStyle/>
        <a:p>
          <a:endParaRPr lang="en-US"/>
        </a:p>
      </dgm:t>
    </dgm:pt>
    <dgm:pt modelId="{3E0A61FA-8D43-440F-9272-2615DB34078B}" type="sibTrans" cxnId="{2F66EA31-626E-4C44-93EB-83E638F0E302}">
      <dgm:prSet/>
      <dgm:spPr/>
      <dgm:t>
        <a:bodyPr/>
        <a:lstStyle/>
        <a:p>
          <a:endParaRPr lang="en-US"/>
        </a:p>
      </dgm:t>
    </dgm:pt>
    <dgm:pt modelId="{3BE895DF-6439-4453-A2B0-64F538F7326A}">
      <dgm:prSet phldrT="[Text]" custT="1"/>
      <dgm:spPr/>
      <dgm:t>
        <a:bodyPr/>
        <a:lstStyle/>
        <a:p>
          <a:r>
            <a:rPr lang="en-US" sz="1600" b="1" dirty="0"/>
            <a:t>The Institutional Context</a:t>
          </a:r>
        </a:p>
      </dgm:t>
    </dgm:pt>
    <dgm:pt modelId="{59483E11-D1F0-4D47-ACDB-38958989EC64}" type="parTrans" cxnId="{44237165-843C-4B0E-88C9-BA3FD242A273}">
      <dgm:prSet/>
      <dgm:spPr/>
      <dgm:t>
        <a:bodyPr/>
        <a:lstStyle/>
        <a:p>
          <a:endParaRPr lang="en-US"/>
        </a:p>
      </dgm:t>
    </dgm:pt>
    <dgm:pt modelId="{D48FB54A-124C-4533-841A-0D7FD76A934E}" type="sibTrans" cxnId="{44237165-843C-4B0E-88C9-BA3FD242A273}">
      <dgm:prSet/>
      <dgm:spPr/>
      <dgm:t>
        <a:bodyPr/>
        <a:lstStyle/>
        <a:p>
          <a:endParaRPr lang="en-US"/>
        </a:p>
      </dgm:t>
    </dgm:pt>
    <dgm:pt modelId="{F7186863-A22E-452D-8C5D-2BED5FC9E83A}">
      <dgm:prSet phldrT="[Text]" custT="1"/>
      <dgm:spPr/>
      <dgm:t>
        <a:bodyPr/>
        <a:lstStyle/>
        <a:p>
          <a:r>
            <a:rPr lang="en-GB" sz="1400" dirty="0"/>
            <a:t>The researcher should be mindful of how the data is going to be used and consider who is funding the research. If the research is funded by a private institution or organisation, why are they funding the research and how do they intend to use the findings?</a:t>
          </a:r>
          <a:endParaRPr lang="en-US" sz="1400" dirty="0"/>
        </a:p>
      </dgm:t>
    </dgm:pt>
    <dgm:pt modelId="{F93AE47E-EBA8-4B9E-9D99-A2B333795FF4}" type="parTrans" cxnId="{63A797CE-62B9-49F5-A445-4E6CF7F08345}">
      <dgm:prSet/>
      <dgm:spPr/>
      <dgm:t>
        <a:bodyPr/>
        <a:lstStyle/>
        <a:p>
          <a:endParaRPr lang="en-US"/>
        </a:p>
      </dgm:t>
    </dgm:pt>
    <dgm:pt modelId="{560A5BE4-D3CA-4253-89A5-C021226DD18A}" type="sibTrans" cxnId="{63A797CE-62B9-49F5-A445-4E6CF7F08345}">
      <dgm:prSet/>
      <dgm:spPr/>
      <dgm:t>
        <a:bodyPr/>
        <a:lstStyle/>
        <a:p>
          <a:endParaRPr lang="en-US"/>
        </a:p>
      </dgm:t>
    </dgm:pt>
    <dgm:pt modelId="{88F9E0A9-E3FB-414D-974D-5983154AA64C}">
      <dgm:prSet phldrT="[Text]" custT="1"/>
      <dgm:spPr/>
      <dgm:t>
        <a:bodyPr/>
        <a:lstStyle/>
        <a:p>
          <a:r>
            <a:rPr lang="en-GB" sz="1600" b="1" dirty="0"/>
            <a:t>Interpretation and Application of Findings</a:t>
          </a:r>
          <a:endParaRPr lang="en-US" sz="1600" dirty="0"/>
        </a:p>
      </dgm:t>
    </dgm:pt>
    <dgm:pt modelId="{576A9840-F391-42B4-AD10-2DE312760D75}" type="parTrans" cxnId="{2EB59272-337C-4E1A-B709-912E498DEC1A}">
      <dgm:prSet/>
      <dgm:spPr/>
      <dgm:t>
        <a:bodyPr/>
        <a:lstStyle/>
        <a:p>
          <a:endParaRPr lang="en-US"/>
        </a:p>
      </dgm:t>
    </dgm:pt>
    <dgm:pt modelId="{FA18B10D-C28B-4A8E-9167-0F8F4F9BB2E5}" type="sibTrans" cxnId="{2EB59272-337C-4E1A-B709-912E498DEC1A}">
      <dgm:prSet/>
      <dgm:spPr/>
      <dgm:t>
        <a:bodyPr/>
        <a:lstStyle/>
        <a:p>
          <a:endParaRPr lang="en-US"/>
        </a:p>
      </dgm:t>
    </dgm:pt>
    <dgm:pt modelId="{85A260B7-2B65-48CA-A7C9-C970AE927484}">
      <dgm:prSet phldrT="[Text]" custT="1"/>
      <dgm:spPr/>
      <dgm:t>
        <a:bodyPr/>
        <a:lstStyle/>
        <a:p>
          <a:r>
            <a:rPr lang="en-GB" sz="1400" dirty="0"/>
            <a:t>Finally, the researcher needs to consider how their findings might be interpreted and applied in the real-world. Could their data or results be used to inform policy?</a:t>
          </a:r>
          <a:endParaRPr lang="en-US" sz="1400" dirty="0"/>
        </a:p>
      </dgm:t>
    </dgm:pt>
    <dgm:pt modelId="{A25FCAA5-5A7D-47DB-9473-B1BD0E81B84C}" type="parTrans" cxnId="{E9E82AB5-16AF-48F8-8E12-AC65770A377B}">
      <dgm:prSet/>
      <dgm:spPr/>
      <dgm:t>
        <a:bodyPr/>
        <a:lstStyle/>
        <a:p>
          <a:endParaRPr lang="en-US"/>
        </a:p>
      </dgm:t>
    </dgm:pt>
    <dgm:pt modelId="{BAE84C59-70C6-4B6B-830A-4F97567F562C}" type="sibTrans" cxnId="{E9E82AB5-16AF-48F8-8E12-AC65770A377B}">
      <dgm:prSet/>
      <dgm:spPr/>
      <dgm:t>
        <a:bodyPr/>
        <a:lstStyle/>
        <a:p>
          <a:endParaRPr lang="en-US"/>
        </a:p>
      </dgm:t>
    </dgm:pt>
    <dgm:pt modelId="{6641B9BE-1B72-4774-A3AF-A79FB9CAE5BB}" type="pres">
      <dgm:prSet presAssocID="{0C32202A-2049-47ED-B060-FBA43C828158}" presName="Name0" presStyleCnt="0">
        <dgm:presLayoutVars>
          <dgm:chPref val="3"/>
          <dgm:dir/>
          <dgm:animLvl val="lvl"/>
          <dgm:resizeHandles/>
        </dgm:presLayoutVars>
      </dgm:prSet>
      <dgm:spPr/>
    </dgm:pt>
    <dgm:pt modelId="{604B7096-2728-409E-8F02-79A58DC4C311}" type="pres">
      <dgm:prSet presAssocID="{EDF05052-8919-47A4-92DD-9DDC53337609}" presName="horFlow" presStyleCnt="0"/>
      <dgm:spPr/>
    </dgm:pt>
    <dgm:pt modelId="{0374E020-A419-4973-9AA7-81FECCD7DF3A}" type="pres">
      <dgm:prSet presAssocID="{EDF05052-8919-47A4-92DD-9DDC53337609}" presName="bigChev" presStyleLbl="node1" presStyleIdx="0" presStyleCnt="4" custScaleX="116061" custScaleY="142851"/>
      <dgm:spPr/>
    </dgm:pt>
    <dgm:pt modelId="{AA511947-B6E3-41DD-BDEC-8FE81117C0AC}" type="pres">
      <dgm:prSet presAssocID="{E56044AC-17E0-4EC1-88BD-BBD389E175C7}" presName="parTrans" presStyleCnt="0"/>
      <dgm:spPr/>
    </dgm:pt>
    <dgm:pt modelId="{D20E82C8-3814-4C91-91BB-C34076BBE50A}" type="pres">
      <dgm:prSet presAssocID="{3FC2DEF8-D469-4AB2-B8BC-1EBA017D50E1}" presName="node" presStyleLbl="alignAccFollowNode1" presStyleIdx="0" presStyleCnt="4" custScaleX="341739" custScaleY="142851">
        <dgm:presLayoutVars>
          <dgm:bulletEnabled val="1"/>
        </dgm:presLayoutVars>
      </dgm:prSet>
      <dgm:spPr/>
    </dgm:pt>
    <dgm:pt modelId="{8617E11B-23C4-4697-8C94-64B1849F840D}" type="pres">
      <dgm:prSet presAssocID="{EDF05052-8919-47A4-92DD-9DDC53337609}" presName="vSp" presStyleCnt="0"/>
      <dgm:spPr/>
    </dgm:pt>
    <dgm:pt modelId="{A83FE8C5-F833-4C6F-AF40-982F36C1F447}" type="pres">
      <dgm:prSet presAssocID="{61852ABA-A8BD-4A50-8ED7-BEAA4FD87D2F}" presName="horFlow" presStyleCnt="0"/>
      <dgm:spPr/>
    </dgm:pt>
    <dgm:pt modelId="{AB59B4C2-43EE-410C-B260-D65BFA8B6640}" type="pres">
      <dgm:prSet presAssocID="{61852ABA-A8BD-4A50-8ED7-BEAA4FD87D2F}" presName="bigChev" presStyleLbl="node1" presStyleIdx="1" presStyleCnt="4" custScaleX="116061" custScaleY="142851"/>
      <dgm:spPr/>
    </dgm:pt>
    <dgm:pt modelId="{C82426F5-983F-48DB-AA05-8B25E33D15C5}" type="pres">
      <dgm:prSet presAssocID="{5B8D5BBA-BF15-4131-AF73-2F7DB026BBD5}" presName="parTrans" presStyleCnt="0"/>
      <dgm:spPr/>
    </dgm:pt>
    <dgm:pt modelId="{CC60F1FD-69A8-4823-A517-86BB2C4B458A}" type="pres">
      <dgm:prSet presAssocID="{0A2A00BC-AA9C-490E-91EA-49CB80225C1C}" presName="node" presStyleLbl="alignAccFollowNode1" presStyleIdx="1" presStyleCnt="4" custScaleX="341739" custScaleY="142851">
        <dgm:presLayoutVars>
          <dgm:bulletEnabled val="1"/>
        </dgm:presLayoutVars>
      </dgm:prSet>
      <dgm:spPr/>
    </dgm:pt>
    <dgm:pt modelId="{D0A48E36-0B1B-4B69-B7B1-507617882A72}" type="pres">
      <dgm:prSet presAssocID="{61852ABA-A8BD-4A50-8ED7-BEAA4FD87D2F}" presName="vSp" presStyleCnt="0"/>
      <dgm:spPr/>
    </dgm:pt>
    <dgm:pt modelId="{45B93AA6-ED96-43AC-9A0E-9FBFB8E6F029}" type="pres">
      <dgm:prSet presAssocID="{3BE895DF-6439-4453-A2B0-64F538F7326A}" presName="horFlow" presStyleCnt="0"/>
      <dgm:spPr/>
    </dgm:pt>
    <dgm:pt modelId="{FB2FA282-F9D9-4EE1-9757-D601F3CD7D8D}" type="pres">
      <dgm:prSet presAssocID="{3BE895DF-6439-4453-A2B0-64F538F7326A}" presName="bigChev" presStyleLbl="node1" presStyleIdx="2" presStyleCnt="4" custScaleX="116061" custScaleY="142851"/>
      <dgm:spPr/>
    </dgm:pt>
    <dgm:pt modelId="{D1A5C43A-3938-4B3F-9D28-D3DEC3507777}" type="pres">
      <dgm:prSet presAssocID="{F93AE47E-EBA8-4B9E-9D99-A2B333795FF4}" presName="parTrans" presStyleCnt="0"/>
      <dgm:spPr/>
    </dgm:pt>
    <dgm:pt modelId="{E33A17D0-9846-4F1F-8120-09DD5B5F699C}" type="pres">
      <dgm:prSet presAssocID="{F7186863-A22E-452D-8C5D-2BED5FC9E83A}" presName="node" presStyleLbl="alignAccFollowNode1" presStyleIdx="2" presStyleCnt="4" custScaleX="341739" custScaleY="142851">
        <dgm:presLayoutVars>
          <dgm:bulletEnabled val="1"/>
        </dgm:presLayoutVars>
      </dgm:prSet>
      <dgm:spPr/>
    </dgm:pt>
    <dgm:pt modelId="{B12C1DDD-4D44-46F4-8265-0E1E7906D129}" type="pres">
      <dgm:prSet presAssocID="{3BE895DF-6439-4453-A2B0-64F538F7326A}" presName="vSp" presStyleCnt="0"/>
      <dgm:spPr/>
    </dgm:pt>
    <dgm:pt modelId="{9489B26A-674D-4C09-832D-73184B2CC3C8}" type="pres">
      <dgm:prSet presAssocID="{88F9E0A9-E3FB-414D-974D-5983154AA64C}" presName="horFlow" presStyleCnt="0"/>
      <dgm:spPr/>
    </dgm:pt>
    <dgm:pt modelId="{E9777969-6BA9-454B-864D-A037544BFCA2}" type="pres">
      <dgm:prSet presAssocID="{88F9E0A9-E3FB-414D-974D-5983154AA64C}" presName="bigChev" presStyleLbl="node1" presStyleIdx="3" presStyleCnt="4" custScaleX="116061" custScaleY="142851"/>
      <dgm:spPr/>
    </dgm:pt>
    <dgm:pt modelId="{F66E88DF-9306-4AF4-8AA6-530C36BE7FD1}" type="pres">
      <dgm:prSet presAssocID="{A25FCAA5-5A7D-47DB-9473-B1BD0E81B84C}" presName="parTrans" presStyleCnt="0"/>
      <dgm:spPr/>
    </dgm:pt>
    <dgm:pt modelId="{0A498F1C-5AB6-4351-B174-2F47191A5575}" type="pres">
      <dgm:prSet presAssocID="{85A260B7-2B65-48CA-A7C9-C970AE927484}" presName="node" presStyleLbl="alignAccFollowNode1" presStyleIdx="3" presStyleCnt="4" custScaleX="343106" custScaleY="142851">
        <dgm:presLayoutVars>
          <dgm:bulletEnabled val="1"/>
        </dgm:presLayoutVars>
      </dgm:prSet>
      <dgm:spPr/>
    </dgm:pt>
  </dgm:ptLst>
  <dgm:cxnLst>
    <dgm:cxn modelId="{E9E82AB5-16AF-48F8-8E12-AC65770A377B}" srcId="{88F9E0A9-E3FB-414D-974D-5983154AA64C}" destId="{85A260B7-2B65-48CA-A7C9-C970AE927484}" srcOrd="0" destOrd="0" parTransId="{A25FCAA5-5A7D-47DB-9473-B1BD0E81B84C}" sibTransId="{BAE84C59-70C6-4B6B-830A-4F97567F562C}"/>
    <dgm:cxn modelId="{034DF614-DD80-4976-9BC6-E823DDE05E4B}" type="presOf" srcId="{0C32202A-2049-47ED-B060-FBA43C828158}" destId="{6641B9BE-1B72-4774-A3AF-A79FB9CAE5BB}" srcOrd="0" destOrd="0" presId="urn:microsoft.com/office/officeart/2005/8/layout/lProcess3"/>
    <dgm:cxn modelId="{9A101C1F-F4D6-416C-B51C-DA771102CF8E}" type="presOf" srcId="{F7186863-A22E-452D-8C5D-2BED5FC9E83A}" destId="{E33A17D0-9846-4F1F-8120-09DD5B5F699C}" srcOrd="0" destOrd="0" presId="urn:microsoft.com/office/officeart/2005/8/layout/lProcess3"/>
    <dgm:cxn modelId="{CD5B4B81-E292-4E78-9D03-FFF3B3707944}" srcId="{0C32202A-2049-47ED-B060-FBA43C828158}" destId="{61852ABA-A8BD-4A50-8ED7-BEAA4FD87D2F}" srcOrd="1" destOrd="0" parTransId="{D33ED843-3529-4904-BA5F-C0D2F1D61DDB}" sibTransId="{A004F569-71ED-4D10-ABBA-4F77077DC2E2}"/>
    <dgm:cxn modelId="{B3B9CF21-3466-404C-A2D2-C4C26C97379D}" srcId="{EDF05052-8919-47A4-92DD-9DDC53337609}" destId="{3FC2DEF8-D469-4AB2-B8BC-1EBA017D50E1}" srcOrd="0" destOrd="0" parTransId="{E56044AC-17E0-4EC1-88BD-BBD389E175C7}" sibTransId="{B67EDBDC-C7F9-41D3-AB74-0F7610C45707}"/>
    <dgm:cxn modelId="{C80006DD-7EAA-4E74-8986-F3E1C8919D9E}" type="presOf" srcId="{61852ABA-A8BD-4A50-8ED7-BEAA4FD87D2F}" destId="{AB59B4C2-43EE-410C-B260-D65BFA8B6640}" srcOrd="0" destOrd="0" presId="urn:microsoft.com/office/officeart/2005/8/layout/lProcess3"/>
    <dgm:cxn modelId="{6F8508DB-FEE1-4903-91DE-68EA7949AD1D}" type="presOf" srcId="{85A260B7-2B65-48CA-A7C9-C970AE927484}" destId="{0A498F1C-5AB6-4351-B174-2F47191A5575}" srcOrd="0" destOrd="0" presId="urn:microsoft.com/office/officeart/2005/8/layout/lProcess3"/>
    <dgm:cxn modelId="{2EB59272-337C-4E1A-B709-912E498DEC1A}" srcId="{0C32202A-2049-47ED-B060-FBA43C828158}" destId="{88F9E0A9-E3FB-414D-974D-5983154AA64C}" srcOrd="3" destOrd="0" parTransId="{576A9840-F391-42B4-AD10-2DE312760D75}" sibTransId="{FA18B10D-C28B-4A8E-9167-0F8F4F9BB2E5}"/>
    <dgm:cxn modelId="{850B0B5F-EC51-44FE-B350-7073C18B694D}" type="presOf" srcId="{0A2A00BC-AA9C-490E-91EA-49CB80225C1C}" destId="{CC60F1FD-69A8-4823-A517-86BB2C4B458A}" srcOrd="0" destOrd="0" presId="urn:microsoft.com/office/officeart/2005/8/layout/lProcess3"/>
    <dgm:cxn modelId="{8971FE75-F921-4FD6-8575-0A86FB3B3157}" type="presOf" srcId="{EDF05052-8919-47A4-92DD-9DDC53337609}" destId="{0374E020-A419-4973-9AA7-81FECCD7DF3A}" srcOrd="0" destOrd="0" presId="urn:microsoft.com/office/officeart/2005/8/layout/lProcess3"/>
    <dgm:cxn modelId="{6B5193E6-8E15-48FF-90AE-231503C3368F}" type="presOf" srcId="{88F9E0A9-E3FB-414D-974D-5983154AA64C}" destId="{E9777969-6BA9-454B-864D-A037544BFCA2}" srcOrd="0" destOrd="0" presId="urn:microsoft.com/office/officeart/2005/8/layout/lProcess3"/>
    <dgm:cxn modelId="{CE07435C-2327-4A23-B591-493B9FD233FC}" srcId="{0C32202A-2049-47ED-B060-FBA43C828158}" destId="{EDF05052-8919-47A4-92DD-9DDC53337609}" srcOrd="0" destOrd="0" parTransId="{C16CBF3B-988D-49A2-96A1-C6B1598EC227}" sibTransId="{59ABC847-5057-43FC-A812-94BE55F7D218}"/>
    <dgm:cxn modelId="{2F66EA31-626E-4C44-93EB-83E638F0E302}" srcId="{61852ABA-A8BD-4A50-8ED7-BEAA4FD87D2F}" destId="{0A2A00BC-AA9C-490E-91EA-49CB80225C1C}" srcOrd="0" destOrd="0" parTransId="{5B8D5BBA-BF15-4131-AF73-2F7DB026BBD5}" sibTransId="{3E0A61FA-8D43-440F-9272-2615DB34078B}"/>
    <dgm:cxn modelId="{94A6E941-77FD-414E-B62D-278FECDFE1B0}" type="presOf" srcId="{3BE895DF-6439-4453-A2B0-64F538F7326A}" destId="{FB2FA282-F9D9-4EE1-9757-D601F3CD7D8D}" srcOrd="0" destOrd="0" presId="urn:microsoft.com/office/officeart/2005/8/layout/lProcess3"/>
    <dgm:cxn modelId="{63A797CE-62B9-49F5-A445-4E6CF7F08345}" srcId="{3BE895DF-6439-4453-A2B0-64F538F7326A}" destId="{F7186863-A22E-452D-8C5D-2BED5FC9E83A}" srcOrd="0" destOrd="0" parTransId="{F93AE47E-EBA8-4B9E-9D99-A2B333795FF4}" sibTransId="{560A5BE4-D3CA-4253-89A5-C021226DD18A}"/>
    <dgm:cxn modelId="{44237165-843C-4B0E-88C9-BA3FD242A273}" srcId="{0C32202A-2049-47ED-B060-FBA43C828158}" destId="{3BE895DF-6439-4453-A2B0-64F538F7326A}" srcOrd="2" destOrd="0" parTransId="{59483E11-D1F0-4D47-ACDB-38958989EC64}" sibTransId="{D48FB54A-124C-4533-841A-0D7FD76A934E}"/>
    <dgm:cxn modelId="{79C095A6-1397-4CC4-9C21-309DFA009432}" type="presOf" srcId="{3FC2DEF8-D469-4AB2-B8BC-1EBA017D50E1}" destId="{D20E82C8-3814-4C91-91BB-C34076BBE50A}" srcOrd="0" destOrd="0" presId="urn:microsoft.com/office/officeart/2005/8/layout/lProcess3"/>
    <dgm:cxn modelId="{E0796E5E-BC69-4A04-89FF-D4ADE3CF3EF3}" type="presParOf" srcId="{6641B9BE-1B72-4774-A3AF-A79FB9CAE5BB}" destId="{604B7096-2728-409E-8F02-79A58DC4C311}" srcOrd="0" destOrd="0" presId="urn:microsoft.com/office/officeart/2005/8/layout/lProcess3"/>
    <dgm:cxn modelId="{C8A0131A-9F9E-4604-B4B1-E70B08C39E2E}" type="presParOf" srcId="{604B7096-2728-409E-8F02-79A58DC4C311}" destId="{0374E020-A419-4973-9AA7-81FECCD7DF3A}" srcOrd="0" destOrd="0" presId="urn:microsoft.com/office/officeart/2005/8/layout/lProcess3"/>
    <dgm:cxn modelId="{42407E0A-009F-4292-9D2A-1B1DCA796020}" type="presParOf" srcId="{604B7096-2728-409E-8F02-79A58DC4C311}" destId="{AA511947-B6E3-41DD-BDEC-8FE81117C0AC}" srcOrd="1" destOrd="0" presId="urn:microsoft.com/office/officeart/2005/8/layout/lProcess3"/>
    <dgm:cxn modelId="{D6414D4B-93EE-4069-98C6-17A5CBA06B40}" type="presParOf" srcId="{604B7096-2728-409E-8F02-79A58DC4C311}" destId="{D20E82C8-3814-4C91-91BB-C34076BBE50A}" srcOrd="2" destOrd="0" presId="urn:microsoft.com/office/officeart/2005/8/layout/lProcess3"/>
    <dgm:cxn modelId="{242D5A26-CE00-4E8C-9DC0-7B4CE52A9AA3}" type="presParOf" srcId="{6641B9BE-1B72-4774-A3AF-A79FB9CAE5BB}" destId="{8617E11B-23C4-4697-8C94-64B1849F840D}" srcOrd="1" destOrd="0" presId="urn:microsoft.com/office/officeart/2005/8/layout/lProcess3"/>
    <dgm:cxn modelId="{FF7AE34D-98E7-4D42-A957-1E2B0B92ED6B}" type="presParOf" srcId="{6641B9BE-1B72-4774-A3AF-A79FB9CAE5BB}" destId="{A83FE8C5-F833-4C6F-AF40-982F36C1F447}" srcOrd="2" destOrd="0" presId="urn:microsoft.com/office/officeart/2005/8/layout/lProcess3"/>
    <dgm:cxn modelId="{EAED2D33-F79B-496D-9BE4-3E9A339E8AD3}" type="presParOf" srcId="{A83FE8C5-F833-4C6F-AF40-982F36C1F447}" destId="{AB59B4C2-43EE-410C-B260-D65BFA8B6640}" srcOrd="0" destOrd="0" presId="urn:microsoft.com/office/officeart/2005/8/layout/lProcess3"/>
    <dgm:cxn modelId="{ED84802C-5EFD-4347-A821-25227677BF36}" type="presParOf" srcId="{A83FE8C5-F833-4C6F-AF40-982F36C1F447}" destId="{C82426F5-983F-48DB-AA05-8B25E33D15C5}" srcOrd="1" destOrd="0" presId="urn:microsoft.com/office/officeart/2005/8/layout/lProcess3"/>
    <dgm:cxn modelId="{A557D6FF-1102-4801-B1DE-460488C5AC4D}" type="presParOf" srcId="{A83FE8C5-F833-4C6F-AF40-982F36C1F447}" destId="{CC60F1FD-69A8-4823-A517-86BB2C4B458A}" srcOrd="2" destOrd="0" presId="urn:microsoft.com/office/officeart/2005/8/layout/lProcess3"/>
    <dgm:cxn modelId="{E415C25F-B632-4631-B54B-E2DF76E3F084}" type="presParOf" srcId="{6641B9BE-1B72-4774-A3AF-A79FB9CAE5BB}" destId="{D0A48E36-0B1B-4B69-B7B1-507617882A72}" srcOrd="3" destOrd="0" presId="urn:microsoft.com/office/officeart/2005/8/layout/lProcess3"/>
    <dgm:cxn modelId="{83407E83-3923-4F50-BEAA-9084F0D26308}" type="presParOf" srcId="{6641B9BE-1B72-4774-A3AF-A79FB9CAE5BB}" destId="{45B93AA6-ED96-43AC-9A0E-9FBFB8E6F029}" srcOrd="4" destOrd="0" presId="urn:microsoft.com/office/officeart/2005/8/layout/lProcess3"/>
    <dgm:cxn modelId="{22AEA726-0543-4195-AA98-F43B791C40DA}" type="presParOf" srcId="{45B93AA6-ED96-43AC-9A0E-9FBFB8E6F029}" destId="{FB2FA282-F9D9-4EE1-9757-D601F3CD7D8D}" srcOrd="0" destOrd="0" presId="urn:microsoft.com/office/officeart/2005/8/layout/lProcess3"/>
    <dgm:cxn modelId="{73C23C33-0EDD-4698-9289-F882304CD88B}" type="presParOf" srcId="{45B93AA6-ED96-43AC-9A0E-9FBFB8E6F029}" destId="{D1A5C43A-3938-4B3F-9D28-D3DEC3507777}" srcOrd="1" destOrd="0" presId="urn:microsoft.com/office/officeart/2005/8/layout/lProcess3"/>
    <dgm:cxn modelId="{7E68AA3B-D1D8-4B89-A305-63F2BEBEDAE9}" type="presParOf" srcId="{45B93AA6-ED96-43AC-9A0E-9FBFB8E6F029}" destId="{E33A17D0-9846-4F1F-8120-09DD5B5F699C}" srcOrd="2" destOrd="0" presId="urn:microsoft.com/office/officeart/2005/8/layout/lProcess3"/>
    <dgm:cxn modelId="{477E6596-3664-4034-B8BB-4F955C0B4322}" type="presParOf" srcId="{6641B9BE-1B72-4774-A3AF-A79FB9CAE5BB}" destId="{B12C1DDD-4D44-46F4-8265-0E1E7906D129}" srcOrd="5" destOrd="0" presId="urn:microsoft.com/office/officeart/2005/8/layout/lProcess3"/>
    <dgm:cxn modelId="{82EC39A3-76C1-455E-938E-4DF7A40EDF4A}" type="presParOf" srcId="{6641B9BE-1B72-4774-A3AF-A79FB9CAE5BB}" destId="{9489B26A-674D-4C09-832D-73184B2CC3C8}" srcOrd="6" destOrd="0" presId="urn:microsoft.com/office/officeart/2005/8/layout/lProcess3"/>
    <dgm:cxn modelId="{8F9F4E63-92BB-440A-A930-D6E8D19DD35A}" type="presParOf" srcId="{9489B26A-674D-4C09-832D-73184B2CC3C8}" destId="{E9777969-6BA9-454B-864D-A037544BFCA2}" srcOrd="0" destOrd="0" presId="urn:microsoft.com/office/officeart/2005/8/layout/lProcess3"/>
    <dgm:cxn modelId="{F9AA0D25-C574-47D5-AADA-7BD97E408BE4}" type="presParOf" srcId="{9489B26A-674D-4C09-832D-73184B2CC3C8}" destId="{F66E88DF-9306-4AF4-8AA6-530C36BE7FD1}" srcOrd="1" destOrd="0" presId="urn:microsoft.com/office/officeart/2005/8/layout/lProcess3"/>
    <dgm:cxn modelId="{E502AC1A-06F6-430E-9A62-900D6E87E738}" type="presParOf" srcId="{9489B26A-674D-4C09-832D-73184B2CC3C8}" destId="{0A498F1C-5AB6-4351-B174-2F47191A557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2202A-2049-47ED-B060-FBA43C828158}"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EDF05052-8919-47A4-92DD-9DDC53337609}">
      <dgm:prSet phldrT="[Text]" custT="1"/>
      <dgm:spPr/>
      <dgm:t>
        <a:bodyPr/>
        <a:lstStyle/>
        <a:p>
          <a:r>
            <a:rPr lang="en-US" sz="1600" b="1" dirty="0"/>
            <a:t>The Research Question</a:t>
          </a:r>
        </a:p>
      </dgm:t>
    </dgm:pt>
    <dgm:pt modelId="{C16CBF3B-988D-49A2-96A1-C6B1598EC227}" type="parTrans" cxnId="{CE07435C-2327-4A23-B591-493B9FD233FC}">
      <dgm:prSet/>
      <dgm:spPr/>
      <dgm:t>
        <a:bodyPr/>
        <a:lstStyle/>
        <a:p>
          <a:endParaRPr lang="en-US"/>
        </a:p>
      </dgm:t>
    </dgm:pt>
    <dgm:pt modelId="{59ABC847-5057-43FC-A812-94BE55F7D218}" type="sibTrans" cxnId="{CE07435C-2327-4A23-B591-493B9FD233FC}">
      <dgm:prSet/>
      <dgm:spPr/>
      <dgm:t>
        <a:bodyPr/>
        <a:lstStyle/>
        <a:p>
          <a:endParaRPr lang="en-US"/>
        </a:p>
      </dgm:t>
    </dgm:pt>
    <dgm:pt modelId="{3FC2DEF8-D469-4AB2-B8BC-1EBA017D50E1}">
      <dgm:prSet phldrT="[Text]" custT="1"/>
      <dgm:spPr/>
      <dgm:t>
        <a:bodyPr/>
        <a:lstStyle/>
        <a:p>
          <a:r>
            <a:rPr lang="en-GB" sz="1400" dirty="0"/>
            <a:t>The researcher must consider their research question carefully. Asking questions like ‘Are there racial differences in IQ?’ or ‘Is intelligence inherited?’ may be damaging to members of a particular group.</a:t>
          </a:r>
          <a:endParaRPr lang="en-US" sz="1400" dirty="0"/>
        </a:p>
      </dgm:t>
    </dgm:pt>
    <dgm:pt modelId="{E56044AC-17E0-4EC1-88BD-BBD389E175C7}" type="parTrans" cxnId="{B3B9CF21-3466-404C-A2D2-C4C26C97379D}">
      <dgm:prSet/>
      <dgm:spPr/>
      <dgm:t>
        <a:bodyPr/>
        <a:lstStyle/>
        <a:p>
          <a:endParaRPr lang="en-US"/>
        </a:p>
      </dgm:t>
    </dgm:pt>
    <dgm:pt modelId="{B67EDBDC-C7F9-41D3-AB74-0F7610C45707}" type="sibTrans" cxnId="{B3B9CF21-3466-404C-A2D2-C4C26C97379D}">
      <dgm:prSet/>
      <dgm:spPr/>
      <dgm:t>
        <a:bodyPr/>
        <a:lstStyle/>
        <a:p>
          <a:endParaRPr lang="en-US"/>
        </a:p>
      </dgm:t>
    </dgm:pt>
    <dgm:pt modelId="{61852ABA-A8BD-4A50-8ED7-BEAA4FD87D2F}">
      <dgm:prSet phldrT="[Text]" custT="1"/>
      <dgm:spPr/>
      <dgm:t>
        <a:bodyPr/>
        <a:lstStyle/>
        <a:p>
          <a:r>
            <a:rPr lang="en-US" sz="1600" b="1" dirty="0"/>
            <a:t>The Methodology Used</a:t>
          </a:r>
        </a:p>
      </dgm:t>
    </dgm:pt>
    <dgm:pt modelId="{D33ED843-3529-4904-BA5F-C0D2F1D61DDB}" type="parTrans" cxnId="{CD5B4B81-E292-4E78-9D03-FFF3B3707944}">
      <dgm:prSet/>
      <dgm:spPr/>
      <dgm:t>
        <a:bodyPr/>
        <a:lstStyle/>
        <a:p>
          <a:endParaRPr lang="en-US"/>
        </a:p>
      </dgm:t>
    </dgm:pt>
    <dgm:pt modelId="{A004F569-71ED-4D10-ABBA-4F77077DC2E2}" type="sibTrans" cxnId="{CD5B4B81-E292-4E78-9D03-FFF3B3707944}">
      <dgm:prSet/>
      <dgm:spPr/>
      <dgm:t>
        <a:bodyPr/>
        <a:lstStyle/>
        <a:p>
          <a:endParaRPr lang="en-US"/>
        </a:p>
      </dgm:t>
    </dgm:pt>
    <dgm:pt modelId="{0A2A00BC-AA9C-490E-91EA-49CB80225C1C}">
      <dgm:prSet phldrT="[Text]" custT="1"/>
      <dgm:spPr/>
      <dgm:t>
        <a:bodyPr/>
        <a:lstStyle/>
        <a:p>
          <a:r>
            <a:rPr lang="en-GB" sz="1400" dirty="0"/>
            <a:t>The researcher needs to consider the treatment of the participant's and their right to </a:t>
          </a:r>
          <a:r>
            <a:rPr lang="en-GB" sz="1400" b="1" dirty="0"/>
            <a:t>confidentiality </a:t>
          </a:r>
          <a:r>
            <a:rPr lang="en-GB" sz="1400" dirty="0"/>
            <a:t>and </a:t>
          </a:r>
          <a:r>
            <a:rPr lang="en-GB" sz="1400" b="1" dirty="0"/>
            <a:t>anonymity.</a:t>
          </a:r>
          <a:r>
            <a:rPr lang="en-GB" sz="1400" dirty="0"/>
            <a:t> For example, if someone admits to committing a crime, should the researcher maintain confidentiality?</a:t>
          </a:r>
          <a:endParaRPr lang="en-US" sz="1400" dirty="0"/>
        </a:p>
      </dgm:t>
    </dgm:pt>
    <dgm:pt modelId="{5B8D5BBA-BF15-4131-AF73-2F7DB026BBD5}" type="parTrans" cxnId="{2F66EA31-626E-4C44-93EB-83E638F0E302}">
      <dgm:prSet/>
      <dgm:spPr/>
      <dgm:t>
        <a:bodyPr/>
        <a:lstStyle/>
        <a:p>
          <a:endParaRPr lang="en-US"/>
        </a:p>
      </dgm:t>
    </dgm:pt>
    <dgm:pt modelId="{3E0A61FA-8D43-440F-9272-2615DB34078B}" type="sibTrans" cxnId="{2F66EA31-626E-4C44-93EB-83E638F0E302}">
      <dgm:prSet/>
      <dgm:spPr/>
      <dgm:t>
        <a:bodyPr/>
        <a:lstStyle/>
        <a:p>
          <a:endParaRPr lang="en-US"/>
        </a:p>
      </dgm:t>
    </dgm:pt>
    <dgm:pt modelId="{3BE895DF-6439-4453-A2B0-64F538F7326A}">
      <dgm:prSet phldrT="[Text]" custT="1"/>
      <dgm:spPr/>
      <dgm:t>
        <a:bodyPr/>
        <a:lstStyle/>
        <a:p>
          <a:r>
            <a:rPr lang="en-US" sz="1600" b="1" dirty="0"/>
            <a:t>The Institutional Context</a:t>
          </a:r>
        </a:p>
      </dgm:t>
    </dgm:pt>
    <dgm:pt modelId="{59483E11-D1F0-4D47-ACDB-38958989EC64}" type="parTrans" cxnId="{44237165-843C-4B0E-88C9-BA3FD242A273}">
      <dgm:prSet/>
      <dgm:spPr/>
      <dgm:t>
        <a:bodyPr/>
        <a:lstStyle/>
        <a:p>
          <a:endParaRPr lang="en-US"/>
        </a:p>
      </dgm:t>
    </dgm:pt>
    <dgm:pt modelId="{D48FB54A-124C-4533-841A-0D7FD76A934E}" type="sibTrans" cxnId="{44237165-843C-4B0E-88C9-BA3FD242A273}">
      <dgm:prSet/>
      <dgm:spPr/>
      <dgm:t>
        <a:bodyPr/>
        <a:lstStyle/>
        <a:p>
          <a:endParaRPr lang="en-US"/>
        </a:p>
      </dgm:t>
    </dgm:pt>
    <dgm:pt modelId="{F7186863-A22E-452D-8C5D-2BED5FC9E83A}">
      <dgm:prSet phldrT="[Text]" custT="1"/>
      <dgm:spPr/>
      <dgm:t>
        <a:bodyPr/>
        <a:lstStyle/>
        <a:p>
          <a:r>
            <a:rPr lang="en-GB" sz="1400" dirty="0"/>
            <a:t>The researcher should be mindful of how the data is going to be used and consider who is funding the research. If the research is funded by a private institution or organisation, why are they funding the research and how do they intend to use the findings?</a:t>
          </a:r>
          <a:endParaRPr lang="en-US" sz="1400" dirty="0"/>
        </a:p>
      </dgm:t>
    </dgm:pt>
    <dgm:pt modelId="{F93AE47E-EBA8-4B9E-9D99-A2B333795FF4}" type="parTrans" cxnId="{63A797CE-62B9-49F5-A445-4E6CF7F08345}">
      <dgm:prSet/>
      <dgm:spPr/>
      <dgm:t>
        <a:bodyPr/>
        <a:lstStyle/>
        <a:p>
          <a:endParaRPr lang="en-US"/>
        </a:p>
      </dgm:t>
    </dgm:pt>
    <dgm:pt modelId="{560A5BE4-D3CA-4253-89A5-C021226DD18A}" type="sibTrans" cxnId="{63A797CE-62B9-49F5-A445-4E6CF7F08345}">
      <dgm:prSet/>
      <dgm:spPr/>
      <dgm:t>
        <a:bodyPr/>
        <a:lstStyle/>
        <a:p>
          <a:endParaRPr lang="en-US"/>
        </a:p>
      </dgm:t>
    </dgm:pt>
    <dgm:pt modelId="{88F9E0A9-E3FB-414D-974D-5983154AA64C}">
      <dgm:prSet phldrT="[Text]" custT="1"/>
      <dgm:spPr/>
      <dgm:t>
        <a:bodyPr/>
        <a:lstStyle/>
        <a:p>
          <a:r>
            <a:rPr lang="en-GB" sz="1600" b="1" dirty="0"/>
            <a:t>Interpretation and Application of Findings</a:t>
          </a:r>
          <a:endParaRPr lang="en-US" sz="1600" dirty="0"/>
        </a:p>
      </dgm:t>
    </dgm:pt>
    <dgm:pt modelId="{576A9840-F391-42B4-AD10-2DE312760D75}" type="parTrans" cxnId="{2EB59272-337C-4E1A-B709-912E498DEC1A}">
      <dgm:prSet/>
      <dgm:spPr/>
      <dgm:t>
        <a:bodyPr/>
        <a:lstStyle/>
        <a:p>
          <a:endParaRPr lang="en-US"/>
        </a:p>
      </dgm:t>
    </dgm:pt>
    <dgm:pt modelId="{FA18B10D-C28B-4A8E-9167-0F8F4F9BB2E5}" type="sibTrans" cxnId="{2EB59272-337C-4E1A-B709-912E498DEC1A}">
      <dgm:prSet/>
      <dgm:spPr/>
      <dgm:t>
        <a:bodyPr/>
        <a:lstStyle/>
        <a:p>
          <a:endParaRPr lang="en-US"/>
        </a:p>
      </dgm:t>
    </dgm:pt>
    <dgm:pt modelId="{85A260B7-2B65-48CA-A7C9-C970AE927484}">
      <dgm:prSet phldrT="[Text]" custT="1"/>
      <dgm:spPr/>
      <dgm:t>
        <a:bodyPr/>
        <a:lstStyle/>
        <a:p>
          <a:r>
            <a:rPr lang="en-GB" sz="1400" dirty="0"/>
            <a:t>Finally, the researcher needs to consider how their findings might be interpreted and applied in the real-world. Could their data or results be used to inform policy?</a:t>
          </a:r>
          <a:endParaRPr lang="en-US" sz="1400" dirty="0"/>
        </a:p>
      </dgm:t>
    </dgm:pt>
    <dgm:pt modelId="{A25FCAA5-5A7D-47DB-9473-B1BD0E81B84C}" type="parTrans" cxnId="{E9E82AB5-16AF-48F8-8E12-AC65770A377B}">
      <dgm:prSet/>
      <dgm:spPr/>
      <dgm:t>
        <a:bodyPr/>
        <a:lstStyle/>
        <a:p>
          <a:endParaRPr lang="en-US"/>
        </a:p>
      </dgm:t>
    </dgm:pt>
    <dgm:pt modelId="{BAE84C59-70C6-4B6B-830A-4F97567F562C}" type="sibTrans" cxnId="{E9E82AB5-16AF-48F8-8E12-AC65770A377B}">
      <dgm:prSet/>
      <dgm:spPr/>
      <dgm:t>
        <a:bodyPr/>
        <a:lstStyle/>
        <a:p>
          <a:endParaRPr lang="en-US"/>
        </a:p>
      </dgm:t>
    </dgm:pt>
    <dgm:pt modelId="{6641B9BE-1B72-4774-A3AF-A79FB9CAE5BB}" type="pres">
      <dgm:prSet presAssocID="{0C32202A-2049-47ED-B060-FBA43C828158}" presName="Name0" presStyleCnt="0">
        <dgm:presLayoutVars>
          <dgm:chPref val="3"/>
          <dgm:dir/>
          <dgm:animLvl val="lvl"/>
          <dgm:resizeHandles/>
        </dgm:presLayoutVars>
      </dgm:prSet>
      <dgm:spPr/>
    </dgm:pt>
    <dgm:pt modelId="{604B7096-2728-409E-8F02-79A58DC4C311}" type="pres">
      <dgm:prSet presAssocID="{EDF05052-8919-47A4-92DD-9DDC53337609}" presName="horFlow" presStyleCnt="0"/>
      <dgm:spPr/>
    </dgm:pt>
    <dgm:pt modelId="{0374E020-A419-4973-9AA7-81FECCD7DF3A}" type="pres">
      <dgm:prSet presAssocID="{EDF05052-8919-47A4-92DD-9DDC53337609}" presName="bigChev" presStyleLbl="node1" presStyleIdx="0" presStyleCnt="4" custScaleX="116061" custScaleY="142851"/>
      <dgm:spPr/>
    </dgm:pt>
    <dgm:pt modelId="{AA511947-B6E3-41DD-BDEC-8FE81117C0AC}" type="pres">
      <dgm:prSet presAssocID="{E56044AC-17E0-4EC1-88BD-BBD389E175C7}" presName="parTrans" presStyleCnt="0"/>
      <dgm:spPr/>
    </dgm:pt>
    <dgm:pt modelId="{D20E82C8-3814-4C91-91BB-C34076BBE50A}" type="pres">
      <dgm:prSet presAssocID="{3FC2DEF8-D469-4AB2-B8BC-1EBA017D50E1}" presName="node" presStyleLbl="alignAccFollowNode1" presStyleIdx="0" presStyleCnt="4" custScaleX="341739" custScaleY="142851">
        <dgm:presLayoutVars>
          <dgm:bulletEnabled val="1"/>
        </dgm:presLayoutVars>
      </dgm:prSet>
      <dgm:spPr/>
    </dgm:pt>
    <dgm:pt modelId="{8617E11B-23C4-4697-8C94-64B1849F840D}" type="pres">
      <dgm:prSet presAssocID="{EDF05052-8919-47A4-92DD-9DDC53337609}" presName="vSp" presStyleCnt="0"/>
      <dgm:spPr/>
    </dgm:pt>
    <dgm:pt modelId="{A83FE8C5-F833-4C6F-AF40-982F36C1F447}" type="pres">
      <dgm:prSet presAssocID="{61852ABA-A8BD-4A50-8ED7-BEAA4FD87D2F}" presName="horFlow" presStyleCnt="0"/>
      <dgm:spPr/>
    </dgm:pt>
    <dgm:pt modelId="{AB59B4C2-43EE-410C-B260-D65BFA8B6640}" type="pres">
      <dgm:prSet presAssocID="{61852ABA-A8BD-4A50-8ED7-BEAA4FD87D2F}" presName="bigChev" presStyleLbl="node1" presStyleIdx="1" presStyleCnt="4" custScaleX="116061" custScaleY="142851"/>
      <dgm:spPr/>
    </dgm:pt>
    <dgm:pt modelId="{C82426F5-983F-48DB-AA05-8B25E33D15C5}" type="pres">
      <dgm:prSet presAssocID="{5B8D5BBA-BF15-4131-AF73-2F7DB026BBD5}" presName="parTrans" presStyleCnt="0"/>
      <dgm:spPr/>
    </dgm:pt>
    <dgm:pt modelId="{CC60F1FD-69A8-4823-A517-86BB2C4B458A}" type="pres">
      <dgm:prSet presAssocID="{0A2A00BC-AA9C-490E-91EA-49CB80225C1C}" presName="node" presStyleLbl="alignAccFollowNode1" presStyleIdx="1" presStyleCnt="4" custScaleX="341739" custScaleY="142851">
        <dgm:presLayoutVars>
          <dgm:bulletEnabled val="1"/>
        </dgm:presLayoutVars>
      </dgm:prSet>
      <dgm:spPr/>
    </dgm:pt>
    <dgm:pt modelId="{D0A48E36-0B1B-4B69-B7B1-507617882A72}" type="pres">
      <dgm:prSet presAssocID="{61852ABA-A8BD-4A50-8ED7-BEAA4FD87D2F}" presName="vSp" presStyleCnt="0"/>
      <dgm:spPr/>
    </dgm:pt>
    <dgm:pt modelId="{45B93AA6-ED96-43AC-9A0E-9FBFB8E6F029}" type="pres">
      <dgm:prSet presAssocID="{3BE895DF-6439-4453-A2B0-64F538F7326A}" presName="horFlow" presStyleCnt="0"/>
      <dgm:spPr/>
    </dgm:pt>
    <dgm:pt modelId="{FB2FA282-F9D9-4EE1-9757-D601F3CD7D8D}" type="pres">
      <dgm:prSet presAssocID="{3BE895DF-6439-4453-A2B0-64F538F7326A}" presName="bigChev" presStyleLbl="node1" presStyleIdx="2" presStyleCnt="4" custScaleX="116061" custScaleY="142851"/>
      <dgm:spPr/>
    </dgm:pt>
    <dgm:pt modelId="{D1A5C43A-3938-4B3F-9D28-D3DEC3507777}" type="pres">
      <dgm:prSet presAssocID="{F93AE47E-EBA8-4B9E-9D99-A2B333795FF4}" presName="parTrans" presStyleCnt="0"/>
      <dgm:spPr/>
    </dgm:pt>
    <dgm:pt modelId="{E33A17D0-9846-4F1F-8120-09DD5B5F699C}" type="pres">
      <dgm:prSet presAssocID="{F7186863-A22E-452D-8C5D-2BED5FC9E83A}" presName="node" presStyleLbl="alignAccFollowNode1" presStyleIdx="2" presStyleCnt="4" custScaleX="341739" custScaleY="142851">
        <dgm:presLayoutVars>
          <dgm:bulletEnabled val="1"/>
        </dgm:presLayoutVars>
      </dgm:prSet>
      <dgm:spPr/>
    </dgm:pt>
    <dgm:pt modelId="{B12C1DDD-4D44-46F4-8265-0E1E7906D129}" type="pres">
      <dgm:prSet presAssocID="{3BE895DF-6439-4453-A2B0-64F538F7326A}" presName="vSp" presStyleCnt="0"/>
      <dgm:spPr/>
    </dgm:pt>
    <dgm:pt modelId="{9489B26A-674D-4C09-832D-73184B2CC3C8}" type="pres">
      <dgm:prSet presAssocID="{88F9E0A9-E3FB-414D-974D-5983154AA64C}" presName="horFlow" presStyleCnt="0"/>
      <dgm:spPr/>
    </dgm:pt>
    <dgm:pt modelId="{E9777969-6BA9-454B-864D-A037544BFCA2}" type="pres">
      <dgm:prSet presAssocID="{88F9E0A9-E3FB-414D-974D-5983154AA64C}" presName="bigChev" presStyleLbl="node1" presStyleIdx="3" presStyleCnt="4" custScaleX="116061" custScaleY="142851"/>
      <dgm:spPr/>
    </dgm:pt>
    <dgm:pt modelId="{F66E88DF-9306-4AF4-8AA6-530C36BE7FD1}" type="pres">
      <dgm:prSet presAssocID="{A25FCAA5-5A7D-47DB-9473-B1BD0E81B84C}" presName="parTrans" presStyleCnt="0"/>
      <dgm:spPr/>
    </dgm:pt>
    <dgm:pt modelId="{0A498F1C-5AB6-4351-B174-2F47191A5575}" type="pres">
      <dgm:prSet presAssocID="{85A260B7-2B65-48CA-A7C9-C970AE927484}" presName="node" presStyleLbl="alignAccFollowNode1" presStyleIdx="3" presStyleCnt="4" custScaleX="343106" custScaleY="142851">
        <dgm:presLayoutVars>
          <dgm:bulletEnabled val="1"/>
        </dgm:presLayoutVars>
      </dgm:prSet>
      <dgm:spPr/>
    </dgm:pt>
  </dgm:ptLst>
  <dgm:cxnLst>
    <dgm:cxn modelId="{E9E82AB5-16AF-48F8-8E12-AC65770A377B}" srcId="{88F9E0A9-E3FB-414D-974D-5983154AA64C}" destId="{85A260B7-2B65-48CA-A7C9-C970AE927484}" srcOrd="0" destOrd="0" parTransId="{A25FCAA5-5A7D-47DB-9473-B1BD0E81B84C}" sibTransId="{BAE84C59-70C6-4B6B-830A-4F97567F562C}"/>
    <dgm:cxn modelId="{034DF614-DD80-4976-9BC6-E823DDE05E4B}" type="presOf" srcId="{0C32202A-2049-47ED-B060-FBA43C828158}" destId="{6641B9BE-1B72-4774-A3AF-A79FB9CAE5BB}" srcOrd="0" destOrd="0" presId="urn:microsoft.com/office/officeart/2005/8/layout/lProcess3"/>
    <dgm:cxn modelId="{9A101C1F-F4D6-416C-B51C-DA771102CF8E}" type="presOf" srcId="{F7186863-A22E-452D-8C5D-2BED5FC9E83A}" destId="{E33A17D0-9846-4F1F-8120-09DD5B5F699C}" srcOrd="0" destOrd="0" presId="urn:microsoft.com/office/officeart/2005/8/layout/lProcess3"/>
    <dgm:cxn modelId="{CD5B4B81-E292-4E78-9D03-FFF3B3707944}" srcId="{0C32202A-2049-47ED-B060-FBA43C828158}" destId="{61852ABA-A8BD-4A50-8ED7-BEAA4FD87D2F}" srcOrd="1" destOrd="0" parTransId="{D33ED843-3529-4904-BA5F-C0D2F1D61DDB}" sibTransId="{A004F569-71ED-4D10-ABBA-4F77077DC2E2}"/>
    <dgm:cxn modelId="{B3B9CF21-3466-404C-A2D2-C4C26C97379D}" srcId="{EDF05052-8919-47A4-92DD-9DDC53337609}" destId="{3FC2DEF8-D469-4AB2-B8BC-1EBA017D50E1}" srcOrd="0" destOrd="0" parTransId="{E56044AC-17E0-4EC1-88BD-BBD389E175C7}" sibTransId="{B67EDBDC-C7F9-41D3-AB74-0F7610C45707}"/>
    <dgm:cxn modelId="{C80006DD-7EAA-4E74-8986-F3E1C8919D9E}" type="presOf" srcId="{61852ABA-A8BD-4A50-8ED7-BEAA4FD87D2F}" destId="{AB59B4C2-43EE-410C-B260-D65BFA8B6640}" srcOrd="0" destOrd="0" presId="urn:microsoft.com/office/officeart/2005/8/layout/lProcess3"/>
    <dgm:cxn modelId="{6F8508DB-FEE1-4903-91DE-68EA7949AD1D}" type="presOf" srcId="{85A260B7-2B65-48CA-A7C9-C970AE927484}" destId="{0A498F1C-5AB6-4351-B174-2F47191A5575}" srcOrd="0" destOrd="0" presId="urn:microsoft.com/office/officeart/2005/8/layout/lProcess3"/>
    <dgm:cxn modelId="{2EB59272-337C-4E1A-B709-912E498DEC1A}" srcId="{0C32202A-2049-47ED-B060-FBA43C828158}" destId="{88F9E0A9-E3FB-414D-974D-5983154AA64C}" srcOrd="3" destOrd="0" parTransId="{576A9840-F391-42B4-AD10-2DE312760D75}" sibTransId="{FA18B10D-C28B-4A8E-9167-0F8F4F9BB2E5}"/>
    <dgm:cxn modelId="{850B0B5F-EC51-44FE-B350-7073C18B694D}" type="presOf" srcId="{0A2A00BC-AA9C-490E-91EA-49CB80225C1C}" destId="{CC60F1FD-69A8-4823-A517-86BB2C4B458A}" srcOrd="0" destOrd="0" presId="urn:microsoft.com/office/officeart/2005/8/layout/lProcess3"/>
    <dgm:cxn modelId="{8971FE75-F921-4FD6-8575-0A86FB3B3157}" type="presOf" srcId="{EDF05052-8919-47A4-92DD-9DDC53337609}" destId="{0374E020-A419-4973-9AA7-81FECCD7DF3A}" srcOrd="0" destOrd="0" presId="urn:microsoft.com/office/officeart/2005/8/layout/lProcess3"/>
    <dgm:cxn modelId="{6B5193E6-8E15-48FF-90AE-231503C3368F}" type="presOf" srcId="{88F9E0A9-E3FB-414D-974D-5983154AA64C}" destId="{E9777969-6BA9-454B-864D-A037544BFCA2}" srcOrd="0" destOrd="0" presId="urn:microsoft.com/office/officeart/2005/8/layout/lProcess3"/>
    <dgm:cxn modelId="{CE07435C-2327-4A23-B591-493B9FD233FC}" srcId="{0C32202A-2049-47ED-B060-FBA43C828158}" destId="{EDF05052-8919-47A4-92DD-9DDC53337609}" srcOrd="0" destOrd="0" parTransId="{C16CBF3B-988D-49A2-96A1-C6B1598EC227}" sibTransId="{59ABC847-5057-43FC-A812-94BE55F7D218}"/>
    <dgm:cxn modelId="{2F66EA31-626E-4C44-93EB-83E638F0E302}" srcId="{61852ABA-A8BD-4A50-8ED7-BEAA4FD87D2F}" destId="{0A2A00BC-AA9C-490E-91EA-49CB80225C1C}" srcOrd="0" destOrd="0" parTransId="{5B8D5BBA-BF15-4131-AF73-2F7DB026BBD5}" sibTransId="{3E0A61FA-8D43-440F-9272-2615DB34078B}"/>
    <dgm:cxn modelId="{94A6E941-77FD-414E-B62D-278FECDFE1B0}" type="presOf" srcId="{3BE895DF-6439-4453-A2B0-64F538F7326A}" destId="{FB2FA282-F9D9-4EE1-9757-D601F3CD7D8D}" srcOrd="0" destOrd="0" presId="urn:microsoft.com/office/officeart/2005/8/layout/lProcess3"/>
    <dgm:cxn modelId="{63A797CE-62B9-49F5-A445-4E6CF7F08345}" srcId="{3BE895DF-6439-4453-A2B0-64F538F7326A}" destId="{F7186863-A22E-452D-8C5D-2BED5FC9E83A}" srcOrd="0" destOrd="0" parTransId="{F93AE47E-EBA8-4B9E-9D99-A2B333795FF4}" sibTransId="{560A5BE4-D3CA-4253-89A5-C021226DD18A}"/>
    <dgm:cxn modelId="{44237165-843C-4B0E-88C9-BA3FD242A273}" srcId="{0C32202A-2049-47ED-B060-FBA43C828158}" destId="{3BE895DF-6439-4453-A2B0-64F538F7326A}" srcOrd="2" destOrd="0" parTransId="{59483E11-D1F0-4D47-ACDB-38958989EC64}" sibTransId="{D48FB54A-124C-4533-841A-0D7FD76A934E}"/>
    <dgm:cxn modelId="{79C095A6-1397-4CC4-9C21-309DFA009432}" type="presOf" srcId="{3FC2DEF8-D469-4AB2-B8BC-1EBA017D50E1}" destId="{D20E82C8-3814-4C91-91BB-C34076BBE50A}" srcOrd="0" destOrd="0" presId="urn:microsoft.com/office/officeart/2005/8/layout/lProcess3"/>
    <dgm:cxn modelId="{E0796E5E-BC69-4A04-89FF-D4ADE3CF3EF3}" type="presParOf" srcId="{6641B9BE-1B72-4774-A3AF-A79FB9CAE5BB}" destId="{604B7096-2728-409E-8F02-79A58DC4C311}" srcOrd="0" destOrd="0" presId="urn:microsoft.com/office/officeart/2005/8/layout/lProcess3"/>
    <dgm:cxn modelId="{C8A0131A-9F9E-4604-B4B1-E70B08C39E2E}" type="presParOf" srcId="{604B7096-2728-409E-8F02-79A58DC4C311}" destId="{0374E020-A419-4973-9AA7-81FECCD7DF3A}" srcOrd="0" destOrd="0" presId="urn:microsoft.com/office/officeart/2005/8/layout/lProcess3"/>
    <dgm:cxn modelId="{42407E0A-009F-4292-9D2A-1B1DCA796020}" type="presParOf" srcId="{604B7096-2728-409E-8F02-79A58DC4C311}" destId="{AA511947-B6E3-41DD-BDEC-8FE81117C0AC}" srcOrd="1" destOrd="0" presId="urn:microsoft.com/office/officeart/2005/8/layout/lProcess3"/>
    <dgm:cxn modelId="{D6414D4B-93EE-4069-98C6-17A5CBA06B40}" type="presParOf" srcId="{604B7096-2728-409E-8F02-79A58DC4C311}" destId="{D20E82C8-3814-4C91-91BB-C34076BBE50A}" srcOrd="2" destOrd="0" presId="urn:microsoft.com/office/officeart/2005/8/layout/lProcess3"/>
    <dgm:cxn modelId="{242D5A26-CE00-4E8C-9DC0-7B4CE52A9AA3}" type="presParOf" srcId="{6641B9BE-1B72-4774-A3AF-A79FB9CAE5BB}" destId="{8617E11B-23C4-4697-8C94-64B1849F840D}" srcOrd="1" destOrd="0" presId="urn:microsoft.com/office/officeart/2005/8/layout/lProcess3"/>
    <dgm:cxn modelId="{FF7AE34D-98E7-4D42-A957-1E2B0B92ED6B}" type="presParOf" srcId="{6641B9BE-1B72-4774-A3AF-A79FB9CAE5BB}" destId="{A83FE8C5-F833-4C6F-AF40-982F36C1F447}" srcOrd="2" destOrd="0" presId="urn:microsoft.com/office/officeart/2005/8/layout/lProcess3"/>
    <dgm:cxn modelId="{EAED2D33-F79B-496D-9BE4-3E9A339E8AD3}" type="presParOf" srcId="{A83FE8C5-F833-4C6F-AF40-982F36C1F447}" destId="{AB59B4C2-43EE-410C-B260-D65BFA8B6640}" srcOrd="0" destOrd="0" presId="urn:microsoft.com/office/officeart/2005/8/layout/lProcess3"/>
    <dgm:cxn modelId="{ED84802C-5EFD-4347-A821-25227677BF36}" type="presParOf" srcId="{A83FE8C5-F833-4C6F-AF40-982F36C1F447}" destId="{C82426F5-983F-48DB-AA05-8B25E33D15C5}" srcOrd="1" destOrd="0" presId="urn:microsoft.com/office/officeart/2005/8/layout/lProcess3"/>
    <dgm:cxn modelId="{A557D6FF-1102-4801-B1DE-460488C5AC4D}" type="presParOf" srcId="{A83FE8C5-F833-4C6F-AF40-982F36C1F447}" destId="{CC60F1FD-69A8-4823-A517-86BB2C4B458A}" srcOrd="2" destOrd="0" presId="urn:microsoft.com/office/officeart/2005/8/layout/lProcess3"/>
    <dgm:cxn modelId="{E415C25F-B632-4631-B54B-E2DF76E3F084}" type="presParOf" srcId="{6641B9BE-1B72-4774-A3AF-A79FB9CAE5BB}" destId="{D0A48E36-0B1B-4B69-B7B1-507617882A72}" srcOrd="3" destOrd="0" presId="urn:microsoft.com/office/officeart/2005/8/layout/lProcess3"/>
    <dgm:cxn modelId="{83407E83-3923-4F50-BEAA-9084F0D26308}" type="presParOf" srcId="{6641B9BE-1B72-4774-A3AF-A79FB9CAE5BB}" destId="{45B93AA6-ED96-43AC-9A0E-9FBFB8E6F029}" srcOrd="4" destOrd="0" presId="urn:microsoft.com/office/officeart/2005/8/layout/lProcess3"/>
    <dgm:cxn modelId="{22AEA726-0543-4195-AA98-F43B791C40DA}" type="presParOf" srcId="{45B93AA6-ED96-43AC-9A0E-9FBFB8E6F029}" destId="{FB2FA282-F9D9-4EE1-9757-D601F3CD7D8D}" srcOrd="0" destOrd="0" presId="urn:microsoft.com/office/officeart/2005/8/layout/lProcess3"/>
    <dgm:cxn modelId="{73C23C33-0EDD-4698-9289-F882304CD88B}" type="presParOf" srcId="{45B93AA6-ED96-43AC-9A0E-9FBFB8E6F029}" destId="{D1A5C43A-3938-4B3F-9D28-D3DEC3507777}" srcOrd="1" destOrd="0" presId="urn:microsoft.com/office/officeart/2005/8/layout/lProcess3"/>
    <dgm:cxn modelId="{7E68AA3B-D1D8-4B89-A305-63F2BEBEDAE9}" type="presParOf" srcId="{45B93AA6-ED96-43AC-9A0E-9FBFB8E6F029}" destId="{E33A17D0-9846-4F1F-8120-09DD5B5F699C}" srcOrd="2" destOrd="0" presId="urn:microsoft.com/office/officeart/2005/8/layout/lProcess3"/>
    <dgm:cxn modelId="{477E6596-3664-4034-B8BB-4F955C0B4322}" type="presParOf" srcId="{6641B9BE-1B72-4774-A3AF-A79FB9CAE5BB}" destId="{B12C1DDD-4D44-46F4-8265-0E1E7906D129}" srcOrd="5" destOrd="0" presId="urn:microsoft.com/office/officeart/2005/8/layout/lProcess3"/>
    <dgm:cxn modelId="{82EC39A3-76C1-455E-938E-4DF7A40EDF4A}" type="presParOf" srcId="{6641B9BE-1B72-4774-A3AF-A79FB9CAE5BB}" destId="{9489B26A-674D-4C09-832D-73184B2CC3C8}" srcOrd="6" destOrd="0" presId="urn:microsoft.com/office/officeart/2005/8/layout/lProcess3"/>
    <dgm:cxn modelId="{8F9F4E63-92BB-440A-A930-D6E8D19DD35A}" type="presParOf" srcId="{9489B26A-674D-4C09-832D-73184B2CC3C8}" destId="{E9777969-6BA9-454B-864D-A037544BFCA2}" srcOrd="0" destOrd="0" presId="urn:microsoft.com/office/officeart/2005/8/layout/lProcess3"/>
    <dgm:cxn modelId="{F9AA0D25-C574-47D5-AADA-7BD97E408BE4}" type="presParOf" srcId="{9489B26A-674D-4C09-832D-73184B2CC3C8}" destId="{F66E88DF-9306-4AF4-8AA6-530C36BE7FD1}" srcOrd="1" destOrd="0" presId="urn:microsoft.com/office/officeart/2005/8/layout/lProcess3"/>
    <dgm:cxn modelId="{E502AC1A-06F6-430E-9A62-900D6E87E738}" type="presParOf" srcId="{9489B26A-674D-4C09-832D-73184B2CC3C8}" destId="{0A498F1C-5AB6-4351-B174-2F47191A557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32202A-2049-47ED-B060-FBA43C828158}"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EDF05052-8919-47A4-92DD-9DDC53337609}">
      <dgm:prSet phldrT="[Text]" custT="1"/>
      <dgm:spPr/>
      <dgm:t>
        <a:bodyPr/>
        <a:lstStyle/>
        <a:p>
          <a:r>
            <a:rPr lang="en-US" sz="1600" b="1" dirty="0"/>
            <a:t>The Research Question</a:t>
          </a:r>
        </a:p>
      </dgm:t>
    </dgm:pt>
    <dgm:pt modelId="{C16CBF3B-988D-49A2-96A1-C6B1598EC227}" type="parTrans" cxnId="{CE07435C-2327-4A23-B591-493B9FD233FC}">
      <dgm:prSet/>
      <dgm:spPr/>
      <dgm:t>
        <a:bodyPr/>
        <a:lstStyle/>
        <a:p>
          <a:endParaRPr lang="en-US"/>
        </a:p>
      </dgm:t>
    </dgm:pt>
    <dgm:pt modelId="{59ABC847-5057-43FC-A812-94BE55F7D218}" type="sibTrans" cxnId="{CE07435C-2327-4A23-B591-493B9FD233FC}">
      <dgm:prSet/>
      <dgm:spPr/>
      <dgm:t>
        <a:bodyPr/>
        <a:lstStyle/>
        <a:p>
          <a:endParaRPr lang="en-US"/>
        </a:p>
      </dgm:t>
    </dgm:pt>
    <dgm:pt modelId="{3FC2DEF8-D469-4AB2-B8BC-1EBA017D50E1}">
      <dgm:prSet phldrT="[Text]" custT="1"/>
      <dgm:spPr/>
      <dgm:t>
        <a:bodyPr/>
        <a:lstStyle/>
        <a:p>
          <a:r>
            <a:rPr lang="en-GB" sz="1400" dirty="0"/>
            <a:t>Burt should have considered his research question carefully. For example, examining whether intelligence is genetic could have serious implications and lead to further research where psychologists try to discover ‘intelligent genes’.</a:t>
          </a:r>
          <a:endParaRPr lang="en-US" sz="1400" dirty="0"/>
        </a:p>
      </dgm:t>
    </dgm:pt>
    <dgm:pt modelId="{E56044AC-17E0-4EC1-88BD-BBD389E175C7}" type="parTrans" cxnId="{B3B9CF21-3466-404C-A2D2-C4C26C97379D}">
      <dgm:prSet/>
      <dgm:spPr/>
      <dgm:t>
        <a:bodyPr/>
        <a:lstStyle/>
        <a:p>
          <a:endParaRPr lang="en-US"/>
        </a:p>
      </dgm:t>
    </dgm:pt>
    <dgm:pt modelId="{B67EDBDC-C7F9-41D3-AB74-0F7610C45707}" type="sibTrans" cxnId="{B3B9CF21-3466-404C-A2D2-C4C26C97379D}">
      <dgm:prSet/>
      <dgm:spPr/>
      <dgm:t>
        <a:bodyPr/>
        <a:lstStyle/>
        <a:p>
          <a:endParaRPr lang="en-US"/>
        </a:p>
      </dgm:t>
    </dgm:pt>
    <dgm:pt modelId="{61852ABA-A8BD-4A50-8ED7-BEAA4FD87D2F}">
      <dgm:prSet phldrT="[Text]" custT="1"/>
      <dgm:spPr/>
      <dgm:t>
        <a:bodyPr/>
        <a:lstStyle/>
        <a:p>
          <a:r>
            <a:rPr lang="en-US" sz="1600" b="1" dirty="0"/>
            <a:t>The Methodology Used</a:t>
          </a:r>
        </a:p>
      </dgm:t>
    </dgm:pt>
    <dgm:pt modelId="{D33ED843-3529-4904-BA5F-C0D2F1D61DDB}" type="parTrans" cxnId="{CD5B4B81-E292-4E78-9D03-FFF3B3707944}">
      <dgm:prSet/>
      <dgm:spPr/>
      <dgm:t>
        <a:bodyPr/>
        <a:lstStyle/>
        <a:p>
          <a:endParaRPr lang="en-US"/>
        </a:p>
      </dgm:t>
    </dgm:pt>
    <dgm:pt modelId="{A004F569-71ED-4D10-ABBA-4F77077DC2E2}" type="sibTrans" cxnId="{CD5B4B81-E292-4E78-9D03-FFF3B3707944}">
      <dgm:prSet/>
      <dgm:spPr/>
      <dgm:t>
        <a:bodyPr/>
        <a:lstStyle/>
        <a:p>
          <a:endParaRPr lang="en-US"/>
        </a:p>
      </dgm:t>
    </dgm:pt>
    <dgm:pt modelId="{0A2A00BC-AA9C-490E-91EA-49CB80225C1C}">
      <dgm:prSet phldrT="[Text]" custT="1"/>
      <dgm:spPr/>
      <dgm:t>
        <a:bodyPr/>
        <a:lstStyle/>
        <a:p>
          <a:r>
            <a:rPr lang="en-GB" sz="1400" dirty="0"/>
            <a:t>Burt used twin studies as the basis of his investigation; however, it later transpired that his data was fabricated. Some psychologists even believe that he made up the names of his two researcher assistants who collected the data. </a:t>
          </a:r>
          <a:endParaRPr lang="en-US" sz="1400" dirty="0"/>
        </a:p>
      </dgm:t>
    </dgm:pt>
    <dgm:pt modelId="{5B8D5BBA-BF15-4131-AF73-2F7DB026BBD5}" type="parTrans" cxnId="{2F66EA31-626E-4C44-93EB-83E638F0E302}">
      <dgm:prSet/>
      <dgm:spPr/>
      <dgm:t>
        <a:bodyPr/>
        <a:lstStyle/>
        <a:p>
          <a:endParaRPr lang="en-US"/>
        </a:p>
      </dgm:t>
    </dgm:pt>
    <dgm:pt modelId="{3E0A61FA-8D43-440F-9272-2615DB34078B}" type="sibTrans" cxnId="{2F66EA31-626E-4C44-93EB-83E638F0E302}">
      <dgm:prSet/>
      <dgm:spPr/>
      <dgm:t>
        <a:bodyPr/>
        <a:lstStyle/>
        <a:p>
          <a:endParaRPr lang="en-US"/>
        </a:p>
      </dgm:t>
    </dgm:pt>
    <dgm:pt modelId="{3BE895DF-6439-4453-A2B0-64F538F7326A}">
      <dgm:prSet phldrT="[Text]" custT="1"/>
      <dgm:spPr/>
      <dgm:t>
        <a:bodyPr/>
        <a:lstStyle/>
        <a:p>
          <a:r>
            <a:rPr lang="en-US" sz="1600" b="1" dirty="0"/>
            <a:t>The Institutional Context</a:t>
          </a:r>
        </a:p>
      </dgm:t>
    </dgm:pt>
    <dgm:pt modelId="{59483E11-D1F0-4D47-ACDB-38958989EC64}" type="parTrans" cxnId="{44237165-843C-4B0E-88C9-BA3FD242A273}">
      <dgm:prSet/>
      <dgm:spPr/>
      <dgm:t>
        <a:bodyPr/>
        <a:lstStyle/>
        <a:p>
          <a:endParaRPr lang="en-US"/>
        </a:p>
      </dgm:t>
    </dgm:pt>
    <dgm:pt modelId="{D48FB54A-124C-4533-841A-0D7FD76A934E}" type="sibTrans" cxnId="{44237165-843C-4B0E-88C9-BA3FD242A273}">
      <dgm:prSet/>
      <dgm:spPr/>
      <dgm:t>
        <a:bodyPr/>
        <a:lstStyle/>
        <a:p>
          <a:endParaRPr lang="en-US"/>
        </a:p>
      </dgm:t>
    </dgm:pt>
    <dgm:pt modelId="{F7186863-A22E-452D-8C5D-2BED5FC9E83A}">
      <dgm:prSet phldrT="[Text]" custT="1"/>
      <dgm:spPr/>
      <dgm:t>
        <a:bodyPr/>
        <a:lstStyle/>
        <a:p>
          <a:r>
            <a:rPr lang="en-GB" sz="1400" dirty="0"/>
            <a:t>While Burt was working for the University of Liverpool at the time, he also worked for London County Council and other institutions and therefore he should have been mindful about the intended use of his research, following publication.</a:t>
          </a:r>
          <a:endParaRPr lang="en-US" sz="1400" dirty="0"/>
        </a:p>
      </dgm:t>
    </dgm:pt>
    <dgm:pt modelId="{F93AE47E-EBA8-4B9E-9D99-A2B333795FF4}" type="parTrans" cxnId="{63A797CE-62B9-49F5-A445-4E6CF7F08345}">
      <dgm:prSet/>
      <dgm:spPr/>
      <dgm:t>
        <a:bodyPr/>
        <a:lstStyle/>
        <a:p>
          <a:endParaRPr lang="en-US"/>
        </a:p>
      </dgm:t>
    </dgm:pt>
    <dgm:pt modelId="{560A5BE4-D3CA-4253-89A5-C021226DD18A}" type="sibTrans" cxnId="{63A797CE-62B9-49F5-A445-4E6CF7F08345}">
      <dgm:prSet/>
      <dgm:spPr/>
      <dgm:t>
        <a:bodyPr/>
        <a:lstStyle/>
        <a:p>
          <a:endParaRPr lang="en-US"/>
        </a:p>
      </dgm:t>
    </dgm:pt>
    <dgm:pt modelId="{88F9E0A9-E3FB-414D-974D-5983154AA64C}">
      <dgm:prSet phldrT="[Text]" custT="1"/>
      <dgm:spPr/>
      <dgm:t>
        <a:bodyPr/>
        <a:lstStyle/>
        <a:p>
          <a:r>
            <a:rPr lang="en-GB" sz="1600" b="1" dirty="0"/>
            <a:t>Interpretation and Application of Findings</a:t>
          </a:r>
          <a:endParaRPr lang="en-US" sz="1600" dirty="0"/>
        </a:p>
      </dgm:t>
    </dgm:pt>
    <dgm:pt modelId="{576A9840-F391-42B4-AD10-2DE312760D75}" type="parTrans" cxnId="{2EB59272-337C-4E1A-B709-912E498DEC1A}">
      <dgm:prSet/>
      <dgm:spPr/>
      <dgm:t>
        <a:bodyPr/>
        <a:lstStyle/>
        <a:p>
          <a:endParaRPr lang="en-US"/>
        </a:p>
      </dgm:t>
    </dgm:pt>
    <dgm:pt modelId="{FA18B10D-C28B-4A8E-9167-0F8F4F9BB2E5}" type="sibTrans" cxnId="{2EB59272-337C-4E1A-B709-912E498DEC1A}">
      <dgm:prSet/>
      <dgm:spPr/>
      <dgm:t>
        <a:bodyPr/>
        <a:lstStyle/>
        <a:p>
          <a:endParaRPr lang="en-US"/>
        </a:p>
      </dgm:t>
    </dgm:pt>
    <dgm:pt modelId="{85A260B7-2B65-48CA-A7C9-C970AE927484}">
      <dgm:prSet phldrT="[Text]" custT="1"/>
      <dgm:spPr/>
      <dgm:t>
        <a:bodyPr/>
        <a:lstStyle/>
        <a:p>
          <a:r>
            <a:rPr lang="en-GB" sz="1400" dirty="0"/>
            <a:t>Finally, and most significantly, Burt should have considered the severe implications of his findings which were used to inform policy. His views greatly influenced the </a:t>
          </a:r>
          <a:r>
            <a:rPr lang="en-GB" sz="1400" b="1" dirty="0" err="1"/>
            <a:t>Hadow</a:t>
          </a:r>
          <a:r>
            <a:rPr lang="en-GB" sz="1400" b="1" dirty="0"/>
            <a:t> Report (1926)</a:t>
          </a:r>
          <a:r>
            <a:rPr lang="en-GB" sz="1400" dirty="0"/>
            <a:t> which led to the creation of the 11+ which was used from 1944-1976. </a:t>
          </a:r>
          <a:endParaRPr lang="en-US" sz="1400" dirty="0"/>
        </a:p>
      </dgm:t>
    </dgm:pt>
    <dgm:pt modelId="{A25FCAA5-5A7D-47DB-9473-B1BD0E81B84C}" type="parTrans" cxnId="{E9E82AB5-16AF-48F8-8E12-AC65770A377B}">
      <dgm:prSet/>
      <dgm:spPr/>
      <dgm:t>
        <a:bodyPr/>
        <a:lstStyle/>
        <a:p>
          <a:endParaRPr lang="en-US"/>
        </a:p>
      </dgm:t>
    </dgm:pt>
    <dgm:pt modelId="{BAE84C59-70C6-4B6B-830A-4F97567F562C}" type="sibTrans" cxnId="{E9E82AB5-16AF-48F8-8E12-AC65770A377B}">
      <dgm:prSet/>
      <dgm:spPr/>
      <dgm:t>
        <a:bodyPr/>
        <a:lstStyle/>
        <a:p>
          <a:endParaRPr lang="en-US"/>
        </a:p>
      </dgm:t>
    </dgm:pt>
    <dgm:pt modelId="{6641B9BE-1B72-4774-A3AF-A79FB9CAE5BB}" type="pres">
      <dgm:prSet presAssocID="{0C32202A-2049-47ED-B060-FBA43C828158}" presName="Name0" presStyleCnt="0">
        <dgm:presLayoutVars>
          <dgm:chPref val="3"/>
          <dgm:dir/>
          <dgm:animLvl val="lvl"/>
          <dgm:resizeHandles/>
        </dgm:presLayoutVars>
      </dgm:prSet>
      <dgm:spPr/>
    </dgm:pt>
    <dgm:pt modelId="{604B7096-2728-409E-8F02-79A58DC4C311}" type="pres">
      <dgm:prSet presAssocID="{EDF05052-8919-47A4-92DD-9DDC53337609}" presName="horFlow" presStyleCnt="0"/>
      <dgm:spPr/>
    </dgm:pt>
    <dgm:pt modelId="{0374E020-A419-4973-9AA7-81FECCD7DF3A}" type="pres">
      <dgm:prSet presAssocID="{EDF05052-8919-47A4-92DD-9DDC53337609}" presName="bigChev" presStyleLbl="node1" presStyleIdx="0" presStyleCnt="4" custScaleX="116061" custScaleY="142851"/>
      <dgm:spPr/>
    </dgm:pt>
    <dgm:pt modelId="{AA511947-B6E3-41DD-BDEC-8FE81117C0AC}" type="pres">
      <dgm:prSet presAssocID="{E56044AC-17E0-4EC1-88BD-BBD389E175C7}" presName="parTrans" presStyleCnt="0"/>
      <dgm:spPr/>
    </dgm:pt>
    <dgm:pt modelId="{D20E82C8-3814-4C91-91BB-C34076BBE50A}" type="pres">
      <dgm:prSet presAssocID="{3FC2DEF8-D469-4AB2-B8BC-1EBA017D50E1}" presName="node" presStyleLbl="alignAccFollowNode1" presStyleIdx="0" presStyleCnt="4" custScaleX="341739" custScaleY="142851">
        <dgm:presLayoutVars>
          <dgm:bulletEnabled val="1"/>
        </dgm:presLayoutVars>
      </dgm:prSet>
      <dgm:spPr/>
    </dgm:pt>
    <dgm:pt modelId="{8617E11B-23C4-4697-8C94-64B1849F840D}" type="pres">
      <dgm:prSet presAssocID="{EDF05052-8919-47A4-92DD-9DDC53337609}" presName="vSp" presStyleCnt="0"/>
      <dgm:spPr/>
    </dgm:pt>
    <dgm:pt modelId="{A83FE8C5-F833-4C6F-AF40-982F36C1F447}" type="pres">
      <dgm:prSet presAssocID="{61852ABA-A8BD-4A50-8ED7-BEAA4FD87D2F}" presName="horFlow" presStyleCnt="0"/>
      <dgm:spPr/>
    </dgm:pt>
    <dgm:pt modelId="{AB59B4C2-43EE-410C-B260-D65BFA8B6640}" type="pres">
      <dgm:prSet presAssocID="{61852ABA-A8BD-4A50-8ED7-BEAA4FD87D2F}" presName="bigChev" presStyleLbl="node1" presStyleIdx="1" presStyleCnt="4" custScaleX="116061" custScaleY="142851"/>
      <dgm:spPr/>
    </dgm:pt>
    <dgm:pt modelId="{C82426F5-983F-48DB-AA05-8B25E33D15C5}" type="pres">
      <dgm:prSet presAssocID="{5B8D5BBA-BF15-4131-AF73-2F7DB026BBD5}" presName="parTrans" presStyleCnt="0"/>
      <dgm:spPr/>
    </dgm:pt>
    <dgm:pt modelId="{CC60F1FD-69A8-4823-A517-86BB2C4B458A}" type="pres">
      <dgm:prSet presAssocID="{0A2A00BC-AA9C-490E-91EA-49CB80225C1C}" presName="node" presStyleLbl="alignAccFollowNode1" presStyleIdx="1" presStyleCnt="4" custScaleX="341739" custScaleY="142851">
        <dgm:presLayoutVars>
          <dgm:bulletEnabled val="1"/>
        </dgm:presLayoutVars>
      </dgm:prSet>
      <dgm:spPr/>
    </dgm:pt>
    <dgm:pt modelId="{D0A48E36-0B1B-4B69-B7B1-507617882A72}" type="pres">
      <dgm:prSet presAssocID="{61852ABA-A8BD-4A50-8ED7-BEAA4FD87D2F}" presName="vSp" presStyleCnt="0"/>
      <dgm:spPr/>
    </dgm:pt>
    <dgm:pt modelId="{45B93AA6-ED96-43AC-9A0E-9FBFB8E6F029}" type="pres">
      <dgm:prSet presAssocID="{3BE895DF-6439-4453-A2B0-64F538F7326A}" presName="horFlow" presStyleCnt="0"/>
      <dgm:spPr/>
    </dgm:pt>
    <dgm:pt modelId="{FB2FA282-F9D9-4EE1-9757-D601F3CD7D8D}" type="pres">
      <dgm:prSet presAssocID="{3BE895DF-6439-4453-A2B0-64F538F7326A}" presName="bigChev" presStyleLbl="node1" presStyleIdx="2" presStyleCnt="4" custScaleX="116061" custScaleY="142851"/>
      <dgm:spPr/>
    </dgm:pt>
    <dgm:pt modelId="{D1A5C43A-3938-4B3F-9D28-D3DEC3507777}" type="pres">
      <dgm:prSet presAssocID="{F93AE47E-EBA8-4B9E-9D99-A2B333795FF4}" presName="parTrans" presStyleCnt="0"/>
      <dgm:spPr/>
    </dgm:pt>
    <dgm:pt modelId="{E33A17D0-9846-4F1F-8120-09DD5B5F699C}" type="pres">
      <dgm:prSet presAssocID="{F7186863-A22E-452D-8C5D-2BED5FC9E83A}" presName="node" presStyleLbl="alignAccFollowNode1" presStyleIdx="2" presStyleCnt="4" custScaleX="341739" custScaleY="142851">
        <dgm:presLayoutVars>
          <dgm:bulletEnabled val="1"/>
        </dgm:presLayoutVars>
      </dgm:prSet>
      <dgm:spPr/>
    </dgm:pt>
    <dgm:pt modelId="{B12C1DDD-4D44-46F4-8265-0E1E7906D129}" type="pres">
      <dgm:prSet presAssocID="{3BE895DF-6439-4453-A2B0-64F538F7326A}" presName="vSp" presStyleCnt="0"/>
      <dgm:spPr/>
    </dgm:pt>
    <dgm:pt modelId="{9489B26A-674D-4C09-832D-73184B2CC3C8}" type="pres">
      <dgm:prSet presAssocID="{88F9E0A9-E3FB-414D-974D-5983154AA64C}" presName="horFlow" presStyleCnt="0"/>
      <dgm:spPr/>
    </dgm:pt>
    <dgm:pt modelId="{E9777969-6BA9-454B-864D-A037544BFCA2}" type="pres">
      <dgm:prSet presAssocID="{88F9E0A9-E3FB-414D-974D-5983154AA64C}" presName="bigChev" presStyleLbl="node1" presStyleIdx="3" presStyleCnt="4" custScaleX="116061" custScaleY="142851"/>
      <dgm:spPr/>
    </dgm:pt>
    <dgm:pt modelId="{F66E88DF-9306-4AF4-8AA6-530C36BE7FD1}" type="pres">
      <dgm:prSet presAssocID="{A25FCAA5-5A7D-47DB-9473-B1BD0E81B84C}" presName="parTrans" presStyleCnt="0"/>
      <dgm:spPr/>
    </dgm:pt>
    <dgm:pt modelId="{0A498F1C-5AB6-4351-B174-2F47191A5575}" type="pres">
      <dgm:prSet presAssocID="{85A260B7-2B65-48CA-A7C9-C970AE927484}" presName="node" presStyleLbl="alignAccFollowNode1" presStyleIdx="3" presStyleCnt="4" custScaleX="343106" custScaleY="142851">
        <dgm:presLayoutVars>
          <dgm:bulletEnabled val="1"/>
        </dgm:presLayoutVars>
      </dgm:prSet>
      <dgm:spPr/>
    </dgm:pt>
  </dgm:ptLst>
  <dgm:cxnLst>
    <dgm:cxn modelId="{E9E82AB5-16AF-48F8-8E12-AC65770A377B}" srcId="{88F9E0A9-E3FB-414D-974D-5983154AA64C}" destId="{85A260B7-2B65-48CA-A7C9-C970AE927484}" srcOrd="0" destOrd="0" parTransId="{A25FCAA5-5A7D-47DB-9473-B1BD0E81B84C}" sibTransId="{BAE84C59-70C6-4B6B-830A-4F97567F562C}"/>
    <dgm:cxn modelId="{034DF614-DD80-4976-9BC6-E823DDE05E4B}" type="presOf" srcId="{0C32202A-2049-47ED-B060-FBA43C828158}" destId="{6641B9BE-1B72-4774-A3AF-A79FB9CAE5BB}" srcOrd="0" destOrd="0" presId="urn:microsoft.com/office/officeart/2005/8/layout/lProcess3"/>
    <dgm:cxn modelId="{9A101C1F-F4D6-416C-B51C-DA771102CF8E}" type="presOf" srcId="{F7186863-A22E-452D-8C5D-2BED5FC9E83A}" destId="{E33A17D0-9846-4F1F-8120-09DD5B5F699C}" srcOrd="0" destOrd="0" presId="urn:microsoft.com/office/officeart/2005/8/layout/lProcess3"/>
    <dgm:cxn modelId="{CD5B4B81-E292-4E78-9D03-FFF3B3707944}" srcId="{0C32202A-2049-47ED-B060-FBA43C828158}" destId="{61852ABA-A8BD-4A50-8ED7-BEAA4FD87D2F}" srcOrd="1" destOrd="0" parTransId="{D33ED843-3529-4904-BA5F-C0D2F1D61DDB}" sibTransId="{A004F569-71ED-4D10-ABBA-4F77077DC2E2}"/>
    <dgm:cxn modelId="{B3B9CF21-3466-404C-A2D2-C4C26C97379D}" srcId="{EDF05052-8919-47A4-92DD-9DDC53337609}" destId="{3FC2DEF8-D469-4AB2-B8BC-1EBA017D50E1}" srcOrd="0" destOrd="0" parTransId="{E56044AC-17E0-4EC1-88BD-BBD389E175C7}" sibTransId="{B67EDBDC-C7F9-41D3-AB74-0F7610C45707}"/>
    <dgm:cxn modelId="{C80006DD-7EAA-4E74-8986-F3E1C8919D9E}" type="presOf" srcId="{61852ABA-A8BD-4A50-8ED7-BEAA4FD87D2F}" destId="{AB59B4C2-43EE-410C-B260-D65BFA8B6640}" srcOrd="0" destOrd="0" presId="urn:microsoft.com/office/officeart/2005/8/layout/lProcess3"/>
    <dgm:cxn modelId="{6F8508DB-FEE1-4903-91DE-68EA7949AD1D}" type="presOf" srcId="{85A260B7-2B65-48CA-A7C9-C970AE927484}" destId="{0A498F1C-5AB6-4351-B174-2F47191A5575}" srcOrd="0" destOrd="0" presId="urn:microsoft.com/office/officeart/2005/8/layout/lProcess3"/>
    <dgm:cxn modelId="{2EB59272-337C-4E1A-B709-912E498DEC1A}" srcId="{0C32202A-2049-47ED-B060-FBA43C828158}" destId="{88F9E0A9-E3FB-414D-974D-5983154AA64C}" srcOrd="3" destOrd="0" parTransId="{576A9840-F391-42B4-AD10-2DE312760D75}" sibTransId="{FA18B10D-C28B-4A8E-9167-0F8F4F9BB2E5}"/>
    <dgm:cxn modelId="{850B0B5F-EC51-44FE-B350-7073C18B694D}" type="presOf" srcId="{0A2A00BC-AA9C-490E-91EA-49CB80225C1C}" destId="{CC60F1FD-69A8-4823-A517-86BB2C4B458A}" srcOrd="0" destOrd="0" presId="urn:microsoft.com/office/officeart/2005/8/layout/lProcess3"/>
    <dgm:cxn modelId="{8971FE75-F921-4FD6-8575-0A86FB3B3157}" type="presOf" srcId="{EDF05052-8919-47A4-92DD-9DDC53337609}" destId="{0374E020-A419-4973-9AA7-81FECCD7DF3A}" srcOrd="0" destOrd="0" presId="urn:microsoft.com/office/officeart/2005/8/layout/lProcess3"/>
    <dgm:cxn modelId="{6B5193E6-8E15-48FF-90AE-231503C3368F}" type="presOf" srcId="{88F9E0A9-E3FB-414D-974D-5983154AA64C}" destId="{E9777969-6BA9-454B-864D-A037544BFCA2}" srcOrd="0" destOrd="0" presId="urn:microsoft.com/office/officeart/2005/8/layout/lProcess3"/>
    <dgm:cxn modelId="{CE07435C-2327-4A23-B591-493B9FD233FC}" srcId="{0C32202A-2049-47ED-B060-FBA43C828158}" destId="{EDF05052-8919-47A4-92DD-9DDC53337609}" srcOrd="0" destOrd="0" parTransId="{C16CBF3B-988D-49A2-96A1-C6B1598EC227}" sibTransId="{59ABC847-5057-43FC-A812-94BE55F7D218}"/>
    <dgm:cxn modelId="{2F66EA31-626E-4C44-93EB-83E638F0E302}" srcId="{61852ABA-A8BD-4A50-8ED7-BEAA4FD87D2F}" destId="{0A2A00BC-AA9C-490E-91EA-49CB80225C1C}" srcOrd="0" destOrd="0" parTransId="{5B8D5BBA-BF15-4131-AF73-2F7DB026BBD5}" sibTransId="{3E0A61FA-8D43-440F-9272-2615DB34078B}"/>
    <dgm:cxn modelId="{94A6E941-77FD-414E-B62D-278FECDFE1B0}" type="presOf" srcId="{3BE895DF-6439-4453-A2B0-64F538F7326A}" destId="{FB2FA282-F9D9-4EE1-9757-D601F3CD7D8D}" srcOrd="0" destOrd="0" presId="urn:microsoft.com/office/officeart/2005/8/layout/lProcess3"/>
    <dgm:cxn modelId="{63A797CE-62B9-49F5-A445-4E6CF7F08345}" srcId="{3BE895DF-6439-4453-A2B0-64F538F7326A}" destId="{F7186863-A22E-452D-8C5D-2BED5FC9E83A}" srcOrd="0" destOrd="0" parTransId="{F93AE47E-EBA8-4B9E-9D99-A2B333795FF4}" sibTransId="{560A5BE4-D3CA-4253-89A5-C021226DD18A}"/>
    <dgm:cxn modelId="{44237165-843C-4B0E-88C9-BA3FD242A273}" srcId="{0C32202A-2049-47ED-B060-FBA43C828158}" destId="{3BE895DF-6439-4453-A2B0-64F538F7326A}" srcOrd="2" destOrd="0" parTransId="{59483E11-D1F0-4D47-ACDB-38958989EC64}" sibTransId="{D48FB54A-124C-4533-841A-0D7FD76A934E}"/>
    <dgm:cxn modelId="{79C095A6-1397-4CC4-9C21-309DFA009432}" type="presOf" srcId="{3FC2DEF8-D469-4AB2-B8BC-1EBA017D50E1}" destId="{D20E82C8-3814-4C91-91BB-C34076BBE50A}" srcOrd="0" destOrd="0" presId="urn:microsoft.com/office/officeart/2005/8/layout/lProcess3"/>
    <dgm:cxn modelId="{E0796E5E-BC69-4A04-89FF-D4ADE3CF3EF3}" type="presParOf" srcId="{6641B9BE-1B72-4774-A3AF-A79FB9CAE5BB}" destId="{604B7096-2728-409E-8F02-79A58DC4C311}" srcOrd="0" destOrd="0" presId="urn:microsoft.com/office/officeart/2005/8/layout/lProcess3"/>
    <dgm:cxn modelId="{C8A0131A-9F9E-4604-B4B1-E70B08C39E2E}" type="presParOf" srcId="{604B7096-2728-409E-8F02-79A58DC4C311}" destId="{0374E020-A419-4973-9AA7-81FECCD7DF3A}" srcOrd="0" destOrd="0" presId="urn:microsoft.com/office/officeart/2005/8/layout/lProcess3"/>
    <dgm:cxn modelId="{42407E0A-009F-4292-9D2A-1B1DCA796020}" type="presParOf" srcId="{604B7096-2728-409E-8F02-79A58DC4C311}" destId="{AA511947-B6E3-41DD-BDEC-8FE81117C0AC}" srcOrd="1" destOrd="0" presId="urn:microsoft.com/office/officeart/2005/8/layout/lProcess3"/>
    <dgm:cxn modelId="{D6414D4B-93EE-4069-98C6-17A5CBA06B40}" type="presParOf" srcId="{604B7096-2728-409E-8F02-79A58DC4C311}" destId="{D20E82C8-3814-4C91-91BB-C34076BBE50A}" srcOrd="2" destOrd="0" presId="urn:microsoft.com/office/officeart/2005/8/layout/lProcess3"/>
    <dgm:cxn modelId="{242D5A26-CE00-4E8C-9DC0-7B4CE52A9AA3}" type="presParOf" srcId="{6641B9BE-1B72-4774-A3AF-A79FB9CAE5BB}" destId="{8617E11B-23C4-4697-8C94-64B1849F840D}" srcOrd="1" destOrd="0" presId="urn:microsoft.com/office/officeart/2005/8/layout/lProcess3"/>
    <dgm:cxn modelId="{FF7AE34D-98E7-4D42-A957-1E2B0B92ED6B}" type="presParOf" srcId="{6641B9BE-1B72-4774-A3AF-A79FB9CAE5BB}" destId="{A83FE8C5-F833-4C6F-AF40-982F36C1F447}" srcOrd="2" destOrd="0" presId="urn:microsoft.com/office/officeart/2005/8/layout/lProcess3"/>
    <dgm:cxn modelId="{EAED2D33-F79B-496D-9BE4-3E9A339E8AD3}" type="presParOf" srcId="{A83FE8C5-F833-4C6F-AF40-982F36C1F447}" destId="{AB59B4C2-43EE-410C-B260-D65BFA8B6640}" srcOrd="0" destOrd="0" presId="urn:microsoft.com/office/officeart/2005/8/layout/lProcess3"/>
    <dgm:cxn modelId="{ED84802C-5EFD-4347-A821-25227677BF36}" type="presParOf" srcId="{A83FE8C5-F833-4C6F-AF40-982F36C1F447}" destId="{C82426F5-983F-48DB-AA05-8B25E33D15C5}" srcOrd="1" destOrd="0" presId="urn:microsoft.com/office/officeart/2005/8/layout/lProcess3"/>
    <dgm:cxn modelId="{A557D6FF-1102-4801-B1DE-460488C5AC4D}" type="presParOf" srcId="{A83FE8C5-F833-4C6F-AF40-982F36C1F447}" destId="{CC60F1FD-69A8-4823-A517-86BB2C4B458A}" srcOrd="2" destOrd="0" presId="urn:microsoft.com/office/officeart/2005/8/layout/lProcess3"/>
    <dgm:cxn modelId="{E415C25F-B632-4631-B54B-E2DF76E3F084}" type="presParOf" srcId="{6641B9BE-1B72-4774-A3AF-A79FB9CAE5BB}" destId="{D0A48E36-0B1B-4B69-B7B1-507617882A72}" srcOrd="3" destOrd="0" presId="urn:microsoft.com/office/officeart/2005/8/layout/lProcess3"/>
    <dgm:cxn modelId="{83407E83-3923-4F50-BEAA-9084F0D26308}" type="presParOf" srcId="{6641B9BE-1B72-4774-A3AF-A79FB9CAE5BB}" destId="{45B93AA6-ED96-43AC-9A0E-9FBFB8E6F029}" srcOrd="4" destOrd="0" presId="urn:microsoft.com/office/officeart/2005/8/layout/lProcess3"/>
    <dgm:cxn modelId="{22AEA726-0543-4195-AA98-F43B791C40DA}" type="presParOf" srcId="{45B93AA6-ED96-43AC-9A0E-9FBFB8E6F029}" destId="{FB2FA282-F9D9-4EE1-9757-D601F3CD7D8D}" srcOrd="0" destOrd="0" presId="urn:microsoft.com/office/officeart/2005/8/layout/lProcess3"/>
    <dgm:cxn modelId="{73C23C33-0EDD-4698-9289-F882304CD88B}" type="presParOf" srcId="{45B93AA6-ED96-43AC-9A0E-9FBFB8E6F029}" destId="{D1A5C43A-3938-4B3F-9D28-D3DEC3507777}" srcOrd="1" destOrd="0" presId="urn:microsoft.com/office/officeart/2005/8/layout/lProcess3"/>
    <dgm:cxn modelId="{7E68AA3B-D1D8-4B89-A305-63F2BEBEDAE9}" type="presParOf" srcId="{45B93AA6-ED96-43AC-9A0E-9FBFB8E6F029}" destId="{E33A17D0-9846-4F1F-8120-09DD5B5F699C}" srcOrd="2" destOrd="0" presId="urn:microsoft.com/office/officeart/2005/8/layout/lProcess3"/>
    <dgm:cxn modelId="{477E6596-3664-4034-B8BB-4F955C0B4322}" type="presParOf" srcId="{6641B9BE-1B72-4774-A3AF-A79FB9CAE5BB}" destId="{B12C1DDD-4D44-46F4-8265-0E1E7906D129}" srcOrd="5" destOrd="0" presId="urn:microsoft.com/office/officeart/2005/8/layout/lProcess3"/>
    <dgm:cxn modelId="{82EC39A3-76C1-455E-938E-4DF7A40EDF4A}" type="presParOf" srcId="{6641B9BE-1B72-4774-A3AF-A79FB9CAE5BB}" destId="{9489B26A-674D-4C09-832D-73184B2CC3C8}" srcOrd="6" destOrd="0" presId="urn:microsoft.com/office/officeart/2005/8/layout/lProcess3"/>
    <dgm:cxn modelId="{8F9F4E63-92BB-440A-A930-D6E8D19DD35A}" type="presParOf" srcId="{9489B26A-674D-4C09-832D-73184B2CC3C8}" destId="{E9777969-6BA9-454B-864D-A037544BFCA2}" srcOrd="0" destOrd="0" presId="urn:microsoft.com/office/officeart/2005/8/layout/lProcess3"/>
    <dgm:cxn modelId="{F9AA0D25-C574-47D5-AADA-7BD97E408BE4}" type="presParOf" srcId="{9489B26A-674D-4C09-832D-73184B2CC3C8}" destId="{F66E88DF-9306-4AF4-8AA6-530C36BE7FD1}" srcOrd="1" destOrd="0" presId="urn:microsoft.com/office/officeart/2005/8/layout/lProcess3"/>
    <dgm:cxn modelId="{E502AC1A-06F6-430E-9A62-900D6E87E738}" type="presParOf" srcId="{9489B26A-674D-4C09-832D-73184B2CC3C8}" destId="{0A498F1C-5AB6-4351-B174-2F47191A557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32202A-2049-47ED-B060-FBA43C828158}"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EDF05052-8919-47A4-92DD-9DDC53337609}">
      <dgm:prSet phldrT="[Text]" custT="1"/>
      <dgm:spPr/>
      <dgm:t>
        <a:bodyPr/>
        <a:lstStyle/>
        <a:p>
          <a:r>
            <a:rPr lang="en-US" sz="1600" b="1" dirty="0"/>
            <a:t>The Research Question</a:t>
          </a:r>
        </a:p>
      </dgm:t>
    </dgm:pt>
    <dgm:pt modelId="{C16CBF3B-988D-49A2-96A1-C6B1598EC227}" type="parTrans" cxnId="{CE07435C-2327-4A23-B591-493B9FD233FC}">
      <dgm:prSet/>
      <dgm:spPr/>
      <dgm:t>
        <a:bodyPr/>
        <a:lstStyle/>
        <a:p>
          <a:endParaRPr lang="en-US"/>
        </a:p>
      </dgm:t>
    </dgm:pt>
    <dgm:pt modelId="{59ABC847-5057-43FC-A812-94BE55F7D218}" type="sibTrans" cxnId="{CE07435C-2327-4A23-B591-493B9FD233FC}">
      <dgm:prSet/>
      <dgm:spPr/>
      <dgm:t>
        <a:bodyPr/>
        <a:lstStyle/>
        <a:p>
          <a:endParaRPr lang="en-US"/>
        </a:p>
      </dgm:t>
    </dgm:pt>
    <dgm:pt modelId="{3FC2DEF8-D469-4AB2-B8BC-1EBA017D50E1}">
      <dgm:prSet phldrT="[Text]" custT="1"/>
      <dgm:spPr/>
      <dgm:t>
        <a:bodyPr/>
        <a:lstStyle/>
        <a:p>
          <a:r>
            <a:rPr lang="en-GB" sz="1400" dirty="0"/>
            <a:t>Burt should have considered his research question carefully. For example, examining whether intelligence is genetic could have serious implications and lead to further research where psychologists try to discover ‘intelligent genes’.</a:t>
          </a:r>
          <a:endParaRPr lang="en-US" sz="1400" dirty="0"/>
        </a:p>
      </dgm:t>
    </dgm:pt>
    <dgm:pt modelId="{E56044AC-17E0-4EC1-88BD-BBD389E175C7}" type="parTrans" cxnId="{B3B9CF21-3466-404C-A2D2-C4C26C97379D}">
      <dgm:prSet/>
      <dgm:spPr/>
      <dgm:t>
        <a:bodyPr/>
        <a:lstStyle/>
        <a:p>
          <a:endParaRPr lang="en-US"/>
        </a:p>
      </dgm:t>
    </dgm:pt>
    <dgm:pt modelId="{B67EDBDC-C7F9-41D3-AB74-0F7610C45707}" type="sibTrans" cxnId="{B3B9CF21-3466-404C-A2D2-C4C26C97379D}">
      <dgm:prSet/>
      <dgm:spPr/>
      <dgm:t>
        <a:bodyPr/>
        <a:lstStyle/>
        <a:p>
          <a:endParaRPr lang="en-US"/>
        </a:p>
      </dgm:t>
    </dgm:pt>
    <dgm:pt modelId="{61852ABA-A8BD-4A50-8ED7-BEAA4FD87D2F}">
      <dgm:prSet phldrT="[Text]" custT="1"/>
      <dgm:spPr/>
      <dgm:t>
        <a:bodyPr/>
        <a:lstStyle/>
        <a:p>
          <a:r>
            <a:rPr lang="en-US" sz="1600" b="1" dirty="0"/>
            <a:t>The Methodology Used</a:t>
          </a:r>
        </a:p>
      </dgm:t>
    </dgm:pt>
    <dgm:pt modelId="{D33ED843-3529-4904-BA5F-C0D2F1D61DDB}" type="parTrans" cxnId="{CD5B4B81-E292-4E78-9D03-FFF3B3707944}">
      <dgm:prSet/>
      <dgm:spPr/>
      <dgm:t>
        <a:bodyPr/>
        <a:lstStyle/>
        <a:p>
          <a:endParaRPr lang="en-US"/>
        </a:p>
      </dgm:t>
    </dgm:pt>
    <dgm:pt modelId="{A004F569-71ED-4D10-ABBA-4F77077DC2E2}" type="sibTrans" cxnId="{CD5B4B81-E292-4E78-9D03-FFF3B3707944}">
      <dgm:prSet/>
      <dgm:spPr/>
      <dgm:t>
        <a:bodyPr/>
        <a:lstStyle/>
        <a:p>
          <a:endParaRPr lang="en-US"/>
        </a:p>
      </dgm:t>
    </dgm:pt>
    <dgm:pt modelId="{0A2A00BC-AA9C-490E-91EA-49CB80225C1C}">
      <dgm:prSet phldrT="[Text]" custT="1"/>
      <dgm:spPr/>
      <dgm:t>
        <a:bodyPr/>
        <a:lstStyle/>
        <a:p>
          <a:r>
            <a:rPr lang="en-GB" sz="1400" dirty="0"/>
            <a:t>Burt used twin studies as the basis of his investigation; however, it later transpired that his data was fabricated. Some psychologists even believe that he made up the names of his two researcher assistants who collected the data. </a:t>
          </a:r>
          <a:endParaRPr lang="en-US" sz="1400" dirty="0"/>
        </a:p>
      </dgm:t>
    </dgm:pt>
    <dgm:pt modelId="{5B8D5BBA-BF15-4131-AF73-2F7DB026BBD5}" type="parTrans" cxnId="{2F66EA31-626E-4C44-93EB-83E638F0E302}">
      <dgm:prSet/>
      <dgm:spPr/>
      <dgm:t>
        <a:bodyPr/>
        <a:lstStyle/>
        <a:p>
          <a:endParaRPr lang="en-US"/>
        </a:p>
      </dgm:t>
    </dgm:pt>
    <dgm:pt modelId="{3E0A61FA-8D43-440F-9272-2615DB34078B}" type="sibTrans" cxnId="{2F66EA31-626E-4C44-93EB-83E638F0E302}">
      <dgm:prSet/>
      <dgm:spPr/>
      <dgm:t>
        <a:bodyPr/>
        <a:lstStyle/>
        <a:p>
          <a:endParaRPr lang="en-US"/>
        </a:p>
      </dgm:t>
    </dgm:pt>
    <dgm:pt modelId="{3BE895DF-6439-4453-A2B0-64F538F7326A}">
      <dgm:prSet phldrT="[Text]" custT="1"/>
      <dgm:spPr/>
      <dgm:t>
        <a:bodyPr/>
        <a:lstStyle/>
        <a:p>
          <a:r>
            <a:rPr lang="en-US" sz="1600" b="1" dirty="0"/>
            <a:t>The Institutional Context</a:t>
          </a:r>
        </a:p>
      </dgm:t>
    </dgm:pt>
    <dgm:pt modelId="{59483E11-D1F0-4D47-ACDB-38958989EC64}" type="parTrans" cxnId="{44237165-843C-4B0E-88C9-BA3FD242A273}">
      <dgm:prSet/>
      <dgm:spPr/>
      <dgm:t>
        <a:bodyPr/>
        <a:lstStyle/>
        <a:p>
          <a:endParaRPr lang="en-US"/>
        </a:p>
      </dgm:t>
    </dgm:pt>
    <dgm:pt modelId="{D48FB54A-124C-4533-841A-0D7FD76A934E}" type="sibTrans" cxnId="{44237165-843C-4B0E-88C9-BA3FD242A273}">
      <dgm:prSet/>
      <dgm:spPr/>
      <dgm:t>
        <a:bodyPr/>
        <a:lstStyle/>
        <a:p>
          <a:endParaRPr lang="en-US"/>
        </a:p>
      </dgm:t>
    </dgm:pt>
    <dgm:pt modelId="{F7186863-A22E-452D-8C5D-2BED5FC9E83A}">
      <dgm:prSet phldrT="[Text]" custT="1"/>
      <dgm:spPr/>
      <dgm:t>
        <a:bodyPr/>
        <a:lstStyle/>
        <a:p>
          <a:r>
            <a:rPr lang="en-GB" sz="1400" dirty="0"/>
            <a:t>While Burt was working for the University of Liverpool at the time, he also worked for London County Council and other institutions and therefore he should have been mindful about the intended use of his research, following publication.</a:t>
          </a:r>
          <a:endParaRPr lang="en-US" sz="1400" dirty="0"/>
        </a:p>
      </dgm:t>
    </dgm:pt>
    <dgm:pt modelId="{F93AE47E-EBA8-4B9E-9D99-A2B333795FF4}" type="parTrans" cxnId="{63A797CE-62B9-49F5-A445-4E6CF7F08345}">
      <dgm:prSet/>
      <dgm:spPr/>
      <dgm:t>
        <a:bodyPr/>
        <a:lstStyle/>
        <a:p>
          <a:endParaRPr lang="en-US"/>
        </a:p>
      </dgm:t>
    </dgm:pt>
    <dgm:pt modelId="{560A5BE4-D3CA-4253-89A5-C021226DD18A}" type="sibTrans" cxnId="{63A797CE-62B9-49F5-A445-4E6CF7F08345}">
      <dgm:prSet/>
      <dgm:spPr/>
      <dgm:t>
        <a:bodyPr/>
        <a:lstStyle/>
        <a:p>
          <a:endParaRPr lang="en-US"/>
        </a:p>
      </dgm:t>
    </dgm:pt>
    <dgm:pt modelId="{88F9E0A9-E3FB-414D-974D-5983154AA64C}">
      <dgm:prSet phldrT="[Text]" custT="1"/>
      <dgm:spPr/>
      <dgm:t>
        <a:bodyPr/>
        <a:lstStyle/>
        <a:p>
          <a:r>
            <a:rPr lang="en-GB" sz="1600" b="1" dirty="0"/>
            <a:t>Interpretation and Application of Findings</a:t>
          </a:r>
          <a:endParaRPr lang="en-US" sz="1600" dirty="0"/>
        </a:p>
      </dgm:t>
    </dgm:pt>
    <dgm:pt modelId="{576A9840-F391-42B4-AD10-2DE312760D75}" type="parTrans" cxnId="{2EB59272-337C-4E1A-B709-912E498DEC1A}">
      <dgm:prSet/>
      <dgm:spPr/>
      <dgm:t>
        <a:bodyPr/>
        <a:lstStyle/>
        <a:p>
          <a:endParaRPr lang="en-US"/>
        </a:p>
      </dgm:t>
    </dgm:pt>
    <dgm:pt modelId="{FA18B10D-C28B-4A8E-9167-0F8F4F9BB2E5}" type="sibTrans" cxnId="{2EB59272-337C-4E1A-B709-912E498DEC1A}">
      <dgm:prSet/>
      <dgm:spPr/>
      <dgm:t>
        <a:bodyPr/>
        <a:lstStyle/>
        <a:p>
          <a:endParaRPr lang="en-US"/>
        </a:p>
      </dgm:t>
    </dgm:pt>
    <dgm:pt modelId="{85A260B7-2B65-48CA-A7C9-C970AE927484}">
      <dgm:prSet phldrT="[Text]" custT="1"/>
      <dgm:spPr/>
      <dgm:t>
        <a:bodyPr/>
        <a:lstStyle/>
        <a:p>
          <a:r>
            <a:rPr lang="en-GB" sz="1400" dirty="0"/>
            <a:t>Finally, and most significantly, Burt should have considered the severe implications of his findings which were used to inform policy. His views greatly influenced the </a:t>
          </a:r>
          <a:r>
            <a:rPr lang="en-GB" sz="1400" b="1" dirty="0" err="1"/>
            <a:t>Hadow</a:t>
          </a:r>
          <a:r>
            <a:rPr lang="en-GB" sz="1400" b="1" dirty="0"/>
            <a:t> Report (1926)</a:t>
          </a:r>
          <a:r>
            <a:rPr lang="en-GB" sz="1400" dirty="0"/>
            <a:t> which led to the creation of the 11+ which was used from 1944-1976. </a:t>
          </a:r>
          <a:endParaRPr lang="en-US" sz="1400" dirty="0"/>
        </a:p>
      </dgm:t>
    </dgm:pt>
    <dgm:pt modelId="{A25FCAA5-5A7D-47DB-9473-B1BD0E81B84C}" type="parTrans" cxnId="{E9E82AB5-16AF-48F8-8E12-AC65770A377B}">
      <dgm:prSet/>
      <dgm:spPr/>
      <dgm:t>
        <a:bodyPr/>
        <a:lstStyle/>
        <a:p>
          <a:endParaRPr lang="en-US"/>
        </a:p>
      </dgm:t>
    </dgm:pt>
    <dgm:pt modelId="{BAE84C59-70C6-4B6B-830A-4F97567F562C}" type="sibTrans" cxnId="{E9E82AB5-16AF-48F8-8E12-AC65770A377B}">
      <dgm:prSet/>
      <dgm:spPr/>
      <dgm:t>
        <a:bodyPr/>
        <a:lstStyle/>
        <a:p>
          <a:endParaRPr lang="en-US"/>
        </a:p>
      </dgm:t>
    </dgm:pt>
    <dgm:pt modelId="{6641B9BE-1B72-4774-A3AF-A79FB9CAE5BB}" type="pres">
      <dgm:prSet presAssocID="{0C32202A-2049-47ED-B060-FBA43C828158}" presName="Name0" presStyleCnt="0">
        <dgm:presLayoutVars>
          <dgm:chPref val="3"/>
          <dgm:dir/>
          <dgm:animLvl val="lvl"/>
          <dgm:resizeHandles/>
        </dgm:presLayoutVars>
      </dgm:prSet>
      <dgm:spPr/>
    </dgm:pt>
    <dgm:pt modelId="{604B7096-2728-409E-8F02-79A58DC4C311}" type="pres">
      <dgm:prSet presAssocID="{EDF05052-8919-47A4-92DD-9DDC53337609}" presName="horFlow" presStyleCnt="0"/>
      <dgm:spPr/>
    </dgm:pt>
    <dgm:pt modelId="{0374E020-A419-4973-9AA7-81FECCD7DF3A}" type="pres">
      <dgm:prSet presAssocID="{EDF05052-8919-47A4-92DD-9DDC53337609}" presName="bigChev" presStyleLbl="node1" presStyleIdx="0" presStyleCnt="4" custScaleX="116061" custScaleY="142851"/>
      <dgm:spPr/>
    </dgm:pt>
    <dgm:pt modelId="{AA511947-B6E3-41DD-BDEC-8FE81117C0AC}" type="pres">
      <dgm:prSet presAssocID="{E56044AC-17E0-4EC1-88BD-BBD389E175C7}" presName="parTrans" presStyleCnt="0"/>
      <dgm:spPr/>
    </dgm:pt>
    <dgm:pt modelId="{D20E82C8-3814-4C91-91BB-C34076BBE50A}" type="pres">
      <dgm:prSet presAssocID="{3FC2DEF8-D469-4AB2-B8BC-1EBA017D50E1}" presName="node" presStyleLbl="alignAccFollowNode1" presStyleIdx="0" presStyleCnt="4" custScaleX="341739" custScaleY="142851">
        <dgm:presLayoutVars>
          <dgm:bulletEnabled val="1"/>
        </dgm:presLayoutVars>
      </dgm:prSet>
      <dgm:spPr/>
    </dgm:pt>
    <dgm:pt modelId="{8617E11B-23C4-4697-8C94-64B1849F840D}" type="pres">
      <dgm:prSet presAssocID="{EDF05052-8919-47A4-92DD-9DDC53337609}" presName="vSp" presStyleCnt="0"/>
      <dgm:spPr/>
    </dgm:pt>
    <dgm:pt modelId="{A83FE8C5-F833-4C6F-AF40-982F36C1F447}" type="pres">
      <dgm:prSet presAssocID="{61852ABA-A8BD-4A50-8ED7-BEAA4FD87D2F}" presName="horFlow" presStyleCnt="0"/>
      <dgm:spPr/>
    </dgm:pt>
    <dgm:pt modelId="{AB59B4C2-43EE-410C-B260-D65BFA8B6640}" type="pres">
      <dgm:prSet presAssocID="{61852ABA-A8BD-4A50-8ED7-BEAA4FD87D2F}" presName="bigChev" presStyleLbl="node1" presStyleIdx="1" presStyleCnt="4" custScaleX="116061" custScaleY="142851"/>
      <dgm:spPr/>
    </dgm:pt>
    <dgm:pt modelId="{C82426F5-983F-48DB-AA05-8B25E33D15C5}" type="pres">
      <dgm:prSet presAssocID="{5B8D5BBA-BF15-4131-AF73-2F7DB026BBD5}" presName="parTrans" presStyleCnt="0"/>
      <dgm:spPr/>
    </dgm:pt>
    <dgm:pt modelId="{CC60F1FD-69A8-4823-A517-86BB2C4B458A}" type="pres">
      <dgm:prSet presAssocID="{0A2A00BC-AA9C-490E-91EA-49CB80225C1C}" presName="node" presStyleLbl="alignAccFollowNode1" presStyleIdx="1" presStyleCnt="4" custScaleX="341739" custScaleY="142851">
        <dgm:presLayoutVars>
          <dgm:bulletEnabled val="1"/>
        </dgm:presLayoutVars>
      </dgm:prSet>
      <dgm:spPr/>
    </dgm:pt>
    <dgm:pt modelId="{D0A48E36-0B1B-4B69-B7B1-507617882A72}" type="pres">
      <dgm:prSet presAssocID="{61852ABA-A8BD-4A50-8ED7-BEAA4FD87D2F}" presName="vSp" presStyleCnt="0"/>
      <dgm:spPr/>
    </dgm:pt>
    <dgm:pt modelId="{45B93AA6-ED96-43AC-9A0E-9FBFB8E6F029}" type="pres">
      <dgm:prSet presAssocID="{3BE895DF-6439-4453-A2B0-64F538F7326A}" presName="horFlow" presStyleCnt="0"/>
      <dgm:spPr/>
    </dgm:pt>
    <dgm:pt modelId="{FB2FA282-F9D9-4EE1-9757-D601F3CD7D8D}" type="pres">
      <dgm:prSet presAssocID="{3BE895DF-6439-4453-A2B0-64F538F7326A}" presName="bigChev" presStyleLbl="node1" presStyleIdx="2" presStyleCnt="4" custScaleX="116061" custScaleY="142851"/>
      <dgm:spPr/>
    </dgm:pt>
    <dgm:pt modelId="{D1A5C43A-3938-4B3F-9D28-D3DEC3507777}" type="pres">
      <dgm:prSet presAssocID="{F93AE47E-EBA8-4B9E-9D99-A2B333795FF4}" presName="parTrans" presStyleCnt="0"/>
      <dgm:spPr/>
    </dgm:pt>
    <dgm:pt modelId="{E33A17D0-9846-4F1F-8120-09DD5B5F699C}" type="pres">
      <dgm:prSet presAssocID="{F7186863-A22E-452D-8C5D-2BED5FC9E83A}" presName="node" presStyleLbl="alignAccFollowNode1" presStyleIdx="2" presStyleCnt="4" custScaleX="341739" custScaleY="142851">
        <dgm:presLayoutVars>
          <dgm:bulletEnabled val="1"/>
        </dgm:presLayoutVars>
      </dgm:prSet>
      <dgm:spPr/>
    </dgm:pt>
    <dgm:pt modelId="{B12C1DDD-4D44-46F4-8265-0E1E7906D129}" type="pres">
      <dgm:prSet presAssocID="{3BE895DF-6439-4453-A2B0-64F538F7326A}" presName="vSp" presStyleCnt="0"/>
      <dgm:spPr/>
    </dgm:pt>
    <dgm:pt modelId="{9489B26A-674D-4C09-832D-73184B2CC3C8}" type="pres">
      <dgm:prSet presAssocID="{88F9E0A9-E3FB-414D-974D-5983154AA64C}" presName="horFlow" presStyleCnt="0"/>
      <dgm:spPr/>
    </dgm:pt>
    <dgm:pt modelId="{E9777969-6BA9-454B-864D-A037544BFCA2}" type="pres">
      <dgm:prSet presAssocID="{88F9E0A9-E3FB-414D-974D-5983154AA64C}" presName="bigChev" presStyleLbl="node1" presStyleIdx="3" presStyleCnt="4" custScaleX="116061" custScaleY="142851"/>
      <dgm:spPr/>
    </dgm:pt>
    <dgm:pt modelId="{F66E88DF-9306-4AF4-8AA6-530C36BE7FD1}" type="pres">
      <dgm:prSet presAssocID="{A25FCAA5-5A7D-47DB-9473-B1BD0E81B84C}" presName="parTrans" presStyleCnt="0"/>
      <dgm:spPr/>
    </dgm:pt>
    <dgm:pt modelId="{0A498F1C-5AB6-4351-B174-2F47191A5575}" type="pres">
      <dgm:prSet presAssocID="{85A260B7-2B65-48CA-A7C9-C970AE927484}" presName="node" presStyleLbl="alignAccFollowNode1" presStyleIdx="3" presStyleCnt="4" custScaleX="343106" custScaleY="142851">
        <dgm:presLayoutVars>
          <dgm:bulletEnabled val="1"/>
        </dgm:presLayoutVars>
      </dgm:prSet>
      <dgm:spPr/>
    </dgm:pt>
  </dgm:ptLst>
  <dgm:cxnLst>
    <dgm:cxn modelId="{E9E82AB5-16AF-48F8-8E12-AC65770A377B}" srcId="{88F9E0A9-E3FB-414D-974D-5983154AA64C}" destId="{85A260B7-2B65-48CA-A7C9-C970AE927484}" srcOrd="0" destOrd="0" parTransId="{A25FCAA5-5A7D-47DB-9473-B1BD0E81B84C}" sibTransId="{BAE84C59-70C6-4B6B-830A-4F97567F562C}"/>
    <dgm:cxn modelId="{034DF614-DD80-4976-9BC6-E823DDE05E4B}" type="presOf" srcId="{0C32202A-2049-47ED-B060-FBA43C828158}" destId="{6641B9BE-1B72-4774-A3AF-A79FB9CAE5BB}" srcOrd="0" destOrd="0" presId="urn:microsoft.com/office/officeart/2005/8/layout/lProcess3"/>
    <dgm:cxn modelId="{9A101C1F-F4D6-416C-B51C-DA771102CF8E}" type="presOf" srcId="{F7186863-A22E-452D-8C5D-2BED5FC9E83A}" destId="{E33A17D0-9846-4F1F-8120-09DD5B5F699C}" srcOrd="0" destOrd="0" presId="urn:microsoft.com/office/officeart/2005/8/layout/lProcess3"/>
    <dgm:cxn modelId="{CD5B4B81-E292-4E78-9D03-FFF3B3707944}" srcId="{0C32202A-2049-47ED-B060-FBA43C828158}" destId="{61852ABA-A8BD-4A50-8ED7-BEAA4FD87D2F}" srcOrd="1" destOrd="0" parTransId="{D33ED843-3529-4904-BA5F-C0D2F1D61DDB}" sibTransId="{A004F569-71ED-4D10-ABBA-4F77077DC2E2}"/>
    <dgm:cxn modelId="{B3B9CF21-3466-404C-A2D2-C4C26C97379D}" srcId="{EDF05052-8919-47A4-92DD-9DDC53337609}" destId="{3FC2DEF8-D469-4AB2-B8BC-1EBA017D50E1}" srcOrd="0" destOrd="0" parTransId="{E56044AC-17E0-4EC1-88BD-BBD389E175C7}" sibTransId="{B67EDBDC-C7F9-41D3-AB74-0F7610C45707}"/>
    <dgm:cxn modelId="{C80006DD-7EAA-4E74-8986-F3E1C8919D9E}" type="presOf" srcId="{61852ABA-A8BD-4A50-8ED7-BEAA4FD87D2F}" destId="{AB59B4C2-43EE-410C-B260-D65BFA8B6640}" srcOrd="0" destOrd="0" presId="urn:microsoft.com/office/officeart/2005/8/layout/lProcess3"/>
    <dgm:cxn modelId="{6F8508DB-FEE1-4903-91DE-68EA7949AD1D}" type="presOf" srcId="{85A260B7-2B65-48CA-A7C9-C970AE927484}" destId="{0A498F1C-5AB6-4351-B174-2F47191A5575}" srcOrd="0" destOrd="0" presId="urn:microsoft.com/office/officeart/2005/8/layout/lProcess3"/>
    <dgm:cxn modelId="{2EB59272-337C-4E1A-B709-912E498DEC1A}" srcId="{0C32202A-2049-47ED-B060-FBA43C828158}" destId="{88F9E0A9-E3FB-414D-974D-5983154AA64C}" srcOrd="3" destOrd="0" parTransId="{576A9840-F391-42B4-AD10-2DE312760D75}" sibTransId="{FA18B10D-C28B-4A8E-9167-0F8F4F9BB2E5}"/>
    <dgm:cxn modelId="{850B0B5F-EC51-44FE-B350-7073C18B694D}" type="presOf" srcId="{0A2A00BC-AA9C-490E-91EA-49CB80225C1C}" destId="{CC60F1FD-69A8-4823-A517-86BB2C4B458A}" srcOrd="0" destOrd="0" presId="urn:microsoft.com/office/officeart/2005/8/layout/lProcess3"/>
    <dgm:cxn modelId="{8971FE75-F921-4FD6-8575-0A86FB3B3157}" type="presOf" srcId="{EDF05052-8919-47A4-92DD-9DDC53337609}" destId="{0374E020-A419-4973-9AA7-81FECCD7DF3A}" srcOrd="0" destOrd="0" presId="urn:microsoft.com/office/officeart/2005/8/layout/lProcess3"/>
    <dgm:cxn modelId="{6B5193E6-8E15-48FF-90AE-231503C3368F}" type="presOf" srcId="{88F9E0A9-E3FB-414D-974D-5983154AA64C}" destId="{E9777969-6BA9-454B-864D-A037544BFCA2}" srcOrd="0" destOrd="0" presId="urn:microsoft.com/office/officeart/2005/8/layout/lProcess3"/>
    <dgm:cxn modelId="{CE07435C-2327-4A23-B591-493B9FD233FC}" srcId="{0C32202A-2049-47ED-B060-FBA43C828158}" destId="{EDF05052-8919-47A4-92DD-9DDC53337609}" srcOrd="0" destOrd="0" parTransId="{C16CBF3B-988D-49A2-96A1-C6B1598EC227}" sibTransId="{59ABC847-5057-43FC-A812-94BE55F7D218}"/>
    <dgm:cxn modelId="{2F66EA31-626E-4C44-93EB-83E638F0E302}" srcId="{61852ABA-A8BD-4A50-8ED7-BEAA4FD87D2F}" destId="{0A2A00BC-AA9C-490E-91EA-49CB80225C1C}" srcOrd="0" destOrd="0" parTransId="{5B8D5BBA-BF15-4131-AF73-2F7DB026BBD5}" sibTransId="{3E0A61FA-8D43-440F-9272-2615DB34078B}"/>
    <dgm:cxn modelId="{94A6E941-77FD-414E-B62D-278FECDFE1B0}" type="presOf" srcId="{3BE895DF-6439-4453-A2B0-64F538F7326A}" destId="{FB2FA282-F9D9-4EE1-9757-D601F3CD7D8D}" srcOrd="0" destOrd="0" presId="urn:microsoft.com/office/officeart/2005/8/layout/lProcess3"/>
    <dgm:cxn modelId="{63A797CE-62B9-49F5-A445-4E6CF7F08345}" srcId="{3BE895DF-6439-4453-A2B0-64F538F7326A}" destId="{F7186863-A22E-452D-8C5D-2BED5FC9E83A}" srcOrd="0" destOrd="0" parTransId="{F93AE47E-EBA8-4B9E-9D99-A2B333795FF4}" sibTransId="{560A5BE4-D3CA-4253-89A5-C021226DD18A}"/>
    <dgm:cxn modelId="{44237165-843C-4B0E-88C9-BA3FD242A273}" srcId="{0C32202A-2049-47ED-B060-FBA43C828158}" destId="{3BE895DF-6439-4453-A2B0-64F538F7326A}" srcOrd="2" destOrd="0" parTransId="{59483E11-D1F0-4D47-ACDB-38958989EC64}" sibTransId="{D48FB54A-124C-4533-841A-0D7FD76A934E}"/>
    <dgm:cxn modelId="{79C095A6-1397-4CC4-9C21-309DFA009432}" type="presOf" srcId="{3FC2DEF8-D469-4AB2-B8BC-1EBA017D50E1}" destId="{D20E82C8-3814-4C91-91BB-C34076BBE50A}" srcOrd="0" destOrd="0" presId="urn:microsoft.com/office/officeart/2005/8/layout/lProcess3"/>
    <dgm:cxn modelId="{E0796E5E-BC69-4A04-89FF-D4ADE3CF3EF3}" type="presParOf" srcId="{6641B9BE-1B72-4774-A3AF-A79FB9CAE5BB}" destId="{604B7096-2728-409E-8F02-79A58DC4C311}" srcOrd="0" destOrd="0" presId="urn:microsoft.com/office/officeart/2005/8/layout/lProcess3"/>
    <dgm:cxn modelId="{C8A0131A-9F9E-4604-B4B1-E70B08C39E2E}" type="presParOf" srcId="{604B7096-2728-409E-8F02-79A58DC4C311}" destId="{0374E020-A419-4973-9AA7-81FECCD7DF3A}" srcOrd="0" destOrd="0" presId="urn:microsoft.com/office/officeart/2005/8/layout/lProcess3"/>
    <dgm:cxn modelId="{42407E0A-009F-4292-9D2A-1B1DCA796020}" type="presParOf" srcId="{604B7096-2728-409E-8F02-79A58DC4C311}" destId="{AA511947-B6E3-41DD-BDEC-8FE81117C0AC}" srcOrd="1" destOrd="0" presId="urn:microsoft.com/office/officeart/2005/8/layout/lProcess3"/>
    <dgm:cxn modelId="{D6414D4B-93EE-4069-98C6-17A5CBA06B40}" type="presParOf" srcId="{604B7096-2728-409E-8F02-79A58DC4C311}" destId="{D20E82C8-3814-4C91-91BB-C34076BBE50A}" srcOrd="2" destOrd="0" presId="urn:microsoft.com/office/officeart/2005/8/layout/lProcess3"/>
    <dgm:cxn modelId="{242D5A26-CE00-4E8C-9DC0-7B4CE52A9AA3}" type="presParOf" srcId="{6641B9BE-1B72-4774-A3AF-A79FB9CAE5BB}" destId="{8617E11B-23C4-4697-8C94-64B1849F840D}" srcOrd="1" destOrd="0" presId="urn:microsoft.com/office/officeart/2005/8/layout/lProcess3"/>
    <dgm:cxn modelId="{FF7AE34D-98E7-4D42-A957-1E2B0B92ED6B}" type="presParOf" srcId="{6641B9BE-1B72-4774-A3AF-A79FB9CAE5BB}" destId="{A83FE8C5-F833-4C6F-AF40-982F36C1F447}" srcOrd="2" destOrd="0" presId="urn:microsoft.com/office/officeart/2005/8/layout/lProcess3"/>
    <dgm:cxn modelId="{EAED2D33-F79B-496D-9BE4-3E9A339E8AD3}" type="presParOf" srcId="{A83FE8C5-F833-4C6F-AF40-982F36C1F447}" destId="{AB59B4C2-43EE-410C-B260-D65BFA8B6640}" srcOrd="0" destOrd="0" presId="urn:microsoft.com/office/officeart/2005/8/layout/lProcess3"/>
    <dgm:cxn modelId="{ED84802C-5EFD-4347-A821-25227677BF36}" type="presParOf" srcId="{A83FE8C5-F833-4C6F-AF40-982F36C1F447}" destId="{C82426F5-983F-48DB-AA05-8B25E33D15C5}" srcOrd="1" destOrd="0" presId="urn:microsoft.com/office/officeart/2005/8/layout/lProcess3"/>
    <dgm:cxn modelId="{A557D6FF-1102-4801-B1DE-460488C5AC4D}" type="presParOf" srcId="{A83FE8C5-F833-4C6F-AF40-982F36C1F447}" destId="{CC60F1FD-69A8-4823-A517-86BB2C4B458A}" srcOrd="2" destOrd="0" presId="urn:microsoft.com/office/officeart/2005/8/layout/lProcess3"/>
    <dgm:cxn modelId="{E415C25F-B632-4631-B54B-E2DF76E3F084}" type="presParOf" srcId="{6641B9BE-1B72-4774-A3AF-A79FB9CAE5BB}" destId="{D0A48E36-0B1B-4B69-B7B1-507617882A72}" srcOrd="3" destOrd="0" presId="urn:microsoft.com/office/officeart/2005/8/layout/lProcess3"/>
    <dgm:cxn modelId="{83407E83-3923-4F50-BEAA-9084F0D26308}" type="presParOf" srcId="{6641B9BE-1B72-4774-A3AF-A79FB9CAE5BB}" destId="{45B93AA6-ED96-43AC-9A0E-9FBFB8E6F029}" srcOrd="4" destOrd="0" presId="urn:microsoft.com/office/officeart/2005/8/layout/lProcess3"/>
    <dgm:cxn modelId="{22AEA726-0543-4195-AA98-F43B791C40DA}" type="presParOf" srcId="{45B93AA6-ED96-43AC-9A0E-9FBFB8E6F029}" destId="{FB2FA282-F9D9-4EE1-9757-D601F3CD7D8D}" srcOrd="0" destOrd="0" presId="urn:microsoft.com/office/officeart/2005/8/layout/lProcess3"/>
    <dgm:cxn modelId="{73C23C33-0EDD-4698-9289-F882304CD88B}" type="presParOf" srcId="{45B93AA6-ED96-43AC-9A0E-9FBFB8E6F029}" destId="{D1A5C43A-3938-4B3F-9D28-D3DEC3507777}" srcOrd="1" destOrd="0" presId="urn:microsoft.com/office/officeart/2005/8/layout/lProcess3"/>
    <dgm:cxn modelId="{7E68AA3B-D1D8-4B89-A305-63F2BEBEDAE9}" type="presParOf" srcId="{45B93AA6-ED96-43AC-9A0E-9FBFB8E6F029}" destId="{E33A17D0-9846-4F1F-8120-09DD5B5F699C}" srcOrd="2" destOrd="0" presId="urn:microsoft.com/office/officeart/2005/8/layout/lProcess3"/>
    <dgm:cxn modelId="{477E6596-3664-4034-B8BB-4F955C0B4322}" type="presParOf" srcId="{6641B9BE-1B72-4774-A3AF-A79FB9CAE5BB}" destId="{B12C1DDD-4D44-46F4-8265-0E1E7906D129}" srcOrd="5" destOrd="0" presId="urn:microsoft.com/office/officeart/2005/8/layout/lProcess3"/>
    <dgm:cxn modelId="{82EC39A3-76C1-455E-938E-4DF7A40EDF4A}" type="presParOf" srcId="{6641B9BE-1B72-4774-A3AF-A79FB9CAE5BB}" destId="{9489B26A-674D-4C09-832D-73184B2CC3C8}" srcOrd="6" destOrd="0" presId="urn:microsoft.com/office/officeart/2005/8/layout/lProcess3"/>
    <dgm:cxn modelId="{8F9F4E63-92BB-440A-A930-D6E8D19DD35A}" type="presParOf" srcId="{9489B26A-674D-4C09-832D-73184B2CC3C8}" destId="{E9777969-6BA9-454B-864D-A037544BFCA2}" srcOrd="0" destOrd="0" presId="urn:microsoft.com/office/officeart/2005/8/layout/lProcess3"/>
    <dgm:cxn modelId="{F9AA0D25-C574-47D5-AADA-7BD97E408BE4}" type="presParOf" srcId="{9489B26A-674D-4C09-832D-73184B2CC3C8}" destId="{F66E88DF-9306-4AF4-8AA6-530C36BE7FD1}" srcOrd="1" destOrd="0" presId="urn:microsoft.com/office/officeart/2005/8/layout/lProcess3"/>
    <dgm:cxn modelId="{E502AC1A-06F6-430E-9A62-900D6E87E738}" type="presParOf" srcId="{9489B26A-674D-4C09-832D-73184B2CC3C8}" destId="{0A498F1C-5AB6-4351-B174-2F47191A557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96FCD3-83EB-4B3A-9853-29F4982AD0B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027E160-3E6B-4780-ABBA-9995DB717F78}">
      <dgm:prSet/>
      <dgm:spPr/>
      <dgm:t>
        <a:bodyPr/>
        <a:lstStyle/>
        <a:p>
          <a:r>
            <a:rPr lang="en-US" dirty="0"/>
            <a:t>Short-Answer Question</a:t>
          </a:r>
        </a:p>
      </dgm:t>
    </dgm:pt>
    <dgm:pt modelId="{0C220294-80F4-41B7-B34E-0B7048BBE906}" type="parTrans" cxnId="{45A6726B-13D9-4720-968A-B4A217794DFB}">
      <dgm:prSet/>
      <dgm:spPr/>
      <dgm:t>
        <a:bodyPr/>
        <a:lstStyle/>
        <a:p>
          <a:endParaRPr lang="en-US"/>
        </a:p>
      </dgm:t>
    </dgm:pt>
    <dgm:pt modelId="{833B7521-02DD-4CBD-9EFD-A3368C979B02}" type="sibTrans" cxnId="{45A6726B-13D9-4720-968A-B4A217794DFB}">
      <dgm:prSet/>
      <dgm:spPr/>
      <dgm:t>
        <a:bodyPr/>
        <a:lstStyle/>
        <a:p>
          <a:endParaRPr lang="en-US"/>
        </a:p>
      </dgm:t>
    </dgm:pt>
    <dgm:pt modelId="{B15A4713-6426-45EF-8A11-F0537B374A3D}">
      <dgm:prSet/>
      <dgm:spPr/>
      <dgm:t>
        <a:bodyPr/>
        <a:lstStyle/>
        <a:p>
          <a:pPr>
            <a:buFont typeface="Wingdings" panose="05000000000000000000" pitchFamily="2" charset="2"/>
            <a:buChar char="§"/>
          </a:pPr>
          <a:r>
            <a:rPr lang="en-GB" dirty="0"/>
            <a:t>Explain what is meant by socially sensitive research. [3 marks]</a:t>
          </a:r>
          <a:endParaRPr lang="en-US" dirty="0"/>
        </a:p>
      </dgm:t>
    </dgm:pt>
    <dgm:pt modelId="{FF4C4C55-07E6-4CEF-B3BB-17E6CD38E590}" type="parTrans" cxnId="{8AC06340-6848-40D6-9B07-A7D40F7D045C}">
      <dgm:prSet/>
      <dgm:spPr/>
      <dgm:t>
        <a:bodyPr/>
        <a:lstStyle/>
        <a:p>
          <a:endParaRPr lang="en-US"/>
        </a:p>
      </dgm:t>
    </dgm:pt>
    <dgm:pt modelId="{ACFDCEFB-15A9-47CC-BE93-0CE99DF70361}" type="sibTrans" cxnId="{8AC06340-6848-40D6-9B07-A7D40F7D045C}">
      <dgm:prSet/>
      <dgm:spPr/>
      <dgm:t>
        <a:bodyPr/>
        <a:lstStyle/>
        <a:p>
          <a:endParaRPr lang="en-US"/>
        </a:p>
      </dgm:t>
    </dgm:pt>
    <dgm:pt modelId="{EA020604-A8F2-48EC-BF27-00165F260F5C}">
      <dgm:prSet/>
      <dgm:spPr/>
      <dgm:t>
        <a:bodyPr/>
        <a:lstStyle/>
        <a:p>
          <a:r>
            <a:rPr lang="en-US" dirty="0"/>
            <a:t>Application</a:t>
          </a:r>
        </a:p>
      </dgm:t>
    </dgm:pt>
    <dgm:pt modelId="{86B121C3-7A18-4680-AB28-8448F8F68131}" type="parTrans" cxnId="{BE13C545-38B7-4BDA-BA6A-DFD444082B4E}">
      <dgm:prSet/>
      <dgm:spPr/>
      <dgm:t>
        <a:bodyPr/>
        <a:lstStyle/>
        <a:p>
          <a:endParaRPr lang="en-US"/>
        </a:p>
      </dgm:t>
    </dgm:pt>
    <dgm:pt modelId="{3D44855C-89AB-4465-B620-D0196AA430DC}" type="sibTrans" cxnId="{BE13C545-38B7-4BDA-BA6A-DFD444082B4E}">
      <dgm:prSet/>
      <dgm:spPr/>
      <dgm:t>
        <a:bodyPr/>
        <a:lstStyle/>
        <a:p>
          <a:endParaRPr lang="en-US"/>
        </a:p>
      </dgm:t>
    </dgm:pt>
    <dgm:pt modelId="{E4F3F006-3EE3-4C3C-9CFF-237F4947DFCE}">
      <dgm:prSet/>
      <dgm:spPr/>
      <dgm:t>
        <a:bodyPr/>
        <a:lstStyle/>
        <a:p>
          <a:pPr>
            <a:buFont typeface="Wingdings" panose="05000000000000000000" pitchFamily="2" charset="2"/>
            <a:buChar char="§"/>
          </a:pPr>
          <a:r>
            <a:rPr lang="en-GB" b="0" i="0" dirty="0"/>
            <a:t>Briefly explain how the researchers could have dealt with the issue of social sensitivity in this study. [</a:t>
          </a:r>
          <a:r>
            <a:rPr lang="en-US" b="0" i="0" dirty="0"/>
            <a:t>4 marks]</a:t>
          </a:r>
          <a:endParaRPr lang="en-US" b="0" dirty="0"/>
        </a:p>
      </dgm:t>
    </dgm:pt>
    <dgm:pt modelId="{77BED906-BE7B-4F76-9F10-48FEB30CCAC5}" type="parTrans" cxnId="{BBECBDC4-A1FC-498C-B613-2FE4CED285D5}">
      <dgm:prSet/>
      <dgm:spPr/>
      <dgm:t>
        <a:bodyPr/>
        <a:lstStyle/>
        <a:p>
          <a:endParaRPr lang="en-US"/>
        </a:p>
      </dgm:t>
    </dgm:pt>
    <dgm:pt modelId="{9105350E-C3FD-4226-A07A-BFAAF7DE2A75}" type="sibTrans" cxnId="{BBECBDC4-A1FC-498C-B613-2FE4CED285D5}">
      <dgm:prSet/>
      <dgm:spPr/>
      <dgm:t>
        <a:bodyPr/>
        <a:lstStyle/>
        <a:p>
          <a:endParaRPr lang="en-US"/>
        </a:p>
      </dgm:t>
    </dgm:pt>
    <dgm:pt modelId="{FDB9F96C-9D69-47F2-8859-36C11BD93667}">
      <dgm:prSet/>
      <dgm:spPr/>
      <dgm:t>
        <a:bodyPr/>
        <a:lstStyle/>
        <a:p>
          <a:r>
            <a:rPr lang="en-US" dirty="0"/>
            <a:t>Essay</a:t>
          </a:r>
        </a:p>
      </dgm:t>
    </dgm:pt>
    <dgm:pt modelId="{FEB659AB-BD94-47E2-86F9-C274B0289632}" type="parTrans" cxnId="{E0196E67-1AB0-4FA9-8F14-02BD1F72EDA7}">
      <dgm:prSet/>
      <dgm:spPr/>
      <dgm:t>
        <a:bodyPr/>
        <a:lstStyle/>
        <a:p>
          <a:endParaRPr lang="en-US"/>
        </a:p>
      </dgm:t>
    </dgm:pt>
    <dgm:pt modelId="{DDCB117E-B161-4DDB-81D8-55EA1CFAD88C}" type="sibTrans" cxnId="{E0196E67-1AB0-4FA9-8F14-02BD1F72EDA7}">
      <dgm:prSet/>
      <dgm:spPr/>
      <dgm:t>
        <a:bodyPr/>
        <a:lstStyle/>
        <a:p>
          <a:endParaRPr lang="en-US"/>
        </a:p>
      </dgm:t>
    </dgm:pt>
    <dgm:pt modelId="{97DEA619-92E8-403A-A6D5-DEBD6F507303}">
      <dgm:prSet/>
      <dgm:spPr/>
      <dgm:t>
        <a:bodyPr/>
        <a:lstStyle/>
        <a:p>
          <a:pPr>
            <a:buFont typeface="Wingdings" panose="05000000000000000000" pitchFamily="2" charset="2"/>
            <a:buChar char="§"/>
          </a:pPr>
          <a:r>
            <a:rPr lang="en-GB" dirty="0"/>
            <a:t>Discuss the ethical implications of research studies and/or theory, including reference to social sensitivity. [16 marks]</a:t>
          </a:r>
          <a:endParaRPr lang="en-US" dirty="0"/>
        </a:p>
      </dgm:t>
    </dgm:pt>
    <dgm:pt modelId="{15AD2B76-2EE5-42E7-B4DD-39A4D53B08F9}" type="parTrans" cxnId="{77D4BAAA-B458-4C71-9482-A54717AABA44}">
      <dgm:prSet/>
      <dgm:spPr/>
      <dgm:t>
        <a:bodyPr/>
        <a:lstStyle/>
        <a:p>
          <a:endParaRPr lang="en-US"/>
        </a:p>
      </dgm:t>
    </dgm:pt>
    <dgm:pt modelId="{FA5F86A8-E000-4FC7-A41B-A46BCB33EDCC}" type="sibTrans" cxnId="{77D4BAAA-B458-4C71-9482-A54717AABA44}">
      <dgm:prSet/>
      <dgm:spPr/>
      <dgm:t>
        <a:bodyPr/>
        <a:lstStyle/>
        <a:p>
          <a:endParaRPr lang="en-US"/>
        </a:p>
      </dgm:t>
    </dgm:pt>
    <dgm:pt modelId="{C50B69A6-6247-4C8B-A975-4152E47CE741}" type="pres">
      <dgm:prSet presAssocID="{3496FCD3-83EB-4B3A-9853-29F4982AD0B6}" presName="linear" presStyleCnt="0">
        <dgm:presLayoutVars>
          <dgm:dir/>
          <dgm:animLvl val="lvl"/>
          <dgm:resizeHandles val="exact"/>
        </dgm:presLayoutVars>
      </dgm:prSet>
      <dgm:spPr/>
    </dgm:pt>
    <dgm:pt modelId="{A8C308D8-4406-44DD-9B38-C9210125920C}" type="pres">
      <dgm:prSet presAssocID="{C027E160-3E6B-4780-ABBA-9995DB717F78}" presName="parentLin" presStyleCnt="0"/>
      <dgm:spPr/>
    </dgm:pt>
    <dgm:pt modelId="{DE8FB434-9131-467B-A492-369151FB6E26}" type="pres">
      <dgm:prSet presAssocID="{C027E160-3E6B-4780-ABBA-9995DB717F78}" presName="parentLeftMargin" presStyleLbl="node1" presStyleIdx="0" presStyleCnt="3"/>
      <dgm:spPr/>
    </dgm:pt>
    <dgm:pt modelId="{ACF43E3A-B786-4CD2-8482-1FBC73AED65C}" type="pres">
      <dgm:prSet presAssocID="{C027E160-3E6B-4780-ABBA-9995DB717F78}" presName="parentText" presStyleLbl="node1" presStyleIdx="0" presStyleCnt="3">
        <dgm:presLayoutVars>
          <dgm:chMax val="0"/>
          <dgm:bulletEnabled val="1"/>
        </dgm:presLayoutVars>
      </dgm:prSet>
      <dgm:spPr/>
    </dgm:pt>
    <dgm:pt modelId="{A48F5C62-93D9-48D4-A5D6-5C1971B841B7}" type="pres">
      <dgm:prSet presAssocID="{C027E160-3E6B-4780-ABBA-9995DB717F78}" presName="negativeSpace" presStyleCnt="0"/>
      <dgm:spPr/>
    </dgm:pt>
    <dgm:pt modelId="{D1128BE9-F9D5-474B-BE8F-9627A1CA155C}" type="pres">
      <dgm:prSet presAssocID="{C027E160-3E6B-4780-ABBA-9995DB717F78}" presName="childText" presStyleLbl="conFgAcc1" presStyleIdx="0" presStyleCnt="3">
        <dgm:presLayoutVars>
          <dgm:bulletEnabled val="1"/>
        </dgm:presLayoutVars>
      </dgm:prSet>
      <dgm:spPr/>
    </dgm:pt>
    <dgm:pt modelId="{58DE3E37-8340-44BD-90D7-E8A3F970F80D}" type="pres">
      <dgm:prSet presAssocID="{833B7521-02DD-4CBD-9EFD-A3368C979B02}" presName="spaceBetweenRectangles" presStyleCnt="0"/>
      <dgm:spPr/>
    </dgm:pt>
    <dgm:pt modelId="{AD7E7DA0-C1E9-4C3C-BF34-B9D3B4CFFD88}" type="pres">
      <dgm:prSet presAssocID="{EA020604-A8F2-48EC-BF27-00165F260F5C}" presName="parentLin" presStyleCnt="0"/>
      <dgm:spPr/>
    </dgm:pt>
    <dgm:pt modelId="{45934E34-0A75-4F24-88F9-FAA8F50C027E}" type="pres">
      <dgm:prSet presAssocID="{EA020604-A8F2-48EC-BF27-00165F260F5C}" presName="parentLeftMargin" presStyleLbl="node1" presStyleIdx="0" presStyleCnt="3"/>
      <dgm:spPr/>
    </dgm:pt>
    <dgm:pt modelId="{BC860D62-B2BC-4617-A7B5-5ECF2D2594A5}" type="pres">
      <dgm:prSet presAssocID="{EA020604-A8F2-48EC-BF27-00165F260F5C}" presName="parentText" presStyleLbl="node1" presStyleIdx="1" presStyleCnt="3">
        <dgm:presLayoutVars>
          <dgm:chMax val="0"/>
          <dgm:bulletEnabled val="1"/>
        </dgm:presLayoutVars>
      </dgm:prSet>
      <dgm:spPr/>
    </dgm:pt>
    <dgm:pt modelId="{5CF74512-4A97-4019-BC03-3649BAB32AD2}" type="pres">
      <dgm:prSet presAssocID="{EA020604-A8F2-48EC-BF27-00165F260F5C}" presName="negativeSpace" presStyleCnt="0"/>
      <dgm:spPr/>
    </dgm:pt>
    <dgm:pt modelId="{9276FB69-CFC6-4ADC-BAD9-AB322FFEDBD3}" type="pres">
      <dgm:prSet presAssocID="{EA020604-A8F2-48EC-BF27-00165F260F5C}" presName="childText" presStyleLbl="conFgAcc1" presStyleIdx="1" presStyleCnt="3">
        <dgm:presLayoutVars>
          <dgm:bulletEnabled val="1"/>
        </dgm:presLayoutVars>
      </dgm:prSet>
      <dgm:spPr/>
    </dgm:pt>
    <dgm:pt modelId="{F208E231-86F5-4375-9193-7C158C7E05C0}" type="pres">
      <dgm:prSet presAssocID="{3D44855C-89AB-4465-B620-D0196AA430DC}" presName="spaceBetweenRectangles" presStyleCnt="0"/>
      <dgm:spPr/>
    </dgm:pt>
    <dgm:pt modelId="{F02A049F-A818-4C63-9A10-ACB2EAC4B5BE}" type="pres">
      <dgm:prSet presAssocID="{FDB9F96C-9D69-47F2-8859-36C11BD93667}" presName="parentLin" presStyleCnt="0"/>
      <dgm:spPr/>
    </dgm:pt>
    <dgm:pt modelId="{4F8B53D9-6088-4595-A0A4-5CCC9ECEC4A8}" type="pres">
      <dgm:prSet presAssocID="{FDB9F96C-9D69-47F2-8859-36C11BD93667}" presName="parentLeftMargin" presStyleLbl="node1" presStyleIdx="1" presStyleCnt="3"/>
      <dgm:spPr/>
    </dgm:pt>
    <dgm:pt modelId="{42E947DE-A4DD-4025-B79F-B85DCA5DDE99}" type="pres">
      <dgm:prSet presAssocID="{FDB9F96C-9D69-47F2-8859-36C11BD93667}" presName="parentText" presStyleLbl="node1" presStyleIdx="2" presStyleCnt="3">
        <dgm:presLayoutVars>
          <dgm:chMax val="0"/>
          <dgm:bulletEnabled val="1"/>
        </dgm:presLayoutVars>
      </dgm:prSet>
      <dgm:spPr/>
    </dgm:pt>
    <dgm:pt modelId="{32A2F3A1-1865-4477-8078-F2ACA9A6F32A}" type="pres">
      <dgm:prSet presAssocID="{FDB9F96C-9D69-47F2-8859-36C11BD93667}" presName="negativeSpace" presStyleCnt="0"/>
      <dgm:spPr/>
    </dgm:pt>
    <dgm:pt modelId="{EE75AE0D-F34A-4DD5-B977-C0F56CF20FB1}" type="pres">
      <dgm:prSet presAssocID="{FDB9F96C-9D69-47F2-8859-36C11BD93667}" presName="childText" presStyleLbl="conFgAcc1" presStyleIdx="2" presStyleCnt="3">
        <dgm:presLayoutVars>
          <dgm:bulletEnabled val="1"/>
        </dgm:presLayoutVars>
      </dgm:prSet>
      <dgm:spPr/>
    </dgm:pt>
  </dgm:ptLst>
  <dgm:cxnLst>
    <dgm:cxn modelId="{4D57A222-EA7D-44B7-AC42-DC388CD0CAD1}" type="presOf" srcId="{EA020604-A8F2-48EC-BF27-00165F260F5C}" destId="{BC860D62-B2BC-4617-A7B5-5ECF2D2594A5}" srcOrd="1" destOrd="0" presId="urn:microsoft.com/office/officeart/2005/8/layout/list1"/>
    <dgm:cxn modelId="{AFB9709B-0F9B-47C4-865F-ED92A033FA34}" type="presOf" srcId="{EA020604-A8F2-48EC-BF27-00165F260F5C}" destId="{45934E34-0A75-4F24-88F9-FAA8F50C027E}" srcOrd="0" destOrd="0" presId="urn:microsoft.com/office/officeart/2005/8/layout/list1"/>
    <dgm:cxn modelId="{8AC06340-6848-40D6-9B07-A7D40F7D045C}" srcId="{C027E160-3E6B-4780-ABBA-9995DB717F78}" destId="{B15A4713-6426-45EF-8A11-F0537B374A3D}" srcOrd="0" destOrd="0" parTransId="{FF4C4C55-07E6-4CEF-B3BB-17E6CD38E590}" sibTransId="{ACFDCEFB-15A9-47CC-BE93-0CE99DF70361}"/>
    <dgm:cxn modelId="{113D7963-510B-4005-A619-49829066065E}" type="presOf" srcId="{97DEA619-92E8-403A-A6D5-DEBD6F507303}" destId="{EE75AE0D-F34A-4DD5-B977-C0F56CF20FB1}" srcOrd="0" destOrd="0" presId="urn:microsoft.com/office/officeart/2005/8/layout/list1"/>
    <dgm:cxn modelId="{CC3793A9-D3BD-4E1D-A63C-ADCD2BFB08A9}" type="presOf" srcId="{C027E160-3E6B-4780-ABBA-9995DB717F78}" destId="{DE8FB434-9131-467B-A492-369151FB6E26}" srcOrd="0" destOrd="0" presId="urn:microsoft.com/office/officeart/2005/8/layout/list1"/>
    <dgm:cxn modelId="{08FBF651-2D1C-4050-B3AF-EB0650D63B8B}" type="presOf" srcId="{FDB9F96C-9D69-47F2-8859-36C11BD93667}" destId="{42E947DE-A4DD-4025-B79F-B85DCA5DDE99}" srcOrd="1" destOrd="0" presId="urn:microsoft.com/office/officeart/2005/8/layout/list1"/>
    <dgm:cxn modelId="{E99338C9-CA18-4DF5-AF8F-6863130920E1}" type="presOf" srcId="{E4F3F006-3EE3-4C3C-9CFF-237F4947DFCE}" destId="{9276FB69-CFC6-4ADC-BAD9-AB322FFEDBD3}" srcOrd="0" destOrd="0" presId="urn:microsoft.com/office/officeart/2005/8/layout/list1"/>
    <dgm:cxn modelId="{3A935BA4-7190-4DD3-84DD-71D0D0631D8F}" type="presOf" srcId="{B15A4713-6426-45EF-8A11-F0537B374A3D}" destId="{D1128BE9-F9D5-474B-BE8F-9627A1CA155C}" srcOrd="0" destOrd="0" presId="urn:microsoft.com/office/officeart/2005/8/layout/list1"/>
    <dgm:cxn modelId="{19358D79-80FF-49F2-8C17-CA0F32C9AE9F}" type="presOf" srcId="{C027E160-3E6B-4780-ABBA-9995DB717F78}" destId="{ACF43E3A-B786-4CD2-8482-1FBC73AED65C}" srcOrd="1" destOrd="0" presId="urn:microsoft.com/office/officeart/2005/8/layout/list1"/>
    <dgm:cxn modelId="{123DA6AD-88D1-42CA-9087-7B7F2935BA2C}" type="presOf" srcId="{FDB9F96C-9D69-47F2-8859-36C11BD93667}" destId="{4F8B53D9-6088-4595-A0A4-5CCC9ECEC4A8}" srcOrd="0" destOrd="0" presId="urn:microsoft.com/office/officeart/2005/8/layout/list1"/>
    <dgm:cxn modelId="{0C08C1B2-069C-4288-A317-A00120DAB331}" type="presOf" srcId="{3496FCD3-83EB-4B3A-9853-29F4982AD0B6}" destId="{C50B69A6-6247-4C8B-A975-4152E47CE741}" srcOrd="0" destOrd="0" presId="urn:microsoft.com/office/officeart/2005/8/layout/list1"/>
    <dgm:cxn modelId="{45A6726B-13D9-4720-968A-B4A217794DFB}" srcId="{3496FCD3-83EB-4B3A-9853-29F4982AD0B6}" destId="{C027E160-3E6B-4780-ABBA-9995DB717F78}" srcOrd="0" destOrd="0" parTransId="{0C220294-80F4-41B7-B34E-0B7048BBE906}" sibTransId="{833B7521-02DD-4CBD-9EFD-A3368C979B02}"/>
    <dgm:cxn modelId="{BE13C545-38B7-4BDA-BA6A-DFD444082B4E}" srcId="{3496FCD3-83EB-4B3A-9853-29F4982AD0B6}" destId="{EA020604-A8F2-48EC-BF27-00165F260F5C}" srcOrd="1" destOrd="0" parTransId="{86B121C3-7A18-4680-AB28-8448F8F68131}" sibTransId="{3D44855C-89AB-4465-B620-D0196AA430DC}"/>
    <dgm:cxn modelId="{77D4BAAA-B458-4C71-9482-A54717AABA44}" srcId="{FDB9F96C-9D69-47F2-8859-36C11BD93667}" destId="{97DEA619-92E8-403A-A6D5-DEBD6F507303}" srcOrd="0" destOrd="0" parTransId="{15AD2B76-2EE5-42E7-B4DD-39A4D53B08F9}" sibTransId="{FA5F86A8-E000-4FC7-A41B-A46BCB33EDCC}"/>
    <dgm:cxn modelId="{BBECBDC4-A1FC-498C-B613-2FE4CED285D5}" srcId="{EA020604-A8F2-48EC-BF27-00165F260F5C}" destId="{E4F3F006-3EE3-4C3C-9CFF-237F4947DFCE}" srcOrd="0" destOrd="0" parTransId="{77BED906-BE7B-4F76-9F10-48FEB30CCAC5}" sibTransId="{9105350E-C3FD-4226-A07A-BFAAF7DE2A75}"/>
    <dgm:cxn modelId="{E0196E67-1AB0-4FA9-8F14-02BD1F72EDA7}" srcId="{3496FCD3-83EB-4B3A-9853-29F4982AD0B6}" destId="{FDB9F96C-9D69-47F2-8859-36C11BD93667}" srcOrd="2" destOrd="0" parTransId="{FEB659AB-BD94-47E2-86F9-C274B0289632}" sibTransId="{DDCB117E-B161-4DDB-81D8-55EA1CFAD88C}"/>
    <dgm:cxn modelId="{8F7AFD4E-D8E8-4045-8ED5-DD5BD9C81362}" type="presParOf" srcId="{C50B69A6-6247-4C8B-A975-4152E47CE741}" destId="{A8C308D8-4406-44DD-9B38-C9210125920C}" srcOrd="0" destOrd="0" presId="urn:microsoft.com/office/officeart/2005/8/layout/list1"/>
    <dgm:cxn modelId="{9664FE81-C73E-4607-8BBB-868E21570CB8}" type="presParOf" srcId="{A8C308D8-4406-44DD-9B38-C9210125920C}" destId="{DE8FB434-9131-467B-A492-369151FB6E26}" srcOrd="0" destOrd="0" presId="urn:microsoft.com/office/officeart/2005/8/layout/list1"/>
    <dgm:cxn modelId="{0200DFEE-2764-42FD-98BC-99E1481A3772}" type="presParOf" srcId="{A8C308D8-4406-44DD-9B38-C9210125920C}" destId="{ACF43E3A-B786-4CD2-8482-1FBC73AED65C}" srcOrd="1" destOrd="0" presId="urn:microsoft.com/office/officeart/2005/8/layout/list1"/>
    <dgm:cxn modelId="{15ADB9F7-7674-4882-B92E-D679FF9C49EC}" type="presParOf" srcId="{C50B69A6-6247-4C8B-A975-4152E47CE741}" destId="{A48F5C62-93D9-48D4-A5D6-5C1971B841B7}" srcOrd="1" destOrd="0" presId="urn:microsoft.com/office/officeart/2005/8/layout/list1"/>
    <dgm:cxn modelId="{A5B5189E-A23E-4E78-A03D-4EC7A59A1CC1}" type="presParOf" srcId="{C50B69A6-6247-4C8B-A975-4152E47CE741}" destId="{D1128BE9-F9D5-474B-BE8F-9627A1CA155C}" srcOrd="2" destOrd="0" presId="urn:microsoft.com/office/officeart/2005/8/layout/list1"/>
    <dgm:cxn modelId="{D41F4FF3-656B-4A60-91BD-B08446B470FF}" type="presParOf" srcId="{C50B69A6-6247-4C8B-A975-4152E47CE741}" destId="{58DE3E37-8340-44BD-90D7-E8A3F970F80D}" srcOrd="3" destOrd="0" presId="urn:microsoft.com/office/officeart/2005/8/layout/list1"/>
    <dgm:cxn modelId="{BC89F1BF-42E9-4878-A08E-55A62631D55D}" type="presParOf" srcId="{C50B69A6-6247-4C8B-A975-4152E47CE741}" destId="{AD7E7DA0-C1E9-4C3C-BF34-B9D3B4CFFD88}" srcOrd="4" destOrd="0" presId="urn:microsoft.com/office/officeart/2005/8/layout/list1"/>
    <dgm:cxn modelId="{8509CEDC-7BC2-482D-8ECB-5A45DAC81F5F}" type="presParOf" srcId="{AD7E7DA0-C1E9-4C3C-BF34-B9D3B4CFFD88}" destId="{45934E34-0A75-4F24-88F9-FAA8F50C027E}" srcOrd="0" destOrd="0" presId="urn:microsoft.com/office/officeart/2005/8/layout/list1"/>
    <dgm:cxn modelId="{5D8A1E8F-3632-437B-A952-93924CBB88C5}" type="presParOf" srcId="{AD7E7DA0-C1E9-4C3C-BF34-B9D3B4CFFD88}" destId="{BC860D62-B2BC-4617-A7B5-5ECF2D2594A5}" srcOrd="1" destOrd="0" presId="urn:microsoft.com/office/officeart/2005/8/layout/list1"/>
    <dgm:cxn modelId="{0BDA1F97-6DE0-4394-9057-312A15716485}" type="presParOf" srcId="{C50B69A6-6247-4C8B-A975-4152E47CE741}" destId="{5CF74512-4A97-4019-BC03-3649BAB32AD2}" srcOrd="5" destOrd="0" presId="urn:microsoft.com/office/officeart/2005/8/layout/list1"/>
    <dgm:cxn modelId="{7F3AB378-7546-4C15-B507-AFA5F0C684A5}" type="presParOf" srcId="{C50B69A6-6247-4C8B-A975-4152E47CE741}" destId="{9276FB69-CFC6-4ADC-BAD9-AB322FFEDBD3}" srcOrd="6" destOrd="0" presId="urn:microsoft.com/office/officeart/2005/8/layout/list1"/>
    <dgm:cxn modelId="{5053AD19-A908-4A0D-840C-705B581EAA5E}" type="presParOf" srcId="{C50B69A6-6247-4C8B-A975-4152E47CE741}" destId="{F208E231-86F5-4375-9193-7C158C7E05C0}" srcOrd="7" destOrd="0" presId="urn:microsoft.com/office/officeart/2005/8/layout/list1"/>
    <dgm:cxn modelId="{9F494733-D892-4FF2-8FD2-E47BA5B0258C}" type="presParOf" srcId="{C50B69A6-6247-4C8B-A975-4152E47CE741}" destId="{F02A049F-A818-4C63-9A10-ACB2EAC4B5BE}" srcOrd="8" destOrd="0" presId="urn:microsoft.com/office/officeart/2005/8/layout/list1"/>
    <dgm:cxn modelId="{C21E81D0-93C1-41FA-8FDC-5EE09F1F12AF}" type="presParOf" srcId="{F02A049F-A818-4C63-9A10-ACB2EAC4B5BE}" destId="{4F8B53D9-6088-4595-A0A4-5CCC9ECEC4A8}" srcOrd="0" destOrd="0" presId="urn:microsoft.com/office/officeart/2005/8/layout/list1"/>
    <dgm:cxn modelId="{DBA07E1D-E60A-42C7-B134-1AA284E880B6}" type="presParOf" srcId="{F02A049F-A818-4C63-9A10-ACB2EAC4B5BE}" destId="{42E947DE-A4DD-4025-B79F-B85DCA5DDE99}" srcOrd="1" destOrd="0" presId="urn:microsoft.com/office/officeart/2005/8/layout/list1"/>
    <dgm:cxn modelId="{D50DEF2C-BC6A-4906-8899-E816CEDD0936}" type="presParOf" srcId="{C50B69A6-6247-4C8B-A975-4152E47CE741}" destId="{32A2F3A1-1865-4477-8078-F2ACA9A6F32A}" srcOrd="9" destOrd="0" presId="urn:microsoft.com/office/officeart/2005/8/layout/list1"/>
    <dgm:cxn modelId="{81BB0004-C422-4BC9-BE0D-0B92E8B8C22F}" type="presParOf" srcId="{C50B69A6-6247-4C8B-A975-4152E47CE741}" destId="{EE75AE0D-F34A-4DD5-B977-C0F56CF20FB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96FCD3-83EB-4B3A-9853-29F4982AD0B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027E160-3E6B-4780-ABBA-9995DB717F78}">
      <dgm:prSet/>
      <dgm:spPr/>
      <dgm:t>
        <a:bodyPr/>
        <a:lstStyle/>
        <a:p>
          <a:r>
            <a:rPr lang="en-US" dirty="0"/>
            <a:t>Short-Answer Question</a:t>
          </a:r>
        </a:p>
      </dgm:t>
    </dgm:pt>
    <dgm:pt modelId="{0C220294-80F4-41B7-B34E-0B7048BBE906}" type="parTrans" cxnId="{45A6726B-13D9-4720-968A-B4A217794DFB}">
      <dgm:prSet/>
      <dgm:spPr/>
      <dgm:t>
        <a:bodyPr/>
        <a:lstStyle/>
        <a:p>
          <a:endParaRPr lang="en-US"/>
        </a:p>
      </dgm:t>
    </dgm:pt>
    <dgm:pt modelId="{833B7521-02DD-4CBD-9EFD-A3368C979B02}" type="sibTrans" cxnId="{45A6726B-13D9-4720-968A-B4A217794DFB}">
      <dgm:prSet/>
      <dgm:spPr/>
      <dgm:t>
        <a:bodyPr/>
        <a:lstStyle/>
        <a:p>
          <a:endParaRPr lang="en-US"/>
        </a:p>
      </dgm:t>
    </dgm:pt>
    <dgm:pt modelId="{B15A4713-6426-45EF-8A11-F0537B374A3D}">
      <dgm:prSet/>
      <dgm:spPr/>
      <dgm:t>
        <a:bodyPr/>
        <a:lstStyle/>
        <a:p>
          <a:pPr>
            <a:buFont typeface="Wingdings" panose="05000000000000000000" pitchFamily="2" charset="2"/>
            <a:buChar char="§"/>
          </a:pPr>
          <a:r>
            <a:rPr lang="en-GB" dirty="0"/>
            <a:t>Explain what is meant by socially sensitive research. [3 marks]</a:t>
          </a:r>
          <a:endParaRPr lang="en-US" dirty="0"/>
        </a:p>
      </dgm:t>
    </dgm:pt>
    <dgm:pt modelId="{FF4C4C55-07E6-4CEF-B3BB-17E6CD38E590}" type="parTrans" cxnId="{8AC06340-6848-40D6-9B07-A7D40F7D045C}">
      <dgm:prSet/>
      <dgm:spPr/>
      <dgm:t>
        <a:bodyPr/>
        <a:lstStyle/>
        <a:p>
          <a:endParaRPr lang="en-US"/>
        </a:p>
      </dgm:t>
    </dgm:pt>
    <dgm:pt modelId="{ACFDCEFB-15A9-47CC-BE93-0CE99DF70361}" type="sibTrans" cxnId="{8AC06340-6848-40D6-9B07-A7D40F7D045C}">
      <dgm:prSet/>
      <dgm:spPr/>
      <dgm:t>
        <a:bodyPr/>
        <a:lstStyle/>
        <a:p>
          <a:endParaRPr lang="en-US"/>
        </a:p>
      </dgm:t>
    </dgm:pt>
    <dgm:pt modelId="{EA020604-A8F2-48EC-BF27-00165F260F5C}">
      <dgm:prSet/>
      <dgm:spPr/>
      <dgm:t>
        <a:bodyPr/>
        <a:lstStyle/>
        <a:p>
          <a:r>
            <a:rPr lang="en-US" dirty="0"/>
            <a:t>Application</a:t>
          </a:r>
        </a:p>
      </dgm:t>
    </dgm:pt>
    <dgm:pt modelId="{3D44855C-89AB-4465-B620-D0196AA430DC}" type="sibTrans" cxnId="{BE13C545-38B7-4BDA-BA6A-DFD444082B4E}">
      <dgm:prSet/>
      <dgm:spPr/>
      <dgm:t>
        <a:bodyPr/>
        <a:lstStyle/>
        <a:p>
          <a:endParaRPr lang="en-US"/>
        </a:p>
      </dgm:t>
    </dgm:pt>
    <dgm:pt modelId="{86B121C3-7A18-4680-AB28-8448F8F68131}" type="parTrans" cxnId="{BE13C545-38B7-4BDA-BA6A-DFD444082B4E}">
      <dgm:prSet/>
      <dgm:spPr/>
      <dgm:t>
        <a:bodyPr/>
        <a:lstStyle/>
        <a:p>
          <a:endParaRPr lang="en-US"/>
        </a:p>
      </dgm:t>
    </dgm:pt>
    <dgm:pt modelId="{E4F3F006-3EE3-4C3C-9CFF-237F4947DFCE}">
      <dgm:prSet/>
      <dgm:spPr/>
      <dgm:t>
        <a:bodyPr/>
        <a:lstStyle/>
        <a:p>
          <a:pPr>
            <a:buFont typeface="Wingdings" panose="05000000000000000000" pitchFamily="2" charset="2"/>
            <a:buChar char="§"/>
          </a:pPr>
          <a:r>
            <a:rPr lang="en-GB" b="0" i="0" dirty="0"/>
            <a:t>Briefly explain how the researchers could have dealt with the issue of social sensitivity in this study. [</a:t>
          </a:r>
          <a:r>
            <a:rPr lang="en-US" b="0" i="0" dirty="0"/>
            <a:t>4 marks]</a:t>
          </a:r>
          <a:endParaRPr lang="en-US" b="0" dirty="0"/>
        </a:p>
      </dgm:t>
    </dgm:pt>
    <dgm:pt modelId="{9105350E-C3FD-4226-A07A-BFAAF7DE2A75}" type="sibTrans" cxnId="{BBECBDC4-A1FC-498C-B613-2FE4CED285D5}">
      <dgm:prSet/>
      <dgm:spPr/>
      <dgm:t>
        <a:bodyPr/>
        <a:lstStyle/>
        <a:p>
          <a:endParaRPr lang="en-US"/>
        </a:p>
      </dgm:t>
    </dgm:pt>
    <dgm:pt modelId="{77BED906-BE7B-4F76-9F10-48FEB30CCAC5}" type="parTrans" cxnId="{BBECBDC4-A1FC-498C-B613-2FE4CED285D5}">
      <dgm:prSet/>
      <dgm:spPr/>
      <dgm:t>
        <a:bodyPr/>
        <a:lstStyle/>
        <a:p>
          <a:endParaRPr lang="en-US"/>
        </a:p>
      </dgm:t>
    </dgm:pt>
    <dgm:pt modelId="{FDB9F96C-9D69-47F2-8859-36C11BD93667}">
      <dgm:prSet/>
      <dgm:spPr/>
      <dgm:t>
        <a:bodyPr/>
        <a:lstStyle/>
        <a:p>
          <a:r>
            <a:rPr lang="en-US" dirty="0"/>
            <a:t>Essay</a:t>
          </a:r>
        </a:p>
      </dgm:t>
    </dgm:pt>
    <dgm:pt modelId="{DDCB117E-B161-4DDB-81D8-55EA1CFAD88C}" type="sibTrans" cxnId="{E0196E67-1AB0-4FA9-8F14-02BD1F72EDA7}">
      <dgm:prSet/>
      <dgm:spPr/>
      <dgm:t>
        <a:bodyPr/>
        <a:lstStyle/>
        <a:p>
          <a:endParaRPr lang="en-US"/>
        </a:p>
      </dgm:t>
    </dgm:pt>
    <dgm:pt modelId="{FEB659AB-BD94-47E2-86F9-C274B0289632}" type="parTrans" cxnId="{E0196E67-1AB0-4FA9-8F14-02BD1F72EDA7}">
      <dgm:prSet/>
      <dgm:spPr/>
      <dgm:t>
        <a:bodyPr/>
        <a:lstStyle/>
        <a:p>
          <a:endParaRPr lang="en-US"/>
        </a:p>
      </dgm:t>
    </dgm:pt>
    <dgm:pt modelId="{97DEA619-92E8-403A-A6D5-DEBD6F507303}">
      <dgm:prSet/>
      <dgm:spPr/>
      <dgm:t>
        <a:bodyPr/>
        <a:lstStyle/>
        <a:p>
          <a:pPr>
            <a:buFont typeface="Wingdings" panose="05000000000000000000" pitchFamily="2" charset="2"/>
            <a:buChar char="§"/>
          </a:pPr>
          <a:r>
            <a:rPr lang="en-GB" dirty="0"/>
            <a:t>Discuss the ethical implications of research studies and/or theory, including reference to social sensitivity. [16 marks]</a:t>
          </a:r>
          <a:endParaRPr lang="en-US" dirty="0"/>
        </a:p>
      </dgm:t>
    </dgm:pt>
    <dgm:pt modelId="{FA5F86A8-E000-4FC7-A41B-A46BCB33EDCC}" type="sibTrans" cxnId="{77D4BAAA-B458-4C71-9482-A54717AABA44}">
      <dgm:prSet/>
      <dgm:spPr/>
      <dgm:t>
        <a:bodyPr/>
        <a:lstStyle/>
        <a:p>
          <a:endParaRPr lang="en-US"/>
        </a:p>
      </dgm:t>
    </dgm:pt>
    <dgm:pt modelId="{15AD2B76-2EE5-42E7-B4DD-39A4D53B08F9}" type="parTrans" cxnId="{77D4BAAA-B458-4C71-9482-A54717AABA44}">
      <dgm:prSet/>
      <dgm:spPr/>
      <dgm:t>
        <a:bodyPr/>
        <a:lstStyle/>
        <a:p>
          <a:endParaRPr lang="en-US"/>
        </a:p>
      </dgm:t>
    </dgm:pt>
    <dgm:pt modelId="{C50B69A6-6247-4C8B-A975-4152E47CE741}" type="pres">
      <dgm:prSet presAssocID="{3496FCD3-83EB-4B3A-9853-29F4982AD0B6}" presName="linear" presStyleCnt="0">
        <dgm:presLayoutVars>
          <dgm:dir/>
          <dgm:animLvl val="lvl"/>
          <dgm:resizeHandles val="exact"/>
        </dgm:presLayoutVars>
      </dgm:prSet>
      <dgm:spPr/>
    </dgm:pt>
    <dgm:pt modelId="{A8C308D8-4406-44DD-9B38-C9210125920C}" type="pres">
      <dgm:prSet presAssocID="{C027E160-3E6B-4780-ABBA-9995DB717F78}" presName="parentLin" presStyleCnt="0"/>
      <dgm:spPr/>
    </dgm:pt>
    <dgm:pt modelId="{DE8FB434-9131-467B-A492-369151FB6E26}" type="pres">
      <dgm:prSet presAssocID="{C027E160-3E6B-4780-ABBA-9995DB717F78}" presName="parentLeftMargin" presStyleLbl="node1" presStyleIdx="0" presStyleCnt="3"/>
      <dgm:spPr/>
    </dgm:pt>
    <dgm:pt modelId="{ACF43E3A-B786-4CD2-8482-1FBC73AED65C}" type="pres">
      <dgm:prSet presAssocID="{C027E160-3E6B-4780-ABBA-9995DB717F78}" presName="parentText" presStyleLbl="node1" presStyleIdx="0" presStyleCnt="3">
        <dgm:presLayoutVars>
          <dgm:chMax val="0"/>
          <dgm:bulletEnabled val="1"/>
        </dgm:presLayoutVars>
      </dgm:prSet>
      <dgm:spPr/>
    </dgm:pt>
    <dgm:pt modelId="{A48F5C62-93D9-48D4-A5D6-5C1971B841B7}" type="pres">
      <dgm:prSet presAssocID="{C027E160-3E6B-4780-ABBA-9995DB717F78}" presName="negativeSpace" presStyleCnt="0"/>
      <dgm:spPr/>
    </dgm:pt>
    <dgm:pt modelId="{D1128BE9-F9D5-474B-BE8F-9627A1CA155C}" type="pres">
      <dgm:prSet presAssocID="{C027E160-3E6B-4780-ABBA-9995DB717F78}" presName="childText" presStyleLbl="conFgAcc1" presStyleIdx="0" presStyleCnt="3">
        <dgm:presLayoutVars>
          <dgm:bulletEnabled val="1"/>
        </dgm:presLayoutVars>
      </dgm:prSet>
      <dgm:spPr/>
    </dgm:pt>
    <dgm:pt modelId="{58DE3E37-8340-44BD-90D7-E8A3F970F80D}" type="pres">
      <dgm:prSet presAssocID="{833B7521-02DD-4CBD-9EFD-A3368C979B02}" presName="spaceBetweenRectangles" presStyleCnt="0"/>
      <dgm:spPr/>
    </dgm:pt>
    <dgm:pt modelId="{AD7E7DA0-C1E9-4C3C-BF34-B9D3B4CFFD88}" type="pres">
      <dgm:prSet presAssocID="{EA020604-A8F2-48EC-BF27-00165F260F5C}" presName="parentLin" presStyleCnt="0"/>
      <dgm:spPr/>
    </dgm:pt>
    <dgm:pt modelId="{45934E34-0A75-4F24-88F9-FAA8F50C027E}" type="pres">
      <dgm:prSet presAssocID="{EA020604-A8F2-48EC-BF27-00165F260F5C}" presName="parentLeftMargin" presStyleLbl="node1" presStyleIdx="0" presStyleCnt="3"/>
      <dgm:spPr/>
    </dgm:pt>
    <dgm:pt modelId="{BC860D62-B2BC-4617-A7B5-5ECF2D2594A5}" type="pres">
      <dgm:prSet presAssocID="{EA020604-A8F2-48EC-BF27-00165F260F5C}" presName="parentText" presStyleLbl="node1" presStyleIdx="1" presStyleCnt="3">
        <dgm:presLayoutVars>
          <dgm:chMax val="0"/>
          <dgm:bulletEnabled val="1"/>
        </dgm:presLayoutVars>
      </dgm:prSet>
      <dgm:spPr/>
    </dgm:pt>
    <dgm:pt modelId="{5CF74512-4A97-4019-BC03-3649BAB32AD2}" type="pres">
      <dgm:prSet presAssocID="{EA020604-A8F2-48EC-BF27-00165F260F5C}" presName="negativeSpace" presStyleCnt="0"/>
      <dgm:spPr/>
    </dgm:pt>
    <dgm:pt modelId="{9276FB69-CFC6-4ADC-BAD9-AB322FFEDBD3}" type="pres">
      <dgm:prSet presAssocID="{EA020604-A8F2-48EC-BF27-00165F260F5C}" presName="childText" presStyleLbl="conFgAcc1" presStyleIdx="1" presStyleCnt="3">
        <dgm:presLayoutVars>
          <dgm:bulletEnabled val="1"/>
        </dgm:presLayoutVars>
      </dgm:prSet>
      <dgm:spPr/>
    </dgm:pt>
    <dgm:pt modelId="{F208E231-86F5-4375-9193-7C158C7E05C0}" type="pres">
      <dgm:prSet presAssocID="{3D44855C-89AB-4465-B620-D0196AA430DC}" presName="spaceBetweenRectangles" presStyleCnt="0"/>
      <dgm:spPr/>
    </dgm:pt>
    <dgm:pt modelId="{F02A049F-A818-4C63-9A10-ACB2EAC4B5BE}" type="pres">
      <dgm:prSet presAssocID="{FDB9F96C-9D69-47F2-8859-36C11BD93667}" presName="parentLin" presStyleCnt="0"/>
      <dgm:spPr/>
    </dgm:pt>
    <dgm:pt modelId="{4F8B53D9-6088-4595-A0A4-5CCC9ECEC4A8}" type="pres">
      <dgm:prSet presAssocID="{FDB9F96C-9D69-47F2-8859-36C11BD93667}" presName="parentLeftMargin" presStyleLbl="node1" presStyleIdx="1" presStyleCnt="3"/>
      <dgm:spPr/>
    </dgm:pt>
    <dgm:pt modelId="{42E947DE-A4DD-4025-B79F-B85DCA5DDE99}" type="pres">
      <dgm:prSet presAssocID="{FDB9F96C-9D69-47F2-8859-36C11BD93667}" presName="parentText" presStyleLbl="node1" presStyleIdx="2" presStyleCnt="3">
        <dgm:presLayoutVars>
          <dgm:chMax val="0"/>
          <dgm:bulletEnabled val="1"/>
        </dgm:presLayoutVars>
      </dgm:prSet>
      <dgm:spPr/>
    </dgm:pt>
    <dgm:pt modelId="{32A2F3A1-1865-4477-8078-F2ACA9A6F32A}" type="pres">
      <dgm:prSet presAssocID="{FDB9F96C-9D69-47F2-8859-36C11BD93667}" presName="negativeSpace" presStyleCnt="0"/>
      <dgm:spPr/>
    </dgm:pt>
    <dgm:pt modelId="{EE75AE0D-F34A-4DD5-B977-C0F56CF20FB1}" type="pres">
      <dgm:prSet presAssocID="{FDB9F96C-9D69-47F2-8859-36C11BD93667}" presName="childText" presStyleLbl="conFgAcc1" presStyleIdx="2" presStyleCnt="3">
        <dgm:presLayoutVars>
          <dgm:bulletEnabled val="1"/>
        </dgm:presLayoutVars>
      </dgm:prSet>
      <dgm:spPr/>
    </dgm:pt>
  </dgm:ptLst>
  <dgm:cxnLst>
    <dgm:cxn modelId="{4D57A222-EA7D-44B7-AC42-DC388CD0CAD1}" type="presOf" srcId="{EA020604-A8F2-48EC-BF27-00165F260F5C}" destId="{BC860D62-B2BC-4617-A7B5-5ECF2D2594A5}" srcOrd="1" destOrd="0" presId="urn:microsoft.com/office/officeart/2005/8/layout/list1"/>
    <dgm:cxn modelId="{AFB9709B-0F9B-47C4-865F-ED92A033FA34}" type="presOf" srcId="{EA020604-A8F2-48EC-BF27-00165F260F5C}" destId="{45934E34-0A75-4F24-88F9-FAA8F50C027E}" srcOrd="0" destOrd="0" presId="urn:microsoft.com/office/officeart/2005/8/layout/list1"/>
    <dgm:cxn modelId="{8AC06340-6848-40D6-9B07-A7D40F7D045C}" srcId="{C027E160-3E6B-4780-ABBA-9995DB717F78}" destId="{B15A4713-6426-45EF-8A11-F0537B374A3D}" srcOrd="0" destOrd="0" parTransId="{FF4C4C55-07E6-4CEF-B3BB-17E6CD38E590}" sibTransId="{ACFDCEFB-15A9-47CC-BE93-0CE99DF70361}"/>
    <dgm:cxn modelId="{113D7963-510B-4005-A619-49829066065E}" type="presOf" srcId="{97DEA619-92E8-403A-A6D5-DEBD6F507303}" destId="{EE75AE0D-F34A-4DD5-B977-C0F56CF20FB1}" srcOrd="0" destOrd="0" presId="urn:microsoft.com/office/officeart/2005/8/layout/list1"/>
    <dgm:cxn modelId="{CC3793A9-D3BD-4E1D-A63C-ADCD2BFB08A9}" type="presOf" srcId="{C027E160-3E6B-4780-ABBA-9995DB717F78}" destId="{DE8FB434-9131-467B-A492-369151FB6E26}" srcOrd="0" destOrd="0" presId="urn:microsoft.com/office/officeart/2005/8/layout/list1"/>
    <dgm:cxn modelId="{08FBF651-2D1C-4050-B3AF-EB0650D63B8B}" type="presOf" srcId="{FDB9F96C-9D69-47F2-8859-36C11BD93667}" destId="{42E947DE-A4DD-4025-B79F-B85DCA5DDE99}" srcOrd="1" destOrd="0" presId="urn:microsoft.com/office/officeart/2005/8/layout/list1"/>
    <dgm:cxn modelId="{E99338C9-CA18-4DF5-AF8F-6863130920E1}" type="presOf" srcId="{E4F3F006-3EE3-4C3C-9CFF-237F4947DFCE}" destId="{9276FB69-CFC6-4ADC-BAD9-AB322FFEDBD3}" srcOrd="0" destOrd="0" presId="urn:microsoft.com/office/officeart/2005/8/layout/list1"/>
    <dgm:cxn modelId="{3A935BA4-7190-4DD3-84DD-71D0D0631D8F}" type="presOf" srcId="{B15A4713-6426-45EF-8A11-F0537B374A3D}" destId="{D1128BE9-F9D5-474B-BE8F-9627A1CA155C}" srcOrd="0" destOrd="0" presId="urn:microsoft.com/office/officeart/2005/8/layout/list1"/>
    <dgm:cxn modelId="{19358D79-80FF-49F2-8C17-CA0F32C9AE9F}" type="presOf" srcId="{C027E160-3E6B-4780-ABBA-9995DB717F78}" destId="{ACF43E3A-B786-4CD2-8482-1FBC73AED65C}" srcOrd="1" destOrd="0" presId="urn:microsoft.com/office/officeart/2005/8/layout/list1"/>
    <dgm:cxn modelId="{123DA6AD-88D1-42CA-9087-7B7F2935BA2C}" type="presOf" srcId="{FDB9F96C-9D69-47F2-8859-36C11BD93667}" destId="{4F8B53D9-6088-4595-A0A4-5CCC9ECEC4A8}" srcOrd="0" destOrd="0" presId="urn:microsoft.com/office/officeart/2005/8/layout/list1"/>
    <dgm:cxn modelId="{0C08C1B2-069C-4288-A317-A00120DAB331}" type="presOf" srcId="{3496FCD3-83EB-4B3A-9853-29F4982AD0B6}" destId="{C50B69A6-6247-4C8B-A975-4152E47CE741}" srcOrd="0" destOrd="0" presId="urn:microsoft.com/office/officeart/2005/8/layout/list1"/>
    <dgm:cxn modelId="{45A6726B-13D9-4720-968A-B4A217794DFB}" srcId="{3496FCD3-83EB-4B3A-9853-29F4982AD0B6}" destId="{C027E160-3E6B-4780-ABBA-9995DB717F78}" srcOrd="0" destOrd="0" parTransId="{0C220294-80F4-41B7-B34E-0B7048BBE906}" sibTransId="{833B7521-02DD-4CBD-9EFD-A3368C979B02}"/>
    <dgm:cxn modelId="{BE13C545-38B7-4BDA-BA6A-DFD444082B4E}" srcId="{3496FCD3-83EB-4B3A-9853-29F4982AD0B6}" destId="{EA020604-A8F2-48EC-BF27-00165F260F5C}" srcOrd="1" destOrd="0" parTransId="{86B121C3-7A18-4680-AB28-8448F8F68131}" sibTransId="{3D44855C-89AB-4465-B620-D0196AA430DC}"/>
    <dgm:cxn modelId="{77D4BAAA-B458-4C71-9482-A54717AABA44}" srcId="{FDB9F96C-9D69-47F2-8859-36C11BD93667}" destId="{97DEA619-92E8-403A-A6D5-DEBD6F507303}" srcOrd="0" destOrd="0" parTransId="{15AD2B76-2EE5-42E7-B4DD-39A4D53B08F9}" sibTransId="{FA5F86A8-E000-4FC7-A41B-A46BCB33EDCC}"/>
    <dgm:cxn modelId="{BBECBDC4-A1FC-498C-B613-2FE4CED285D5}" srcId="{EA020604-A8F2-48EC-BF27-00165F260F5C}" destId="{E4F3F006-3EE3-4C3C-9CFF-237F4947DFCE}" srcOrd="0" destOrd="0" parTransId="{77BED906-BE7B-4F76-9F10-48FEB30CCAC5}" sibTransId="{9105350E-C3FD-4226-A07A-BFAAF7DE2A75}"/>
    <dgm:cxn modelId="{E0196E67-1AB0-4FA9-8F14-02BD1F72EDA7}" srcId="{3496FCD3-83EB-4B3A-9853-29F4982AD0B6}" destId="{FDB9F96C-9D69-47F2-8859-36C11BD93667}" srcOrd="2" destOrd="0" parTransId="{FEB659AB-BD94-47E2-86F9-C274B0289632}" sibTransId="{DDCB117E-B161-4DDB-81D8-55EA1CFAD88C}"/>
    <dgm:cxn modelId="{8F7AFD4E-D8E8-4045-8ED5-DD5BD9C81362}" type="presParOf" srcId="{C50B69A6-6247-4C8B-A975-4152E47CE741}" destId="{A8C308D8-4406-44DD-9B38-C9210125920C}" srcOrd="0" destOrd="0" presId="urn:microsoft.com/office/officeart/2005/8/layout/list1"/>
    <dgm:cxn modelId="{9664FE81-C73E-4607-8BBB-868E21570CB8}" type="presParOf" srcId="{A8C308D8-4406-44DD-9B38-C9210125920C}" destId="{DE8FB434-9131-467B-A492-369151FB6E26}" srcOrd="0" destOrd="0" presId="urn:microsoft.com/office/officeart/2005/8/layout/list1"/>
    <dgm:cxn modelId="{0200DFEE-2764-42FD-98BC-99E1481A3772}" type="presParOf" srcId="{A8C308D8-4406-44DD-9B38-C9210125920C}" destId="{ACF43E3A-B786-4CD2-8482-1FBC73AED65C}" srcOrd="1" destOrd="0" presId="urn:microsoft.com/office/officeart/2005/8/layout/list1"/>
    <dgm:cxn modelId="{15ADB9F7-7674-4882-B92E-D679FF9C49EC}" type="presParOf" srcId="{C50B69A6-6247-4C8B-A975-4152E47CE741}" destId="{A48F5C62-93D9-48D4-A5D6-5C1971B841B7}" srcOrd="1" destOrd="0" presId="urn:microsoft.com/office/officeart/2005/8/layout/list1"/>
    <dgm:cxn modelId="{A5B5189E-A23E-4E78-A03D-4EC7A59A1CC1}" type="presParOf" srcId="{C50B69A6-6247-4C8B-A975-4152E47CE741}" destId="{D1128BE9-F9D5-474B-BE8F-9627A1CA155C}" srcOrd="2" destOrd="0" presId="urn:microsoft.com/office/officeart/2005/8/layout/list1"/>
    <dgm:cxn modelId="{D41F4FF3-656B-4A60-91BD-B08446B470FF}" type="presParOf" srcId="{C50B69A6-6247-4C8B-A975-4152E47CE741}" destId="{58DE3E37-8340-44BD-90D7-E8A3F970F80D}" srcOrd="3" destOrd="0" presId="urn:microsoft.com/office/officeart/2005/8/layout/list1"/>
    <dgm:cxn modelId="{BC89F1BF-42E9-4878-A08E-55A62631D55D}" type="presParOf" srcId="{C50B69A6-6247-4C8B-A975-4152E47CE741}" destId="{AD7E7DA0-C1E9-4C3C-BF34-B9D3B4CFFD88}" srcOrd="4" destOrd="0" presId="urn:microsoft.com/office/officeart/2005/8/layout/list1"/>
    <dgm:cxn modelId="{8509CEDC-7BC2-482D-8ECB-5A45DAC81F5F}" type="presParOf" srcId="{AD7E7DA0-C1E9-4C3C-BF34-B9D3B4CFFD88}" destId="{45934E34-0A75-4F24-88F9-FAA8F50C027E}" srcOrd="0" destOrd="0" presId="urn:microsoft.com/office/officeart/2005/8/layout/list1"/>
    <dgm:cxn modelId="{5D8A1E8F-3632-437B-A952-93924CBB88C5}" type="presParOf" srcId="{AD7E7DA0-C1E9-4C3C-BF34-B9D3B4CFFD88}" destId="{BC860D62-B2BC-4617-A7B5-5ECF2D2594A5}" srcOrd="1" destOrd="0" presId="urn:microsoft.com/office/officeart/2005/8/layout/list1"/>
    <dgm:cxn modelId="{0BDA1F97-6DE0-4394-9057-312A15716485}" type="presParOf" srcId="{C50B69A6-6247-4C8B-A975-4152E47CE741}" destId="{5CF74512-4A97-4019-BC03-3649BAB32AD2}" srcOrd="5" destOrd="0" presId="urn:microsoft.com/office/officeart/2005/8/layout/list1"/>
    <dgm:cxn modelId="{7F3AB378-7546-4C15-B507-AFA5F0C684A5}" type="presParOf" srcId="{C50B69A6-6247-4C8B-A975-4152E47CE741}" destId="{9276FB69-CFC6-4ADC-BAD9-AB322FFEDBD3}" srcOrd="6" destOrd="0" presId="urn:microsoft.com/office/officeart/2005/8/layout/list1"/>
    <dgm:cxn modelId="{5053AD19-A908-4A0D-840C-705B581EAA5E}" type="presParOf" srcId="{C50B69A6-6247-4C8B-A975-4152E47CE741}" destId="{F208E231-86F5-4375-9193-7C158C7E05C0}" srcOrd="7" destOrd="0" presId="urn:microsoft.com/office/officeart/2005/8/layout/list1"/>
    <dgm:cxn modelId="{9F494733-D892-4FF2-8FD2-E47BA5B0258C}" type="presParOf" srcId="{C50B69A6-6247-4C8B-A975-4152E47CE741}" destId="{F02A049F-A818-4C63-9A10-ACB2EAC4B5BE}" srcOrd="8" destOrd="0" presId="urn:microsoft.com/office/officeart/2005/8/layout/list1"/>
    <dgm:cxn modelId="{C21E81D0-93C1-41FA-8FDC-5EE09F1F12AF}" type="presParOf" srcId="{F02A049F-A818-4C63-9A10-ACB2EAC4B5BE}" destId="{4F8B53D9-6088-4595-A0A4-5CCC9ECEC4A8}" srcOrd="0" destOrd="0" presId="urn:microsoft.com/office/officeart/2005/8/layout/list1"/>
    <dgm:cxn modelId="{DBA07E1D-E60A-42C7-B134-1AA284E880B6}" type="presParOf" srcId="{F02A049F-A818-4C63-9A10-ACB2EAC4B5BE}" destId="{42E947DE-A4DD-4025-B79F-B85DCA5DDE99}" srcOrd="1" destOrd="0" presId="urn:microsoft.com/office/officeart/2005/8/layout/list1"/>
    <dgm:cxn modelId="{D50DEF2C-BC6A-4906-8899-E816CEDD0936}" type="presParOf" srcId="{C50B69A6-6247-4C8B-A975-4152E47CE741}" destId="{32A2F3A1-1865-4477-8078-F2ACA9A6F32A}" srcOrd="9" destOrd="0" presId="urn:microsoft.com/office/officeart/2005/8/layout/list1"/>
    <dgm:cxn modelId="{81BB0004-C422-4BC9-BE0D-0B92E8B8C22F}" type="presParOf" srcId="{C50B69A6-6247-4C8B-A975-4152E47CE741}" destId="{EE75AE0D-F34A-4DD5-B977-C0F56CF20FB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5E3D7-104B-4551-9EF4-13E0A13ED28A}">
      <dsp:nvSpPr>
        <dsp:cNvPr id="0" name=""/>
        <dsp:cNvSpPr/>
      </dsp:nvSpPr>
      <dsp:spPr>
        <a:xfrm rot="16200000">
          <a:off x="-530237" y="530237"/>
          <a:ext cx="3672408" cy="261193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ctr" defTabSz="1600200">
            <a:lnSpc>
              <a:spcPct val="90000"/>
            </a:lnSpc>
            <a:spcBef>
              <a:spcPct val="0"/>
            </a:spcBef>
            <a:spcAft>
              <a:spcPct val="35000"/>
            </a:spcAft>
            <a:buNone/>
          </a:pPr>
          <a:r>
            <a:rPr lang="en-US" sz="3600" kern="1200" dirty="0"/>
            <a:t>Definitions &amp; Examples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t>Ethical Implications</a:t>
          </a:r>
        </a:p>
        <a:p>
          <a:pPr marL="171450" lvl="1" indent="-171450" algn="l" defTabSz="711200">
            <a:lnSpc>
              <a:spcPct val="90000"/>
            </a:lnSpc>
            <a:spcBef>
              <a:spcPct val="0"/>
            </a:spcBef>
            <a:spcAft>
              <a:spcPct val="15000"/>
            </a:spcAft>
            <a:buFont typeface="Wingdings" panose="05000000000000000000" pitchFamily="2" charset="2"/>
            <a:buChar char="§"/>
          </a:pPr>
          <a:r>
            <a:rPr lang="en-US" sz="1600" kern="1200" dirty="0"/>
            <a:t>Social Sensitivity</a:t>
          </a:r>
        </a:p>
      </dsp:txBody>
      <dsp:txXfrm rot="5400000">
        <a:off x="1" y="734481"/>
        <a:ext cx="2611933" cy="2203444"/>
      </dsp:txXfrm>
    </dsp:sp>
    <dsp:sp modelId="{FFCFA886-B868-4330-9089-F6F2D8DEC07B}">
      <dsp:nvSpPr>
        <dsp:cNvPr id="0" name=""/>
        <dsp:cNvSpPr/>
      </dsp:nvSpPr>
      <dsp:spPr>
        <a:xfrm rot="16200000">
          <a:off x="2278595" y="530237"/>
          <a:ext cx="3672408" cy="261193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ctr" defTabSz="1600200">
            <a:lnSpc>
              <a:spcPct val="90000"/>
            </a:lnSpc>
            <a:spcBef>
              <a:spcPct val="0"/>
            </a:spcBef>
            <a:spcAft>
              <a:spcPct val="35000"/>
            </a:spcAft>
            <a:buNone/>
          </a:pPr>
          <a:r>
            <a:rPr lang="en-US" sz="3600" kern="1200" dirty="0"/>
            <a:t>Types of Questions</a:t>
          </a:r>
        </a:p>
        <a:p>
          <a:pPr marL="171450" lvl="1" indent="-171450" algn="just" defTabSz="800100">
            <a:lnSpc>
              <a:spcPct val="90000"/>
            </a:lnSpc>
            <a:spcBef>
              <a:spcPct val="0"/>
            </a:spcBef>
            <a:spcAft>
              <a:spcPct val="15000"/>
            </a:spcAft>
            <a:buFont typeface="Wingdings" panose="05000000000000000000" pitchFamily="2" charset="2"/>
            <a:buChar char="§"/>
          </a:pPr>
          <a:r>
            <a:rPr lang="en-US" sz="1800" kern="1200" dirty="0"/>
            <a:t>Short-Answer</a:t>
          </a:r>
        </a:p>
        <a:p>
          <a:pPr marL="171450" lvl="1" indent="-171450" algn="just" defTabSz="800100">
            <a:lnSpc>
              <a:spcPct val="90000"/>
            </a:lnSpc>
            <a:spcBef>
              <a:spcPct val="0"/>
            </a:spcBef>
            <a:spcAft>
              <a:spcPct val="15000"/>
            </a:spcAft>
            <a:buFont typeface="Wingdings" panose="05000000000000000000" pitchFamily="2" charset="2"/>
            <a:buChar char="§"/>
          </a:pPr>
          <a:r>
            <a:rPr lang="en-US" sz="1800" kern="1200" dirty="0"/>
            <a:t>Application</a:t>
          </a:r>
        </a:p>
        <a:p>
          <a:pPr marL="171450" lvl="1" indent="-171450" algn="just" defTabSz="800100">
            <a:lnSpc>
              <a:spcPct val="90000"/>
            </a:lnSpc>
            <a:spcBef>
              <a:spcPct val="0"/>
            </a:spcBef>
            <a:spcAft>
              <a:spcPct val="15000"/>
            </a:spcAft>
            <a:buFont typeface="Wingdings" panose="05000000000000000000" pitchFamily="2" charset="2"/>
            <a:buChar char="§"/>
          </a:pPr>
          <a:r>
            <a:rPr lang="en-US" sz="1800" kern="1200" dirty="0"/>
            <a:t>Essay</a:t>
          </a:r>
        </a:p>
      </dsp:txBody>
      <dsp:txXfrm rot="5400000">
        <a:off x="2808833" y="734481"/>
        <a:ext cx="2611933" cy="2203444"/>
      </dsp:txXfrm>
    </dsp:sp>
    <dsp:sp modelId="{BD34477D-11BD-4F09-BC75-9B01CAACB772}">
      <dsp:nvSpPr>
        <dsp:cNvPr id="0" name=""/>
        <dsp:cNvSpPr/>
      </dsp:nvSpPr>
      <dsp:spPr>
        <a:xfrm rot="16200000">
          <a:off x="5086424" y="530237"/>
          <a:ext cx="3672408" cy="2611933"/>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ctr" defTabSz="1600200">
            <a:lnSpc>
              <a:spcPct val="90000"/>
            </a:lnSpc>
            <a:spcBef>
              <a:spcPct val="0"/>
            </a:spcBef>
            <a:spcAft>
              <a:spcPct val="35000"/>
            </a:spcAft>
            <a:buNone/>
          </a:pPr>
          <a:r>
            <a:rPr lang="en-US" sz="3600" kern="1200" dirty="0"/>
            <a:t>Essay Writing</a:t>
          </a:r>
        </a:p>
        <a:p>
          <a:pPr marL="114300" lvl="1" indent="-114300" algn="l" defTabSz="622300">
            <a:lnSpc>
              <a:spcPct val="90000"/>
            </a:lnSpc>
            <a:spcBef>
              <a:spcPct val="0"/>
            </a:spcBef>
            <a:spcAft>
              <a:spcPct val="15000"/>
            </a:spcAft>
            <a:buFont typeface="Wingdings" panose="05000000000000000000" pitchFamily="2" charset="2"/>
            <a:buChar char="§"/>
          </a:pPr>
          <a:r>
            <a:rPr lang="en-GB" sz="1400" kern="1200" dirty="0"/>
            <a:t>Discuss the ethical implications of research studies and/or theory, including reference to social sensitivity. [16 marks]</a:t>
          </a:r>
          <a:endParaRPr lang="en-US" sz="1400" kern="1200" dirty="0"/>
        </a:p>
      </dsp:txBody>
      <dsp:txXfrm rot="5400000">
        <a:off x="5616662" y="734481"/>
        <a:ext cx="2611933" cy="2203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4E020-A419-4973-9AA7-81FECCD7DF3A}">
      <dsp:nvSpPr>
        <dsp:cNvPr id="0" name=""/>
        <dsp:cNvSpPr/>
      </dsp:nvSpPr>
      <dsp:spPr>
        <a:xfrm>
          <a:off x="422" y="296984"/>
          <a:ext cx="2465598" cy="12138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Research Question</a:t>
          </a:r>
        </a:p>
      </dsp:txBody>
      <dsp:txXfrm>
        <a:off x="607367" y="296984"/>
        <a:ext cx="1251709" cy="1213889"/>
      </dsp:txXfrm>
    </dsp:sp>
    <dsp:sp modelId="{D20E82C8-3814-4C91-91BB-C34076BBE50A}">
      <dsp:nvSpPr>
        <dsp:cNvPr id="0" name=""/>
        <dsp:cNvSpPr/>
      </dsp:nvSpPr>
      <dsp:spPr>
        <a:xfrm>
          <a:off x="2189849" y="400165"/>
          <a:ext cx="6025716" cy="1007528"/>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The researcher must consider their research question carefully. Asking questions like ‘Are there racial differences in IQ?’ or ‘Is intelligence inherited?’ may be damaging to members of a particular group.</a:t>
          </a:r>
          <a:endParaRPr lang="en-US" sz="1400" kern="1200" dirty="0"/>
        </a:p>
      </dsp:txBody>
      <dsp:txXfrm>
        <a:off x="2693613" y="400165"/>
        <a:ext cx="5018188" cy="1007528"/>
      </dsp:txXfrm>
    </dsp:sp>
    <dsp:sp modelId="{AB59B4C2-43EE-410C-B260-D65BFA8B6640}">
      <dsp:nvSpPr>
        <dsp:cNvPr id="0" name=""/>
        <dsp:cNvSpPr/>
      </dsp:nvSpPr>
      <dsp:spPr>
        <a:xfrm>
          <a:off x="422" y="1629840"/>
          <a:ext cx="2465598" cy="121388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Methodology Used</a:t>
          </a:r>
        </a:p>
      </dsp:txBody>
      <dsp:txXfrm>
        <a:off x="607367" y="1629840"/>
        <a:ext cx="1251709" cy="1213889"/>
      </dsp:txXfrm>
    </dsp:sp>
    <dsp:sp modelId="{CC60F1FD-69A8-4823-A517-86BB2C4B458A}">
      <dsp:nvSpPr>
        <dsp:cNvPr id="0" name=""/>
        <dsp:cNvSpPr/>
      </dsp:nvSpPr>
      <dsp:spPr>
        <a:xfrm>
          <a:off x="2189849" y="1733021"/>
          <a:ext cx="6025716" cy="1007528"/>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The researcher needs to consider the treatment of the participant's and their right to </a:t>
          </a:r>
          <a:r>
            <a:rPr lang="en-GB" sz="1400" b="1" kern="1200" dirty="0"/>
            <a:t>confidentiality </a:t>
          </a:r>
          <a:r>
            <a:rPr lang="en-GB" sz="1400" kern="1200" dirty="0"/>
            <a:t>and </a:t>
          </a:r>
          <a:r>
            <a:rPr lang="en-GB" sz="1400" b="1" kern="1200" dirty="0"/>
            <a:t>anonymity.</a:t>
          </a:r>
          <a:r>
            <a:rPr lang="en-GB" sz="1400" kern="1200" dirty="0"/>
            <a:t> For example, if someone admits to committing a crime, should the researcher maintain confidentiality?</a:t>
          </a:r>
          <a:endParaRPr lang="en-US" sz="1400" kern="1200" dirty="0"/>
        </a:p>
      </dsp:txBody>
      <dsp:txXfrm>
        <a:off x="2693613" y="1733021"/>
        <a:ext cx="5018188" cy="1007528"/>
      </dsp:txXfrm>
    </dsp:sp>
    <dsp:sp modelId="{FB2FA282-F9D9-4EE1-9757-D601F3CD7D8D}">
      <dsp:nvSpPr>
        <dsp:cNvPr id="0" name=""/>
        <dsp:cNvSpPr/>
      </dsp:nvSpPr>
      <dsp:spPr>
        <a:xfrm>
          <a:off x="422" y="2962697"/>
          <a:ext cx="2465598" cy="121388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Institutional Context</a:t>
          </a:r>
        </a:p>
      </dsp:txBody>
      <dsp:txXfrm>
        <a:off x="607367" y="2962697"/>
        <a:ext cx="1251709" cy="1213889"/>
      </dsp:txXfrm>
    </dsp:sp>
    <dsp:sp modelId="{E33A17D0-9846-4F1F-8120-09DD5B5F699C}">
      <dsp:nvSpPr>
        <dsp:cNvPr id="0" name=""/>
        <dsp:cNvSpPr/>
      </dsp:nvSpPr>
      <dsp:spPr>
        <a:xfrm>
          <a:off x="2189849" y="3065877"/>
          <a:ext cx="6025716" cy="1007528"/>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The researcher should be mindful of how the data is going to be used and consider who is funding the research. If the research is funded by a private institution or organisation, why are they funding the research and how do they intend to use the findings?</a:t>
          </a:r>
          <a:endParaRPr lang="en-US" sz="1400" kern="1200" dirty="0"/>
        </a:p>
      </dsp:txBody>
      <dsp:txXfrm>
        <a:off x="2693613" y="3065877"/>
        <a:ext cx="5018188" cy="1007528"/>
      </dsp:txXfrm>
    </dsp:sp>
    <dsp:sp modelId="{E9777969-6BA9-454B-864D-A037544BFCA2}">
      <dsp:nvSpPr>
        <dsp:cNvPr id="0" name=""/>
        <dsp:cNvSpPr/>
      </dsp:nvSpPr>
      <dsp:spPr>
        <a:xfrm>
          <a:off x="422" y="4295553"/>
          <a:ext cx="2465598" cy="121388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Interpretation and Application of Findings</a:t>
          </a:r>
          <a:endParaRPr lang="en-US" sz="1600" kern="1200" dirty="0"/>
        </a:p>
      </dsp:txBody>
      <dsp:txXfrm>
        <a:off x="607367" y="4295553"/>
        <a:ext cx="1251709" cy="1213889"/>
      </dsp:txXfrm>
    </dsp:sp>
    <dsp:sp modelId="{0A498F1C-5AB6-4351-B174-2F47191A5575}">
      <dsp:nvSpPr>
        <dsp:cNvPr id="0" name=""/>
        <dsp:cNvSpPr/>
      </dsp:nvSpPr>
      <dsp:spPr>
        <a:xfrm>
          <a:off x="2189849" y="4398734"/>
          <a:ext cx="6049819" cy="1007528"/>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Finally, the researcher needs to consider how their findings might be interpreted and applied in the real-world. Could their data or results be used to inform policy?</a:t>
          </a:r>
          <a:endParaRPr lang="en-US" sz="1400" kern="1200" dirty="0"/>
        </a:p>
      </dsp:txBody>
      <dsp:txXfrm>
        <a:off x="2693613" y="4398734"/>
        <a:ext cx="5042291" cy="1007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4E020-A419-4973-9AA7-81FECCD7DF3A}">
      <dsp:nvSpPr>
        <dsp:cNvPr id="0" name=""/>
        <dsp:cNvSpPr/>
      </dsp:nvSpPr>
      <dsp:spPr>
        <a:xfrm>
          <a:off x="422" y="296984"/>
          <a:ext cx="2465598" cy="12138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Research Question</a:t>
          </a:r>
        </a:p>
      </dsp:txBody>
      <dsp:txXfrm>
        <a:off x="607367" y="296984"/>
        <a:ext cx="1251709" cy="1213889"/>
      </dsp:txXfrm>
    </dsp:sp>
    <dsp:sp modelId="{D20E82C8-3814-4C91-91BB-C34076BBE50A}">
      <dsp:nvSpPr>
        <dsp:cNvPr id="0" name=""/>
        <dsp:cNvSpPr/>
      </dsp:nvSpPr>
      <dsp:spPr>
        <a:xfrm>
          <a:off x="2189849" y="400165"/>
          <a:ext cx="6025716" cy="1007528"/>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The researcher must consider their research question carefully. Asking questions like ‘Are there racial differences in IQ?’ or ‘Is intelligence inherited?’ may be damaging to members of a particular group.</a:t>
          </a:r>
          <a:endParaRPr lang="en-US" sz="1400" kern="1200" dirty="0"/>
        </a:p>
      </dsp:txBody>
      <dsp:txXfrm>
        <a:off x="2693613" y="400165"/>
        <a:ext cx="5018188" cy="1007528"/>
      </dsp:txXfrm>
    </dsp:sp>
    <dsp:sp modelId="{AB59B4C2-43EE-410C-B260-D65BFA8B6640}">
      <dsp:nvSpPr>
        <dsp:cNvPr id="0" name=""/>
        <dsp:cNvSpPr/>
      </dsp:nvSpPr>
      <dsp:spPr>
        <a:xfrm>
          <a:off x="422" y="1629840"/>
          <a:ext cx="2465598" cy="121388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Methodology Used</a:t>
          </a:r>
        </a:p>
      </dsp:txBody>
      <dsp:txXfrm>
        <a:off x="607367" y="1629840"/>
        <a:ext cx="1251709" cy="1213889"/>
      </dsp:txXfrm>
    </dsp:sp>
    <dsp:sp modelId="{CC60F1FD-69A8-4823-A517-86BB2C4B458A}">
      <dsp:nvSpPr>
        <dsp:cNvPr id="0" name=""/>
        <dsp:cNvSpPr/>
      </dsp:nvSpPr>
      <dsp:spPr>
        <a:xfrm>
          <a:off x="2189849" y="1733021"/>
          <a:ext cx="6025716" cy="1007528"/>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The researcher needs to consider the treatment of the participant's and their right to </a:t>
          </a:r>
          <a:r>
            <a:rPr lang="en-GB" sz="1400" b="1" kern="1200" dirty="0"/>
            <a:t>confidentiality </a:t>
          </a:r>
          <a:r>
            <a:rPr lang="en-GB" sz="1400" kern="1200" dirty="0"/>
            <a:t>and </a:t>
          </a:r>
          <a:r>
            <a:rPr lang="en-GB" sz="1400" b="1" kern="1200" dirty="0"/>
            <a:t>anonymity.</a:t>
          </a:r>
          <a:r>
            <a:rPr lang="en-GB" sz="1400" kern="1200" dirty="0"/>
            <a:t> For example, if someone admits to committing a crime, should the researcher maintain confidentiality?</a:t>
          </a:r>
          <a:endParaRPr lang="en-US" sz="1400" kern="1200" dirty="0"/>
        </a:p>
      </dsp:txBody>
      <dsp:txXfrm>
        <a:off x="2693613" y="1733021"/>
        <a:ext cx="5018188" cy="1007528"/>
      </dsp:txXfrm>
    </dsp:sp>
    <dsp:sp modelId="{FB2FA282-F9D9-4EE1-9757-D601F3CD7D8D}">
      <dsp:nvSpPr>
        <dsp:cNvPr id="0" name=""/>
        <dsp:cNvSpPr/>
      </dsp:nvSpPr>
      <dsp:spPr>
        <a:xfrm>
          <a:off x="422" y="2962697"/>
          <a:ext cx="2465598" cy="121388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Institutional Context</a:t>
          </a:r>
        </a:p>
      </dsp:txBody>
      <dsp:txXfrm>
        <a:off x="607367" y="2962697"/>
        <a:ext cx="1251709" cy="1213889"/>
      </dsp:txXfrm>
    </dsp:sp>
    <dsp:sp modelId="{E33A17D0-9846-4F1F-8120-09DD5B5F699C}">
      <dsp:nvSpPr>
        <dsp:cNvPr id="0" name=""/>
        <dsp:cNvSpPr/>
      </dsp:nvSpPr>
      <dsp:spPr>
        <a:xfrm>
          <a:off x="2189849" y="3065877"/>
          <a:ext cx="6025716" cy="1007528"/>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The researcher should be mindful of how the data is going to be used and consider who is funding the research. If the research is funded by a private institution or organisation, why are they funding the research and how do they intend to use the findings?</a:t>
          </a:r>
          <a:endParaRPr lang="en-US" sz="1400" kern="1200" dirty="0"/>
        </a:p>
      </dsp:txBody>
      <dsp:txXfrm>
        <a:off x="2693613" y="3065877"/>
        <a:ext cx="5018188" cy="1007528"/>
      </dsp:txXfrm>
    </dsp:sp>
    <dsp:sp modelId="{E9777969-6BA9-454B-864D-A037544BFCA2}">
      <dsp:nvSpPr>
        <dsp:cNvPr id="0" name=""/>
        <dsp:cNvSpPr/>
      </dsp:nvSpPr>
      <dsp:spPr>
        <a:xfrm>
          <a:off x="422" y="4295553"/>
          <a:ext cx="2465598" cy="121388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Interpretation and Application of Findings</a:t>
          </a:r>
          <a:endParaRPr lang="en-US" sz="1600" kern="1200" dirty="0"/>
        </a:p>
      </dsp:txBody>
      <dsp:txXfrm>
        <a:off x="607367" y="4295553"/>
        <a:ext cx="1251709" cy="1213889"/>
      </dsp:txXfrm>
    </dsp:sp>
    <dsp:sp modelId="{0A498F1C-5AB6-4351-B174-2F47191A5575}">
      <dsp:nvSpPr>
        <dsp:cNvPr id="0" name=""/>
        <dsp:cNvSpPr/>
      </dsp:nvSpPr>
      <dsp:spPr>
        <a:xfrm>
          <a:off x="2189849" y="4398734"/>
          <a:ext cx="6049819" cy="1007528"/>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Finally, the researcher needs to consider how their findings might be interpreted and applied in the real-world. Could their data or results be used to inform policy?</a:t>
          </a:r>
          <a:endParaRPr lang="en-US" sz="1400" kern="1200" dirty="0"/>
        </a:p>
      </dsp:txBody>
      <dsp:txXfrm>
        <a:off x="2693613" y="4398734"/>
        <a:ext cx="5042291" cy="1007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4E020-A419-4973-9AA7-81FECCD7DF3A}">
      <dsp:nvSpPr>
        <dsp:cNvPr id="0" name=""/>
        <dsp:cNvSpPr/>
      </dsp:nvSpPr>
      <dsp:spPr>
        <a:xfrm>
          <a:off x="422" y="296984"/>
          <a:ext cx="2465598" cy="12138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Research Question</a:t>
          </a:r>
        </a:p>
      </dsp:txBody>
      <dsp:txXfrm>
        <a:off x="607367" y="296984"/>
        <a:ext cx="1251709" cy="1213889"/>
      </dsp:txXfrm>
    </dsp:sp>
    <dsp:sp modelId="{D20E82C8-3814-4C91-91BB-C34076BBE50A}">
      <dsp:nvSpPr>
        <dsp:cNvPr id="0" name=""/>
        <dsp:cNvSpPr/>
      </dsp:nvSpPr>
      <dsp:spPr>
        <a:xfrm>
          <a:off x="2189849" y="400165"/>
          <a:ext cx="6025716" cy="1007528"/>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Burt should have considered his research question carefully. For example, examining whether intelligence is genetic could have serious implications and lead to further research where psychologists try to discover ‘intelligent genes’.</a:t>
          </a:r>
          <a:endParaRPr lang="en-US" sz="1400" kern="1200" dirty="0"/>
        </a:p>
      </dsp:txBody>
      <dsp:txXfrm>
        <a:off x="2693613" y="400165"/>
        <a:ext cx="5018188" cy="1007528"/>
      </dsp:txXfrm>
    </dsp:sp>
    <dsp:sp modelId="{AB59B4C2-43EE-410C-B260-D65BFA8B6640}">
      <dsp:nvSpPr>
        <dsp:cNvPr id="0" name=""/>
        <dsp:cNvSpPr/>
      </dsp:nvSpPr>
      <dsp:spPr>
        <a:xfrm>
          <a:off x="422" y="1629840"/>
          <a:ext cx="2465598" cy="121388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Methodology Used</a:t>
          </a:r>
        </a:p>
      </dsp:txBody>
      <dsp:txXfrm>
        <a:off x="607367" y="1629840"/>
        <a:ext cx="1251709" cy="1213889"/>
      </dsp:txXfrm>
    </dsp:sp>
    <dsp:sp modelId="{CC60F1FD-69A8-4823-A517-86BB2C4B458A}">
      <dsp:nvSpPr>
        <dsp:cNvPr id="0" name=""/>
        <dsp:cNvSpPr/>
      </dsp:nvSpPr>
      <dsp:spPr>
        <a:xfrm>
          <a:off x="2189849" y="1733021"/>
          <a:ext cx="6025716" cy="1007528"/>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Burt used twin studies as the basis of his investigation; however, it later transpired that his data was fabricated. Some psychologists even believe that he made up the names of his two researcher assistants who collected the data. </a:t>
          </a:r>
          <a:endParaRPr lang="en-US" sz="1400" kern="1200" dirty="0"/>
        </a:p>
      </dsp:txBody>
      <dsp:txXfrm>
        <a:off x="2693613" y="1733021"/>
        <a:ext cx="5018188" cy="1007528"/>
      </dsp:txXfrm>
    </dsp:sp>
    <dsp:sp modelId="{FB2FA282-F9D9-4EE1-9757-D601F3CD7D8D}">
      <dsp:nvSpPr>
        <dsp:cNvPr id="0" name=""/>
        <dsp:cNvSpPr/>
      </dsp:nvSpPr>
      <dsp:spPr>
        <a:xfrm>
          <a:off x="422" y="2962697"/>
          <a:ext cx="2465598" cy="121388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Institutional Context</a:t>
          </a:r>
        </a:p>
      </dsp:txBody>
      <dsp:txXfrm>
        <a:off x="607367" y="2962697"/>
        <a:ext cx="1251709" cy="1213889"/>
      </dsp:txXfrm>
    </dsp:sp>
    <dsp:sp modelId="{E33A17D0-9846-4F1F-8120-09DD5B5F699C}">
      <dsp:nvSpPr>
        <dsp:cNvPr id="0" name=""/>
        <dsp:cNvSpPr/>
      </dsp:nvSpPr>
      <dsp:spPr>
        <a:xfrm>
          <a:off x="2189849" y="3065877"/>
          <a:ext cx="6025716" cy="1007528"/>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While Burt was working for the University of Liverpool at the time, he also worked for London County Council and other institutions and therefore he should have been mindful about the intended use of his research, following publication.</a:t>
          </a:r>
          <a:endParaRPr lang="en-US" sz="1400" kern="1200" dirty="0"/>
        </a:p>
      </dsp:txBody>
      <dsp:txXfrm>
        <a:off x="2693613" y="3065877"/>
        <a:ext cx="5018188" cy="1007528"/>
      </dsp:txXfrm>
    </dsp:sp>
    <dsp:sp modelId="{E9777969-6BA9-454B-864D-A037544BFCA2}">
      <dsp:nvSpPr>
        <dsp:cNvPr id="0" name=""/>
        <dsp:cNvSpPr/>
      </dsp:nvSpPr>
      <dsp:spPr>
        <a:xfrm>
          <a:off x="422" y="4295553"/>
          <a:ext cx="2465598" cy="121388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Interpretation and Application of Findings</a:t>
          </a:r>
          <a:endParaRPr lang="en-US" sz="1600" kern="1200" dirty="0"/>
        </a:p>
      </dsp:txBody>
      <dsp:txXfrm>
        <a:off x="607367" y="4295553"/>
        <a:ext cx="1251709" cy="1213889"/>
      </dsp:txXfrm>
    </dsp:sp>
    <dsp:sp modelId="{0A498F1C-5AB6-4351-B174-2F47191A5575}">
      <dsp:nvSpPr>
        <dsp:cNvPr id="0" name=""/>
        <dsp:cNvSpPr/>
      </dsp:nvSpPr>
      <dsp:spPr>
        <a:xfrm>
          <a:off x="2189849" y="4398734"/>
          <a:ext cx="6049819" cy="1007528"/>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Finally, and most significantly, Burt should have considered the severe implications of his findings which were used to inform policy. His views greatly influenced the </a:t>
          </a:r>
          <a:r>
            <a:rPr lang="en-GB" sz="1400" b="1" kern="1200" dirty="0" err="1"/>
            <a:t>Hadow</a:t>
          </a:r>
          <a:r>
            <a:rPr lang="en-GB" sz="1400" b="1" kern="1200" dirty="0"/>
            <a:t> Report (1926)</a:t>
          </a:r>
          <a:r>
            <a:rPr lang="en-GB" sz="1400" kern="1200" dirty="0"/>
            <a:t> which led to the creation of the 11+ which was used from 1944-1976. </a:t>
          </a:r>
          <a:endParaRPr lang="en-US" sz="1400" kern="1200" dirty="0"/>
        </a:p>
      </dsp:txBody>
      <dsp:txXfrm>
        <a:off x="2693613" y="4398734"/>
        <a:ext cx="5042291" cy="1007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4E020-A419-4973-9AA7-81FECCD7DF3A}">
      <dsp:nvSpPr>
        <dsp:cNvPr id="0" name=""/>
        <dsp:cNvSpPr/>
      </dsp:nvSpPr>
      <dsp:spPr>
        <a:xfrm>
          <a:off x="422" y="296984"/>
          <a:ext cx="2465598" cy="12138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Research Question</a:t>
          </a:r>
        </a:p>
      </dsp:txBody>
      <dsp:txXfrm>
        <a:off x="607367" y="296984"/>
        <a:ext cx="1251709" cy="1213889"/>
      </dsp:txXfrm>
    </dsp:sp>
    <dsp:sp modelId="{D20E82C8-3814-4C91-91BB-C34076BBE50A}">
      <dsp:nvSpPr>
        <dsp:cNvPr id="0" name=""/>
        <dsp:cNvSpPr/>
      </dsp:nvSpPr>
      <dsp:spPr>
        <a:xfrm>
          <a:off x="2189849" y="400165"/>
          <a:ext cx="6025716" cy="1007528"/>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Burt should have considered his research question carefully. For example, examining whether intelligence is genetic could have serious implications and lead to further research where psychologists try to discover ‘intelligent genes’.</a:t>
          </a:r>
          <a:endParaRPr lang="en-US" sz="1400" kern="1200" dirty="0"/>
        </a:p>
      </dsp:txBody>
      <dsp:txXfrm>
        <a:off x="2693613" y="400165"/>
        <a:ext cx="5018188" cy="1007528"/>
      </dsp:txXfrm>
    </dsp:sp>
    <dsp:sp modelId="{AB59B4C2-43EE-410C-B260-D65BFA8B6640}">
      <dsp:nvSpPr>
        <dsp:cNvPr id="0" name=""/>
        <dsp:cNvSpPr/>
      </dsp:nvSpPr>
      <dsp:spPr>
        <a:xfrm>
          <a:off x="422" y="1629840"/>
          <a:ext cx="2465598" cy="121388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Methodology Used</a:t>
          </a:r>
        </a:p>
      </dsp:txBody>
      <dsp:txXfrm>
        <a:off x="607367" y="1629840"/>
        <a:ext cx="1251709" cy="1213889"/>
      </dsp:txXfrm>
    </dsp:sp>
    <dsp:sp modelId="{CC60F1FD-69A8-4823-A517-86BB2C4B458A}">
      <dsp:nvSpPr>
        <dsp:cNvPr id="0" name=""/>
        <dsp:cNvSpPr/>
      </dsp:nvSpPr>
      <dsp:spPr>
        <a:xfrm>
          <a:off x="2189849" y="1733021"/>
          <a:ext cx="6025716" cy="1007528"/>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Burt used twin studies as the basis of his investigation; however, it later transpired that his data was fabricated. Some psychologists even believe that he made up the names of his two researcher assistants who collected the data. </a:t>
          </a:r>
          <a:endParaRPr lang="en-US" sz="1400" kern="1200" dirty="0"/>
        </a:p>
      </dsp:txBody>
      <dsp:txXfrm>
        <a:off x="2693613" y="1733021"/>
        <a:ext cx="5018188" cy="1007528"/>
      </dsp:txXfrm>
    </dsp:sp>
    <dsp:sp modelId="{FB2FA282-F9D9-4EE1-9757-D601F3CD7D8D}">
      <dsp:nvSpPr>
        <dsp:cNvPr id="0" name=""/>
        <dsp:cNvSpPr/>
      </dsp:nvSpPr>
      <dsp:spPr>
        <a:xfrm>
          <a:off x="422" y="2962697"/>
          <a:ext cx="2465598" cy="121388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The Institutional Context</a:t>
          </a:r>
        </a:p>
      </dsp:txBody>
      <dsp:txXfrm>
        <a:off x="607367" y="2962697"/>
        <a:ext cx="1251709" cy="1213889"/>
      </dsp:txXfrm>
    </dsp:sp>
    <dsp:sp modelId="{E33A17D0-9846-4F1F-8120-09DD5B5F699C}">
      <dsp:nvSpPr>
        <dsp:cNvPr id="0" name=""/>
        <dsp:cNvSpPr/>
      </dsp:nvSpPr>
      <dsp:spPr>
        <a:xfrm>
          <a:off x="2189849" y="3065877"/>
          <a:ext cx="6025716" cy="1007528"/>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While Burt was working for the University of Liverpool at the time, he also worked for London County Council and other institutions and therefore he should have been mindful about the intended use of his research, following publication.</a:t>
          </a:r>
          <a:endParaRPr lang="en-US" sz="1400" kern="1200" dirty="0"/>
        </a:p>
      </dsp:txBody>
      <dsp:txXfrm>
        <a:off x="2693613" y="3065877"/>
        <a:ext cx="5018188" cy="1007528"/>
      </dsp:txXfrm>
    </dsp:sp>
    <dsp:sp modelId="{E9777969-6BA9-454B-864D-A037544BFCA2}">
      <dsp:nvSpPr>
        <dsp:cNvPr id="0" name=""/>
        <dsp:cNvSpPr/>
      </dsp:nvSpPr>
      <dsp:spPr>
        <a:xfrm>
          <a:off x="422" y="4295553"/>
          <a:ext cx="2465598" cy="121388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Interpretation and Application of Findings</a:t>
          </a:r>
          <a:endParaRPr lang="en-US" sz="1600" kern="1200" dirty="0"/>
        </a:p>
      </dsp:txBody>
      <dsp:txXfrm>
        <a:off x="607367" y="4295553"/>
        <a:ext cx="1251709" cy="1213889"/>
      </dsp:txXfrm>
    </dsp:sp>
    <dsp:sp modelId="{0A498F1C-5AB6-4351-B174-2F47191A5575}">
      <dsp:nvSpPr>
        <dsp:cNvPr id="0" name=""/>
        <dsp:cNvSpPr/>
      </dsp:nvSpPr>
      <dsp:spPr>
        <a:xfrm>
          <a:off x="2189849" y="4398734"/>
          <a:ext cx="6049819" cy="1007528"/>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kern="1200" dirty="0"/>
            <a:t>Finally, and most significantly, Burt should have considered the severe implications of his findings which were used to inform policy. His views greatly influenced the </a:t>
          </a:r>
          <a:r>
            <a:rPr lang="en-GB" sz="1400" b="1" kern="1200" dirty="0" err="1"/>
            <a:t>Hadow</a:t>
          </a:r>
          <a:r>
            <a:rPr lang="en-GB" sz="1400" b="1" kern="1200" dirty="0"/>
            <a:t> Report (1926)</a:t>
          </a:r>
          <a:r>
            <a:rPr lang="en-GB" sz="1400" kern="1200" dirty="0"/>
            <a:t> which led to the creation of the 11+ which was used from 1944-1976. </a:t>
          </a:r>
          <a:endParaRPr lang="en-US" sz="1400" kern="1200" dirty="0"/>
        </a:p>
      </dsp:txBody>
      <dsp:txXfrm>
        <a:off x="2693613" y="4398734"/>
        <a:ext cx="5042291" cy="1007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28BE9-F9D5-474B-BE8F-9627A1CA155C}">
      <dsp:nvSpPr>
        <dsp:cNvPr id="0" name=""/>
        <dsp:cNvSpPr/>
      </dsp:nvSpPr>
      <dsp:spPr>
        <a:xfrm>
          <a:off x="0" y="511953"/>
          <a:ext cx="8229600" cy="1304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300" kern="1200" dirty="0"/>
            <a:t>Explain what is meant by socially sensitive research. [3 marks]</a:t>
          </a:r>
          <a:endParaRPr lang="en-US" sz="2300" kern="1200" dirty="0"/>
        </a:p>
      </dsp:txBody>
      <dsp:txXfrm>
        <a:off x="0" y="511953"/>
        <a:ext cx="8229600" cy="1304100"/>
      </dsp:txXfrm>
    </dsp:sp>
    <dsp:sp modelId="{ACF43E3A-B786-4CD2-8482-1FBC73AED65C}">
      <dsp:nvSpPr>
        <dsp:cNvPr id="0" name=""/>
        <dsp:cNvSpPr/>
      </dsp:nvSpPr>
      <dsp:spPr>
        <a:xfrm>
          <a:off x="411480" y="172473"/>
          <a:ext cx="5760720"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Short-Answer Question</a:t>
          </a:r>
        </a:p>
      </dsp:txBody>
      <dsp:txXfrm>
        <a:off x="444624" y="205617"/>
        <a:ext cx="5694432" cy="612672"/>
      </dsp:txXfrm>
    </dsp:sp>
    <dsp:sp modelId="{9276FB69-CFC6-4ADC-BAD9-AB322FFEDBD3}">
      <dsp:nvSpPr>
        <dsp:cNvPr id="0" name=""/>
        <dsp:cNvSpPr/>
      </dsp:nvSpPr>
      <dsp:spPr>
        <a:xfrm>
          <a:off x="0" y="2279733"/>
          <a:ext cx="8229600" cy="13041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300" b="0" i="0" kern="1200" dirty="0"/>
            <a:t>Briefly explain how the researchers could have dealt with the issue of social sensitivity in this study. [</a:t>
          </a:r>
          <a:r>
            <a:rPr lang="en-US" sz="2300" b="0" i="0" kern="1200" dirty="0"/>
            <a:t>4 marks]</a:t>
          </a:r>
          <a:endParaRPr lang="en-US" sz="2300" b="0" kern="1200" dirty="0"/>
        </a:p>
      </dsp:txBody>
      <dsp:txXfrm>
        <a:off x="0" y="2279733"/>
        <a:ext cx="8229600" cy="1304100"/>
      </dsp:txXfrm>
    </dsp:sp>
    <dsp:sp modelId="{BC860D62-B2BC-4617-A7B5-5ECF2D2594A5}">
      <dsp:nvSpPr>
        <dsp:cNvPr id="0" name=""/>
        <dsp:cNvSpPr/>
      </dsp:nvSpPr>
      <dsp:spPr>
        <a:xfrm>
          <a:off x="411480" y="1940253"/>
          <a:ext cx="5760720"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Application</a:t>
          </a:r>
        </a:p>
      </dsp:txBody>
      <dsp:txXfrm>
        <a:off x="444624" y="1973397"/>
        <a:ext cx="5694432" cy="612672"/>
      </dsp:txXfrm>
    </dsp:sp>
    <dsp:sp modelId="{EE75AE0D-F34A-4DD5-B977-C0F56CF20FB1}">
      <dsp:nvSpPr>
        <dsp:cNvPr id="0" name=""/>
        <dsp:cNvSpPr/>
      </dsp:nvSpPr>
      <dsp:spPr>
        <a:xfrm>
          <a:off x="0" y="4047513"/>
          <a:ext cx="8229600" cy="16301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300" kern="1200" dirty="0"/>
            <a:t>Discuss the ethical implications of research studies and/or theory, including reference to social sensitivity. [16 marks]</a:t>
          </a:r>
          <a:endParaRPr lang="en-US" sz="2300" kern="1200" dirty="0"/>
        </a:p>
      </dsp:txBody>
      <dsp:txXfrm>
        <a:off x="0" y="4047513"/>
        <a:ext cx="8229600" cy="1630125"/>
      </dsp:txXfrm>
    </dsp:sp>
    <dsp:sp modelId="{42E947DE-A4DD-4025-B79F-B85DCA5DDE99}">
      <dsp:nvSpPr>
        <dsp:cNvPr id="0" name=""/>
        <dsp:cNvSpPr/>
      </dsp:nvSpPr>
      <dsp:spPr>
        <a:xfrm>
          <a:off x="411480" y="3708033"/>
          <a:ext cx="5760720"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Essay</a:t>
          </a:r>
        </a:p>
      </dsp:txBody>
      <dsp:txXfrm>
        <a:off x="444624" y="3741177"/>
        <a:ext cx="5694432"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28BE9-F9D5-474B-BE8F-9627A1CA155C}">
      <dsp:nvSpPr>
        <dsp:cNvPr id="0" name=""/>
        <dsp:cNvSpPr/>
      </dsp:nvSpPr>
      <dsp:spPr>
        <a:xfrm>
          <a:off x="0" y="511953"/>
          <a:ext cx="8229600" cy="1304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300" kern="1200" dirty="0"/>
            <a:t>Explain what is meant by socially sensitive research. [3 marks]</a:t>
          </a:r>
          <a:endParaRPr lang="en-US" sz="2300" kern="1200" dirty="0"/>
        </a:p>
      </dsp:txBody>
      <dsp:txXfrm>
        <a:off x="0" y="511953"/>
        <a:ext cx="8229600" cy="1304100"/>
      </dsp:txXfrm>
    </dsp:sp>
    <dsp:sp modelId="{ACF43E3A-B786-4CD2-8482-1FBC73AED65C}">
      <dsp:nvSpPr>
        <dsp:cNvPr id="0" name=""/>
        <dsp:cNvSpPr/>
      </dsp:nvSpPr>
      <dsp:spPr>
        <a:xfrm>
          <a:off x="411480" y="172473"/>
          <a:ext cx="5760720"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Short-Answer Question</a:t>
          </a:r>
        </a:p>
      </dsp:txBody>
      <dsp:txXfrm>
        <a:off x="444624" y="205617"/>
        <a:ext cx="5694432" cy="612672"/>
      </dsp:txXfrm>
    </dsp:sp>
    <dsp:sp modelId="{9276FB69-CFC6-4ADC-BAD9-AB322FFEDBD3}">
      <dsp:nvSpPr>
        <dsp:cNvPr id="0" name=""/>
        <dsp:cNvSpPr/>
      </dsp:nvSpPr>
      <dsp:spPr>
        <a:xfrm>
          <a:off x="0" y="2279733"/>
          <a:ext cx="8229600" cy="13041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300" b="0" i="0" kern="1200" dirty="0"/>
            <a:t>Briefly explain how the researchers could have dealt with the issue of social sensitivity in this study. [</a:t>
          </a:r>
          <a:r>
            <a:rPr lang="en-US" sz="2300" b="0" i="0" kern="1200" dirty="0"/>
            <a:t>4 marks]</a:t>
          </a:r>
          <a:endParaRPr lang="en-US" sz="2300" b="0" kern="1200" dirty="0"/>
        </a:p>
      </dsp:txBody>
      <dsp:txXfrm>
        <a:off x="0" y="2279733"/>
        <a:ext cx="8229600" cy="1304100"/>
      </dsp:txXfrm>
    </dsp:sp>
    <dsp:sp modelId="{BC860D62-B2BC-4617-A7B5-5ECF2D2594A5}">
      <dsp:nvSpPr>
        <dsp:cNvPr id="0" name=""/>
        <dsp:cNvSpPr/>
      </dsp:nvSpPr>
      <dsp:spPr>
        <a:xfrm>
          <a:off x="411480" y="1940253"/>
          <a:ext cx="5760720"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Application</a:t>
          </a:r>
        </a:p>
      </dsp:txBody>
      <dsp:txXfrm>
        <a:off x="444624" y="1973397"/>
        <a:ext cx="5694432" cy="612672"/>
      </dsp:txXfrm>
    </dsp:sp>
    <dsp:sp modelId="{EE75AE0D-F34A-4DD5-B977-C0F56CF20FB1}">
      <dsp:nvSpPr>
        <dsp:cNvPr id="0" name=""/>
        <dsp:cNvSpPr/>
      </dsp:nvSpPr>
      <dsp:spPr>
        <a:xfrm>
          <a:off x="0" y="4047513"/>
          <a:ext cx="8229600" cy="16301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300" kern="1200" dirty="0"/>
            <a:t>Discuss the ethical implications of research studies and/or theory, including reference to social sensitivity. [16 marks]</a:t>
          </a:r>
          <a:endParaRPr lang="en-US" sz="2300" kern="1200" dirty="0"/>
        </a:p>
      </dsp:txBody>
      <dsp:txXfrm>
        <a:off x="0" y="4047513"/>
        <a:ext cx="8229600" cy="1630125"/>
      </dsp:txXfrm>
    </dsp:sp>
    <dsp:sp modelId="{42E947DE-A4DD-4025-B79F-B85DCA5DDE99}">
      <dsp:nvSpPr>
        <dsp:cNvPr id="0" name=""/>
        <dsp:cNvSpPr/>
      </dsp:nvSpPr>
      <dsp:spPr>
        <a:xfrm>
          <a:off x="411480" y="3708033"/>
          <a:ext cx="5760720"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Essay</a:t>
          </a:r>
        </a:p>
      </dsp:txBody>
      <dsp:txXfrm>
        <a:off x="444624" y="3741177"/>
        <a:ext cx="569443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F538F1D5-C101-2D4C-BB9A-CE82C796C978}" type="datetimeFigureOut">
              <a:rPr lang="en-US" smtClean="0"/>
              <a:t>1/30/2017</a:t>
            </a:fld>
            <a:endParaRPr lang="en-US" dirty="0"/>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2659D524-0A77-2049-A7B4-DBD277AED9CD}" type="slidenum">
              <a:rPr lang="en-US" smtClean="0"/>
              <a:t>‹#›</a:t>
            </a:fld>
            <a:endParaRPr lang="en-US" dirty="0"/>
          </a:p>
        </p:txBody>
      </p:sp>
    </p:spTree>
    <p:extLst>
      <p:ext uri="{BB962C8B-B14F-4D97-AF65-F5344CB8AC3E}">
        <p14:creationId xmlns:p14="http://schemas.microsoft.com/office/powerpoint/2010/main" val="2711536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GB" dirty="0"/>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D582654-6439-2F4A-B7E9-E9763D21E2BA}" type="datetimeFigureOut">
              <a:rPr lang="en-US"/>
              <a:pPr/>
              <a:t>1/30/2017</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GB" dirty="0"/>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7298A7B-A268-754B-8474-602FEABD64B8}" type="slidenum">
              <a:rPr lang="en-GB"/>
              <a:pPr/>
              <a:t>‹#›</a:t>
            </a:fld>
            <a:endParaRPr lang="en-GB" dirty="0"/>
          </a:p>
        </p:txBody>
      </p:sp>
    </p:spTree>
    <p:extLst>
      <p:ext uri="{BB962C8B-B14F-4D97-AF65-F5344CB8AC3E}">
        <p14:creationId xmlns:p14="http://schemas.microsoft.com/office/powerpoint/2010/main" val="345912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2</a:t>
            </a:fld>
            <a:endParaRPr lang="en-GB" dirty="0"/>
          </a:p>
        </p:txBody>
      </p:sp>
    </p:spTree>
    <p:extLst>
      <p:ext uri="{BB962C8B-B14F-4D97-AF65-F5344CB8AC3E}">
        <p14:creationId xmlns:p14="http://schemas.microsoft.com/office/powerpoint/2010/main" val="2475685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22</a:t>
            </a:fld>
            <a:endParaRPr lang="en-GB" dirty="0"/>
          </a:p>
        </p:txBody>
      </p:sp>
    </p:spTree>
    <p:extLst>
      <p:ext uri="{BB962C8B-B14F-4D97-AF65-F5344CB8AC3E}">
        <p14:creationId xmlns:p14="http://schemas.microsoft.com/office/powerpoint/2010/main" val="268676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25</a:t>
            </a:fld>
            <a:endParaRPr lang="en-GB" dirty="0"/>
          </a:p>
        </p:txBody>
      </p:sp>
    </p:spTree>
    <p:extLst>
      <p:ext uri="{BB962C8B-B14F-4D97-AF65-F5344CB8AC3E}">
        <p14:creationId xmlns:p14="http://schemas.microsoft.com/office/powerpoint/2010/main" val="370201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26</a:t>
            </a:fld>
            <a:endParaRPr lang="en-GB" dirty="0"/>
          </a:p>
        </p:txBody>
      </p:sp>
    </p:spTree>
    <p:extLst>
      <p:ext uri="{BB962C8B-B14F-4D97-AF65-F5344CB8AC3E}">
        <p14:creationId xmlns:p14="http://schemas.microsoft.com/office/powerpoint/2010/main" val="335881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27</a:t>
            </a:fld>
            <a:endParaRPr lang="en-GB" dirty="0"/>
          </a:p>
        </p:txBody>
      </p:sp>
    </p:spTree>
    <p:extLst>
      <p:ext uri="{BB962C8B-B14F-4D97-AF65-F5344CB8AC3E}">
        <p14:creationId xmlns:p14="http://schemas.microsoft.com/office/powerpoint/2010/main" val="511442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28</a:t>
            </a:fld>
            <a:endParaRPr lang="en-GB" dirty="0"/>
          </a:p>
        </p:txBody>
      </p:sp>
    </p:spTree>
    <p:extLst>
      <p:ext uri="{BB962C8B-B14F-4D97-AF65-F5344CB8AC3E}">
        <p14:creationId xmlns:p14="http://schemas.microsoft.com/office/powerpoint/2010/main" val="2543400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29</a:t>
            </a:fld>
            <a:endParaRPr lang="en-GB" dirty="0"/>
          </a:p>
        </p:txBody>
      </p:sp>
    </p:spTree>
    <p:extLst>
      <p:ext uri="{BB962C8B-B14F-4D97-AF65-F5344CB8AC3E}">
        <p14:creationId xmlns:p14="http://schemas.microsoft.com/office/powerpoint/2010/main" val="302921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31</a:t>
            </a:fld>
            <a:endParaRPr lang="en-GB" dirty="0"/>
          </a:p>
        </p:txBody>
      </p:sp>
    </p:spTree>
    <p:extLst>
      <p:ext uri="{BB962C8B-B14F-4D97-AF65-F5344CB8AC3E}">
        <p14:creationId xmlns:p14="http://schemas.microsoft.com/office/powerpoint/2010/main" val="12357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32</a:t>
            </a:fld>
            <a:endParaRPr lang="en-GB" dirty="0"/>
          </a:p>
        </p:txBody>
      </p:sp>
    </p:spTree>
    <p:extLst>
      <p:ext uri="{BB962C8B-B14F-4D97-AF65-F5344CB8AC3E}">
        <p14:creationId xmlns:p14="http://schemas.microsoft.com/office/powerpoint/2010/main" val="4108254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33</a:t>
            </a:fld>
            <a:endParaRPr lang="en-GB" dirty="0"/>
          </a:p>
        </p:txBody>
      </p:sp>
    </p:spTree>
    <p:extLst>
      <p:ext uri="{BB962C8B-B14F-4D97-AF65-F5344CB8AC3E}">
        <p14:creationId xmlns:p14="http://schemas.microsoft.com/office/powerpoint/2010/main" val="1591833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34</a:t>
            </a:fld>
            <a:endParaRPr lang="en-GB" dirty="0"/>
          </a:p>
        </p:txBody>
      </p:sp>
    </p:spTree>
    <p:extLst>
      <p:ext uri="{BB962C8B-B14F-4D97-AF65-F5344CB8AC3E}">
        <p14:creationId xmlns:p14="http://schemas.microsoft.com/office/powerpoint/2010/main" val="191543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5</a:t>
            </a:fld>
            <a:endParaRPr lang="en-GB" dirty="0"/>
          </a:p>
        </p:txBody>
      </p:sp>
    </p:spTree>
    <p:extLst>
      <p:ext uri="{BB962C8B-B14F-4D97-AF65-F5344CB8AC3E}">
        <p14:creationId xmlns:p14="http://schemas.microsoft.com/office/powerpoint/2010/main" val="1689274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35</a:t>
            </a:fld>
            <a:endParaRPr lang="en-GB" dirty="0"/>
          </a:p>
        </p:txBody>
      </p:sp>
    </p:spTree>
    <p:extLst>
      <p:ext uri="{BB962C8B-B14F-4D97-AF65-F5344CB8AC3E}">
        <p14:creationId xmlns:p14="http://schemas.microsoft.com/office/powerpoint/2010/main" val="1290580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36</a:t>
            </a:fld>
            <a:endParaRPr lang="en-GB" dirty="0"/>
          </a:p>
        </p:txBody>
      </p:sp>
    </p:spTree>
    <p:extLst>
      <p:ext uri="{BB962C8B-B14F-4D97-AF65-F5344CB8AC3E}">
        <p14:creationId xmlns:p14="http://schemas.microsoft.com/office/powerpoint/2010/main" val="349671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13</a:t>
            </a:fld>
            <a:endParaRPr lang="en-GB" dirty="0"/>
          </a:p>
        </p:txBody>
      </p:sp>
    </p:spTree>
    <p:extLst>
      <p:ext uri="{BB962C8B-B14F-4D97-AF65-F5344CB8AC3E}">
        <p14:creationId xmlns:p14="http://schemas.microsoft.com/office/powerpoint/2010/main" val="101707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14</a:t>
            </a:fld>
            <a:endParaRPr lang="en-GB" dirty="0"/>
          </a:p>
        </p:txBody>
      </p:sp>
    </p:spTree>
    <p:extLst>
      <p:ext uri="{BB962C8B-B14F-4D97-AF65-F5344CB8AC3E}">
        <p14:creationId xmlns:p14="http://schemas.microsoft.com/office/powerpoint/2010/main" val="269876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15</a:t>
            </a:fld>
            <a:endParaRPr lang="en-GB" dirty="0"/>
          </a:p>
        </p:txBody>
      </p:sp>
    </p:spTree>
    <p:extLst>
      <p:ext uri="{BB962C8B-B14F-4D97-AF65-F5344CB8AC3E}">
        <p14:creationId xmlns:p14="http://schemas.microsoft.com/office/powerpoint/2010/main" val="233369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17</a:t>
            </a:fld>
            <a:endParaRPr lang="en-GB" dirty="0"/>
          </a:p>
        </p:txBody>
      </p:sp>
    </p:spTree>
    <p:extLst>
      <p:ext uri="{BB962C8B-B14F-4D97-AF65-F5344CB8AC3E}">
        <p14:creationId xmlns:p14="http://schemas.microsoft.com/office/powerpoint/2010/main" val="269609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18</a:t>
            </a:fld>
            <a:endParaRPr lang="en-GB" dirty="0"/>
          </a:p>
        </p:txBody>
      </p:sp>
    </p:spTree>
    <p:extLst>
      <p:ext uri="{BB962C8B-B14F-4D97-AF65-F5344CB8AC3E}">
        <p14:creationId xmlns:p14="http://schemas.microsoft.com/office/powerpoint/2010/main" val="8399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20</a:t>
            </a:fld>
            <a:endParaRPr lang="en-GB" dirty="0"/>
          </a:p>
        </p:txBody>
      </p:sp>
    </p:spTree>
    <p:extLst>
      <p:ext uri="{BB962C8B-B14F-4D97-AF65-F5344CB8AC3E}">
        <p14:creationId xmlns:p14="http://schemas.microsoft.com/office/powerpoint/2010/main" val="4293233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98A7B-A268-754B-8474-602FEABD64B8}" type="slidenum">
              <a:rPr lang="en-GB" smtClean="0"/>
              <a:pPr/>
              <a:t>21</a:t>
            </a:fld>
            <a:endParaRPr lang="en-GB" dirty="0"/>
          </a:p>
        </p:txBody>
      </p:sp>
    </p:spTree>
    <p:extLst>
      <p:ext uri="{BB962C8B-B14F-4D97-AF65-F5344CB8AC3E}">
        <p14:creationId xmlns:p14="http://schemas.microsoft.com/office/powerpoint/2010/main" val="602623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5140" y="476672"/>
            <a:ext cx="9159139" cy="1944216"/>
          </a:xfrm>
          <a:prstGeom prst="rect">
            <a:avLst/>
          </a:prstGeom>
        </p:spPr>
      </p:pic>
      <p:sp>
        <p:nvSpPr>
          <p:cNvPr id="2" name="Title 1"/>
          <p:cNvSpPr>
            <a:spLocks noGrp="1"/>
          </p:cNvSpPr>
          <p:nvPr>
            <p:ph type="ctrTitle"/>
          </p:nvPr>
        </p:nvSpPr>
        <p:spPr>
          <a:xfrm>
            <a:off x="611560" y="620689"/>
            <a:ext cx="7772400" cy="936103"/>
          </a:xfrm>
        </p:spPr>
        <p:txBody>
          <a:bodyPr lIns="0" tIns="0" rIns="0" bIns="0">
            <a:normAutofit/>
          </a:bodyPr>
          <a:lstStyle>
            <a:lvl1pPr algn="ct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11560" y="1772816"/>
            <a:ext cx="7776864" cy="622920"/>
          </a:xfrm>
        </p:spPr>
        <p:txBody>
          <a:bodyPr lIns="0" tIns="0" rIns="0" bIns="0">
            <a:normAutofit/>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53499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02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40" y="476672"/>
            <a:ext cx="9159139" cy="1944216"/>
          </a:xfrm>
          <a:prstGeom prst="rect">
            <a:avLst/>
          </a:prstGeom>
        </p:spPr>
      </p:pic>
      <p:sp>
        <p:nvSpPr>
          <p:cNvPr id="2" name="Title 1"/>
          <p:cNvSpPr>
            <a:spLocks noGrp="1"/>
          </p:cNvSpPr>
          <p:nvPr>
            <p:ph type="ctrTitle"/>
          </p:nvPr>
        </p:nvSpPr>
        <p:spPr>
          <a:xfrm>
            <a:off x="611560" y="620689"/>
            <a:ext cx="7772400" cy="936103"/>
          </a:xfrm>
        </p:spPr>
        <p:txBody>
          <a:bodyPr lIns="0" tIns="0" rIns="0" bIns="0">
            <a:normAutofit/>
          </a:bodyPr>
          <a:lstStyle>
            <a:lvl1pPr algn="ct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11560" y="1772816"/>
            <a:ext cx="7776864" cy="622920"/>
          </a:xfrm>
        </p:spPr>
        <p:txBody>
          <a:bodyPr lIns="0" tIns="0" rIns="0" bIns="0">
            <a:normAutofit/>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Rectangle 9"/>
          <p:cNvSpPr/>
          <p:nvPr userDrawn="1"/>
        </p:nvSpPr>
        <p:spPr>
          <a:xfrm>
            <a:off x="251520" y="2924944"/>
            <a:ext cx="2736304" cy="172819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
        <p:nvSpPr>
          <p:cNvPr id="11" name="Rectangle 10"/>
          <p:cNvSpPr/>
          <p:nvPr userDrawn="1"/>
        </p:nvSpPr>
        <p:spPr>
          <a:xfrm>
            <a:off x="3203848" y="2924944"/>
            <a:ext cx="2736304" cy="172819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
        <p:nvSpPr>
          <p:cNvPr id="12" name="Rectangle 11"/>
          <p:cNvSpPr/>
          <p:nvPr userDrawn="1"/>
        </p:nvSpPr>
        <p:spPr>
          <a:xfrm>
            <a:off x="6156176" y="2924944"/>
            <a:ext cx="2736304" cy="172819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solidFill>
                <a:schemeClr val="tx1"/>
              </a:solidFill>
            </a:endParaRPr>
          </a:p>
        </p:txBody>
      </p:sp>
    </p:spTree>
    <p:extLst>
      <p:ext uri="{BB962C8B-B14F-4D97-AF65-F5344CB8AC3E}">
        <p14:creationId xmlns:p14="http://schemas.microsoft.com/office/powerpoint/2010/main" val="120951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40" y="476672"/>
            <a:ext cx="9159139" cy="1944216"/>
          </a:xfrm>
          <a:prstGeom prst="rect">
            <a:avLst/>
          </a:prstGeom>
        </p:spPr>
      </p:pic>
      <p:sp>
        <p:nvSpPr>
          <p:cNvPr id="2" name="Title 1"/>
          <p:cNvSpPr>
            <a:spLocks noGrp="1"/>
          </p:cNvSpPr>
          <p:nvPr>
            <p:ph type="ctrTitle"/>
          </p:nvPr>
        </p:nvSpPr>
        <p:spPr>
          <a:xfrm>
            <a:off x="611560" y="620689"/>
            <a:ext cx="7772400" cy="936103"/>
          </a:xfrm>
        </p:spPr>
        <p:txBody>
          <a:bodyPr lIns="0" tIns="0" rIns="0" bIns="0">
            <a:normAutofit/>
          </a:bodyPr>
          <a:lstStyle>
            <a:lvl1pPr algn="ct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11560" y="1772816"/>
            <a:ext cx="7776864" cy="622920"/>
          </a:xfrm>
        </p:spPr>
        <p:txBody>
          <a:bodyPr lIns="0" tIns="0" rIns="0" bIns="0">
            <a:normAutofit/>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22901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42852"/>
            <a:ext cx="8640960" cy="939784"/>
          </a:xfrm>
        </p:spPr>
        <p:txBody>
          <a:bodyPr/>
          <a:lstStyle/>
          <a:p>
            <a:r>
              <a:rPr lang="en-US" dirty="0"/>
              <a:t>Click to edit Master title style</a:t>
            </a:r>
            <a:endParaRPr lang="en-GB" dirty="0"/>
          </a:p>
        </p:txBody>
      </p:sp>
      <p:sp>
        <p:nvSpPr>
          <p:cNvPr id="3" name="Content Placeholder 2"/>
          <p:cNvSpPr>
            <a:spLocks noGrp="1"/>
          </p:cNvSpPr>
          <p:nvPr>
            <p:ph idx="1"/>
          </p:nvPr>
        </p:nvSpPr>
        <p:spPr>
          <a:xfrm>
            <a:off x="251520" y="1500174"/>
            <a:ext cx="8640960" cy="4625989"/>
          </a:xfrm>
        </p:spPr>
        <p:txBody>
          <a:bodyPr/>
          <a:lstStyle>
            <a:lvl1pPr>
              <a:defRPr sz="2200"/>
            </a:lvl1pPr>
            <a:lvl2pP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9071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51520" y="1535112"/>
            <a:ext cx="4245868" cy="741759"/>
          </a:xfrm>
        </p:spPr>
        <p:txBody>
          <a:bodyPr anchor="b"/>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1520" y="2348879"/>
            <a:ext cx="4245868" cy="3777283"/>
          </a:xfrm>
        </p:spPr>
        <p:txBody>
          <a:bodyPr/>
          <a:lstStyle>
            <a:lvl1pPr marL="342900" indent="-342900">
              <a:buFont typeface="Wingdings" panose="05000000000000000000" pitchFamily="2" charset="2"/>
              <a:buChar char="§"/>
              <a:defRPr sz="2200"/>
            </a:lvl1pPr>
            <a:lvl2pPr marL="742950" indent="-285750">
              <a:buFont typeface="Wingdings" panose="05000000000000000000" pitchFamily="2" charset="2"/>
              <a:buChar char="§"/>
              <a:defRPr sz="2200"/>
            </a:lvl2pPr>
            <a:lvl3pPr marL="1143000" indent="-228600">
              <a:buFont typeface="Wingdings" panose="05000000000000000000" pitchFamily="2" charset="2"/>
              <a:buChar char="§"/>
              <a:defRPr sz="2200"/>
            </a:lvl3pPr>
            <a:lvl4pPr marL="1600200" indent="-228600">
              <a:buFont typeface="Wingdings" panose="05000000000000000000" pitchFamily="2" charset="2"/>
              <a:buChar char="§"/>
              <a:defRPr sz="2200"/>
            </a:lvl4pPr>
            <a:lvl5pPr marL="2057400" indent="-228600">
              <a:buFont typeface="Wingdings" panose="05000000000000000000" pitchFamily="2" charset="2"/>
              <a:buChar cha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2"/>
            <a:ext cx="4247455" cy="741759"/>
          </a:xfrm>
        </p:spPr>
        <p:txBody>
          <a:bodyPr anchor="b"/>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48879"/>
            <a:ext cx="4247455" cy="3777283"/>
          </a:xfrm>
        </p:spPr>
        <p:txBody>
          <a:bodyPr/>
          <a:lstStyle>
            <a:lvl1pPr marL="342900" indent="-342900">
              <a:buFont typeface="Wingdings" panose="05000000000000000000" pitchFamily="2" charset="2"/>
              <a:buChar char="§"/>
              <a:defRPr sz="2200">
                <a:latin typeface="+mj-lt"/>
              </a:defRPr>
            </a:lvl1pPr>
            <a:lvl2pPr marL="742950" indent="-285750">
              <a:buFont typeface="Wingdings" panose="05000000000000000000" pitchFamily="2" charset="2"/>
              <a:buChar char="§"/>
              <a:defRPr sz="2200">
                <a:latin typeface="+mj-lt"/>
              </a:defRPr>
            </a:lvl2pPr>
            <a:lvl3pPr marL="1143000" indent="-228600">
              <a:buFont typeface="Wingdings" panose="05000000000000000000" pitchFamily="2" charset="2"/>
              <a:buChar char="§"/>
              <a:defRPr sz="2200">
                <a:latin typeface="+mj-lt"/>
              </a:defRPr>
            </a:lvl3pPr>
            <a:lvl4pPr marL="1600200" indent="-228600">
              <a:buFont typeface="Wingdings" panose="05000000000000000000" pitchFamily="2" charset="2"/>
              <a:buChar char="§"/>
              <a:defRPr sz="2200">
                <a:latin typeface="+mj-lt"/>
              </a:defRPr>
            </a:lvl4pPr>
            <a:lvl5pPr marL="2057400" indent="-228600">
              <a:buFont typeface="Wingdings" panose="05000000000000000000" pitchFamily="2" charset="2"/>
              <a:buChar char="§"/>
              <a:defRPr sz="22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24338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5" name="Straight Connector 4"/>
          <p:cNvCxnSpPr/>
          <p:nvPr userDrawn="1"/>
        </p:nvCxnSpPr>
        <p:spPr>
          <a:xfrm>
            <a:off x="0" y="1212850"/>
            <a:ext cx="91440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1520" y="71422"/>
            <a:ext cx="8640960" cy="107156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573105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6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1196752"/>
            <a:ext cx="9144000" cy="28803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5000" b="1" dirty="0">
              <a:solidFill>
                <a:schemeClr val="tx1"/>
              </a:solidFill>
            </a:endParaRPr>
          </a:p>
        </p:txBody>
      </p:sp>
    </p:spTree>
    <p:extLst>
      <p:ext uri="{BB962C8B-B14F-4D97-AF65-F5344CB8AC3E}">
        <p14:creationId xmlns:p14="http://schemas.microsoft.com/office/powerpoint/2010/main" val="68276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39784"/>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500174"/>
            <a:ext cx="8229600" cy="4625989"/>
          </a:xfrm>
        </p:spPr>
        <p:txBody>
          <a:bodyPr/>
          <a:lstStyle>
            <a:lvl1pPr>
              <a:defRPr sz="2200"/>
            </a:lvl1pPr>
            <a:lvl2pP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2"/>
            <a:ext cx="4040188"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48879"/>
            <a:ext cx="4040188" cy="3777283"/>
          </a:xfrm>
        </p:spPr>
        <p:txBody>
          <a:bodyPr/>
          <a:lstStyle>
            <a:lvl1pPr marL="342900" indent="-342900">
              <a:buFont typeface="Wingdings" panose="05000000000000000000" pitchFamily="2" charset="2"/>
              <a:buChar char="§"/>
              <a:defRPr sz="2200"/>
            </a:lvl1pPr>
            <a:lvl2pPr marL="742950" indent="-285750">
              <a:buFont typeface="Wingdings" panose="05000000000000000000" pitchFamily="2" charset="2"/>
              <a:buChar char="§"/>
              <a:defRPr sz="2200"/>
            </a:lvl2pPr>
            <a:lvl3pPr marL="1143000" indent="-228600">
              <a:buFont typeface="Wingdings" panose="05000000000000000000" pitchFamily="2" charset="2"/>
              <a:buChar char="§"/>
              <a:defRPr sz="2200"/>
            </a:lvl3pPr>
            <a:lvl4pPr marL="1600200" indent="-228600">
              <a:buFont typeface="Wingdings" panose="05000000000000000000" pitchFamily="2" charset="2"/>
              <a:buChar char="§"/>
              <a:defRPr sz="2200"/>
            </a:lvl4pPr>
            <a:lvl5pPr marL="2057400" indent="-228600">
              <a:buFont typeface="Wingdings" panose="05000000000000000000" pitchFamily="2" charset="2"/>
              <a:buChar cha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2"/>
            <a:ext cx="4041775"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48879"/>
            <a:ext cx="4041775" cy="3777283"/>
          </a:xfrm>
        </p:spPr>
        <p:txBody>
          <a:bodyPr/>
          <a:lstStyle>
            <a:lvl1pPr marL="342900" indent="-342900">
              <a:buFont typeface="Wingdings" panose="05000000000000000000" pitchFamily="2" charset="2"/>
              <a:buChar char="§"/>
              <a:defRPr sz="2200">
                <a:latin typeface="+mj-lt"/>
              </a:defRPr>
            </a:lvl1pPr>
            <a:lvl2pPr marL="742950" indent="-285750">
              <a:buFont typeface="Wingdings" panose="05000000000000000000" pitchFamily="2" charset="2"/>
              <a:buChar char="§"/>
              <a:defRPr sz="2200">
                <a:latin typeface="+mj-lt"/>
              </a:defRPr>
            </a:lvl2pPr>
            <a:lvl3pPr marL="1143000" indent="-228600">
              <a:buFont typeface="Wingdings" panose="05000000000000000000" pitchFamily="2" charset="2"/>
              <a:buChar char="§"/>
              <a:defRPr sz="2200">
                <a:latin typeface="+mj-lt"/>
              </a:defRPr>
            </a:lvl3pPr>
            <a:lvl4pPr marL="1600200" indent="-228600">
              <a:buFont typeface="Wingdings" panose="05000000000000000000" pitchFamily="2" charset="2"/>
              <a:buChar char="§"/>
              <a:defRPr sz="2200">
                <a:latin typeface="+mj-lt"/>
              </a:defRPr>
            </a:lvl4pPr>
            <a:lvl5pPr marL="2057400" indent="-228600">
              <a:buFont typeface="Wingdings" panose="05000000000000000000" pitchFamily="2" charset="2"/>
              <a:buChar char="§"/>
              <a:defRPr sz="22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128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5" name="Straight Connector 4"/>
          <p:cNvCxnSpPr/>
          <p:nvPr userDrawn="1"/>
        </p:nvCxnSpPr>
        <p:spPr>
          <a:xfrm>
            <a:off x="0" y="1212850"/>
            <a:ext cx="91440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1422"/>
            <a:ext cx="8229600" cy="107156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28562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76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5140" y="476672"/>
            <a:ext cx="9159139" cy="1944216"/>
          </a:xfrm>
          <a:prstGeom prst="rect">
            <a:avLst/>
          </a:prstGeom>
        </p:spPr>
      </p:pic>
      <p:sp>
        <p:nvSpPr>
          <p:cNvPr id="2" name="Title 1"/>
          <p:cNvSpPr>
            <a:spLocks noGrp="1"/>
          </p:cNvSpPr>
          <p:nvPr>
            <p:ph type="ctrTitle"/>
          </p:nvPr>
        </p:nvSpPr>
        <p:spPr>
          <a:xfrm>
            <a:off x="611560" y="620689"/>
            <a:ext cx="7772400" cy="936103"/>
          </a:xfrm>
        </p:spPr>
        <p:txBody>
          <a:bodyPr lIns="0" tIns="0" rIns="0" bIns="0">
            <a:normAutofit/>
          </a:bodyPr>
          <a:lstStyle>
            <a:lvl1pPr algn="ct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11560" y="1772816"/>
            <a:ext cx="7776864" cy="622920"/>
          </a:xfrm>
        </p:spPr>
        <p:txBody>
          <a:bodyPr lIns="0" tIns="0" rIns="0" bIns="0">
            <a:normAutofit/>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78520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39784"/>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500174"/>
            <a:ext cx="8229600" cy="4625989"/>
          </a:xfrm>
        </p:spPr>
        <p:txBody>
          <a:bodyPr/>
          <a:lstStyle>
            <a:lvl1pPr>
              <a:defRPr sz="2200"/>
            </a:lvl1pPr>
            <a:lvl2pP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9144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2"/>
            <a:ext cx="4040188"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48879"/>
            <a:ext cx="4040188" cy="3777283"/>
          </a:xfrm>
        </p:spPr>
        <p:txBody>
          <a:bodyPr/>
          <a:lstStyle>
            <a:lvl1pPr marL="342900" indent="-342900">
              <a:buFont typeface="Wingdings" panose="05000000000000000000" pitchFamily="2" charset="2"/>
              <a:buChar char="§"/>
              <a:defRPr sz="2200"/>
            </a:lvl1pPr>
            <a:lvl2pPr marL="742950" indent="-285750">
              <a:buFont typeface="Wingdings" panose="05000000000000000000" pitchFamily="2" charset="2"/>
              <a:buChar char="§"/>
              <a:defRPr sz="2200"/>
            </a:lvl2pPr>
            <a:lvl3pPr marL="1143000" indent="-228600">
              <a:buFont typeface="Wingdings" panose="05000000000000000000" pitchFamily="2" charset="2"/>
              <a:buChar char="§"/>
              <a:defRPr sz="2200"/>
            </a:lvl3pPr>
            <a:lvl4pPr marL="1600200" indent="-228600">
              <a:buFont typeface="Wingdings" panose="05000000000000000000" pitchFamily="2" charset="2"/>
              <a:buChar char="§"/>
              <a:defRPr sz="2200"/>
            </a:lvl4pPr>
            <a:lvl5pPr marL="2057400" indent="-228600">
              <a:buFont typeface="Wingdings" panose="05000000000000000000" pitchFamily="2" charset="2"/>
              <a:buChar char="§"/>
              <a:defRPr sz="2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2"/>
            <a:ext cx="4041775"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48879"/>
            <a:ext cx="4041775" cy="3777283"/>
          </a:xfrm>
        </p:spPr>
        <p:txBody>
          <a:bodyPr/>
          <a:lstStyle>
            <a:lvl1pPr marL="342900" indent="-342900">
              <a:buFont typeface="Wingdings" panose="05000000000000000000" pitchFamily="2" charset="2"/>
              <a:buChar char="§"/>
              <a:defRPr sz="2200">
                <a:latin typeface="+mj-lt"/>
              </a:defRPr>
            </a:lvl1pPr>
            <a:lvl2pPr marL="742950" indent="-285750">
              <a:buFont typeface="Wingdings" panose="05000000000000000000" pitchFamily="2" charset="2"/>
              <a:buChar char="§"/>
              <a:defRPr sz="2200">
                <a:latin typeface="+mj-lt"/>
              </a:defRPr>
            </a:lvl2pPr>
            <a:lvl3pPr marL="1143000" indent="-228600">
              <a:buFont typeface="Wingdings" panose="05000000000000000000" pitchFamily="2" charset="2"/>
              <a:buChar char="§"/>
              <a:defRPr sz="2200">
                <a:latin typeface="+mj-lt"/>
              </a:defRPr>
            </a:lvl3pPr>
            <a:lvl4pPr marL="1600200" indent="-228600">
              <a:buFont typeface="Wingdings" panose="05000000000000000000" pitchFamily="2" charset="2"/>
              <a:buChar char="§"/>
              <a:defRPr sz="2200">
                <a:latin typeface="+mj-lt"/>
              </a:defRPr>
            </a:lvl4pPr>
            <a:lvl5pPr marL="2057400" indent="-228600">
              <a:buFont typeface="Wingdings" panose="05000000000000000000" pitchFamily="2" charset="2"/>
              <a:buChar char="§"/>
              <a:defRPr sz="22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0347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07156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2439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8640"/>
            <a:ext cx="8229600" cy="92211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600201"/>
            <a:ext cx="8229600" cy="442108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7" name="Straight Connector 6"/>
          <p:cNvCxnSpPr/>
          <p:nvPr userDrawn="1"/>
        </p:nvCxnSpPr>
        <p:spPr>
          <a:xfrm>
            <a:off x="0" y="6309320"/>
            <a:ext cx="91440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7"/>
          <a:stretch>
            <a:fillRect/>
          </a:stretch>
        </p:blipFill>
        <p:spPr>
          <a:xfrm>
            <a:off x="0" y="1268760"/>
            <a:ext cx="9144000" cy="144016"/>
          </a:xfrm>
          <a:prstGeom prst="rect">
            <a:avLst/>
          </a:prstGeom>
        </p:spPr>
      </p:pic>
      <p:pic>
        <p:nvPicPr>
          <p:cNvPr id="2" name="Picture 1"/>
          <p:cNvPicPr>
            <a:picLocks noChangeAspect="1"/>
          </p:cNvPicPr>
          <p:nvPr userDrawn="1"/>
        </p:nvPicPr>
        <p:blipFill>
          <a:blip r:embed="rId8"/>
          <a:stretch>
            <a:fillRect/>
          </a:stretch>
        </p:blipFill>
        <p:spPr>
          <a:xfrm>
            <a:off x="7306022" y="6313504"/>
            <a:ext cx="1402829" cy="544496"/>
          </a:xfrm>
          <a:prstGeom prst="rect">
            <a:avLst/>
          </a:prstGeom>
        </p:spPr>
      </p:pic>
    </p:spTree>
  </p:cSld>
  <p:clrMap bg1="lt1" tx1="dk1" bg2="lt2" tx2="dk2" accent1="accent1" accent2="accent2" accent3="accent3" accent4="accent4" accent5="accent5" accent6="accent6" hlink="hlink" folHlink="folHlink"/>
  <p:sldLayoutIdLst>
    <p:sldLayoutId id="2147483927" r:id="rId1"/>
    <p:sldLayoutId id="2147483934" r:id="rId2"/>
    <p:sldLayoutId id="2147483929" r:id="rId3"/>
    <p:sldLayoutId id="2147483936" r:id="rId4"/>
    <p:sldLayoutId id="2147483937" r:id="rId5"/>
  </p:sldLayoutIdLst>
  <p:txStyles>
    <p:titleStyle>
      <a:lvl1pPr algn="l" rtl="0" eaLnBrk="0" fontAlgn="base" hangingPunct="0">
        <a:spcBef>
          <a:spcPct val="0"/>
        </a:spcBef>
        <a:spcAft>
          <a:spcPct val="0"/>
        </a:spcAft>
        <a:defRPr sz="3600" kern="1200">
          <a:solidFill>
            <a:schemeClr val="tx1"/>
          </a:solidFill>
          <a:latin typeface="+mn-lt"/>
          <a:ea typeface="ＭＳ Ｐゴシック" charset="0"/>
          <a:cs typeface="Arial"/>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1pPr>
      <a:lvl2pPr marL="742950" indent="-28575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8640"/>
            <a:ext cx="8229600" cy="92211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600201"/>
            <a:ext cx="8229600" cy="442108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7" name="Straight Connector 6"/>
          <p:cNvCxnSpPr/>
          <p:nvPr userDrawn="1"/>
        </p:nvCxnSpPr>
        <p:spPr>
          <a:xfrm>
            <a:off x="0" y="6309320"/>
            <a:ext cx="91440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7"/>
          <a:stretch>
            <a:fillRect/>
          </a:stretch>
        </p:blipFill>
        <p:spPr>
          <a:xfrm>
            <a:off x="7306022" y="6313504"/>
            <a:ext cx="1402829" cy="544496"/>
          </a:xfrm>
          <a:prstGeom prst="rect">
            <a:avLst/>
          </a:prstGeom>
        </p:spPr>
      </p:pic>
    </p:spTree>
    <p:extLst>
      <p:ext uri="{BB962C8B-B14F-4D97-AF65-F5344CB8AC3E}">
        <p14:creationId xmlns:p14="http://schemas.microsoft.com/office/powerpoint/2010/main" val="503389189"/>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Lst>
  <p:txStyles>
    <p:titleStyle>
      <a:lvl1pPr algn="l" rtl="0" eaLnBrk="0" fontAlgn="base" hangingPunct="0">
        <a:spcBef>
          <a:spcPct val="0"/>
        </a:spcBef>
        <a:spcAft>
          <a:spcPct val="0"/>
        </a:spcAft>
        <a:defRPr sz="3600" kern="1200">
          <a:solidFill>
            <a:schemeClr val="tx1"/>
          </a:solidFill>
          <a:latin typeface="+mn-lt"/>
          <a:ea typeface="ＭＳ Ｐゴシック" charset="0"/>
          <a:cs typeface="Arial"/>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1pPr>
      <a:lvl2pPr marL="742950" indent="-28575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1520" y="188640"/>
            <a:ext cx="8640960" cy="92211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251520" y="1600201"/>
            <a:ext cx="8640960" cy="44210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7" name="Straight Connector 6"/>
          <p:cNvCxnSpPr/>
          <p:nvPr userDrawn="1"/>
        </p:nvCxnSpPr>
        <p:spPr>
          <a:xfrm>
            <a:off x="0" y="6309320"/>
            <a:ext cx="91440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268760"/>
            <a:ext cx="9144000" cy="144016"/>
          </a:xfrm>
          <a:prstGeom prst="rect">
            <a:avLst/>
          </a:prstGeom>
        </p:spPr>
      </p:pic>
      <p:sp>
        <p:nvSpPr>
          <p:cNvPr id="8" name="TextBox 7"/>
          <p:cNvSpPr txBox="1"/>
          <p:nvPr userDrawn="1"/>
        </p:nvSpPr>
        <p:spPr>
          <a:xfrm>
            <a:off x="179512" y="6402814"/>
            <a:ext cx="4285748" cy="338554"/>
          </a:xfrm>
          <a:prstGeom prst="rect">
            <a:avLst/>
          </a:prstGeom>
          <a:noFill/>
        </p:spPr>
        <p:txBody>
          <a:bodyPr wrap="square" rtlCol="0">
            <a:spAutoFit/>
          </a:bodyPr>
          <a:lstStyle/>
          <a:p>
            <a:r>
              <a:rPr lang="en-US" sz="1600" b="1" i="0" dirty="0">
                <a:latin typeface="+mj-lt"/>
              </a:rPr>
              <a:t>www.tutor2u.net/psychology</a:t>
            </a:r>
          </a:p>
        </p:txBody>
      </p:sp>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96336" y="6309320"/>
            <a:ext cx="1296144" cy="503088"/>
          </a:xfrm>
          <a:prstGeom prst="rect">
            <a:avLst/>
          </a:prstGeom>
        </p:spPr>
      </p:pic>
    </p:spTree>
    <p:extLst>
      <p:ext uri="{BB962C8B-B14F-4D97-AF65-F5344CB8AC3E}">
        <p14:creationId xmlns:p14="http://schemas.microsoft.com/office/powerpoint/2010/main" val="313923863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p:txStyles>
    <p:titleStyle>
      <a:lvl1pPr algn="l" rtl="0" eaLnBrk="0" fontAlgn="base" hangingPunct="0">
        <a:spcBef>
          <a:spcPct val="0"/>
        </a:spcBef>
        <a:spcAft>
          <a:spcPct val="0"/>
        </a:spcAft>
        <a:defRPr sz="3600" kern="1200">
          <a:solidFill>
            <a:schemeClr val="tx1"/>
          </a:solidFill>
          <a:latin typeface="+mn-lt"/>
          <a:ea typeface="ＭＳ Ｐゴシック" charset="0"/>
          <a:cs typeface="Arial"/>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1pPr>
      <a:lvl2pPr marL="742950" indent="-28575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www.facebook.com/groups/edexcelalevelpsychologyteachers/" TargetMode="External"/><Relationship Id="rId7" Type="http://schemas.openxmlformats.org/officeDocument/2006/relationships/hyperlink" Target="http://www.tutor2u.net/psychology/latest" TargetMode="External"/><Relationship Id="rId2" Type="http://schemas.openxmlformats.org/officeDocument/2006/relationships/hyperlink" Target="https://www.facebook.com/groups/aqapsychology/" TargetMode="Externa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hyperlink" Target="https://www.facebook.com/groups/tutor2uALevelPsychStudentGroup/" TargetMode="External"/><Relationship Id="rId4" Type="http://schemas.openxmlformats.org/officeDocument/2006/relationships/hyperlink" Target="https://www.facebook.com/groups/ocrpsycholog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Issues &amp; Debates</a:t>
            </a:r>
          </a:p>
        </p:txBody>
      </p:sp>
      <p:sp>
        <p:nvSpPr>
          <p:cNvPr id="3" name="Subtitle 2"/>
          <p:cNvSpPr>
            <a:spLocks noGrp="1"/>
          </p:cNvSpPr>
          <p:nvPr>
            <p:ph type="subTitle" idx="1"/>
          </p:nvPr>
        </p:nvSpPr>
        <p:spPr/>
        <p:txBody>
          <a:bodyPr/>
          <a:lstStyle/>
          <a:p>
            <a:r>
              <a:rPr lang="en-GB" dirty="0"/>
              <a:t>Social Sensitivity</a:t>
            </a:r>
          </a:p>
        </p:txBody>
      </p:sp>
      <p:pic>
        <p:nvPicPr>
          <p:cNvPr id="4" name="Picture 3"/>
          <p:cNvPicPr>
            <a:picLocks noChangeAspect="1"/>
          </p:cNvPicPr>
          <p:nvPr/>
        </p:nvPicPr>
        <p:blipFill>
          <a:blip r:embed="rId2"/>
          <a:stretch>
            <a:fillRect/>
          </a:stretch>
        </p:blipFill>
        <p:spPr>
          <a:xfrm>
            <a:off x="1792185" y="2492896"/>
            <a:ext cx="5411149" cy="3737477"/>
          </a:xfrm>
          <a:prstGeom prst="rect">
            <a:avLst/>
          </a:prstGeom>
        </p:spPr>
      </p:pic>
    </p:spTree>
    <p:extLst>
      <p:ext uri="{BB962C8B-B14F-4D97-AF65-F5344CB8AC3E}">
        <p14:creationId xmlns:p14="http://schemas.microsoft.com/office/powerpoint/2010/main" val="260542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446708" y="432625"/>
            <a:ext cx="8240092" cy="151216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chemeClr val="tx1"/>
                </a:solidFill>
              </a:rPr>
              <a:t>Ethical Implications</a:t>
            </a:r>
          </a:p>
          <a:p>
            <a:pPr algn="ctr"/>
            <a:r>
              <a:rPr lang="en-GB" sz="1600" b="1" i="1" dirty="0">
                <a:solidFill>
                  <a:schemeClr val="tx1"/>
                </a:solidFill>
              </a:rPr>
              <a:t>The term ethical implications considers the impact or consequences that psychological research has on the rights of other people in a wider context, not just the participants taking part in the research.</a:t>
            </a:r>
          </a:p>
        </p:txBody>
      </p:sp>
      <p:sp>
        <p:nvSpPr>
          <p:cNvPr id="7" name="Rectangle: Rounded Corners 6"/>
          <p:cNvSpPr/>
          <p:nvPr/>
        </p:nvSpPr>
        <p:spPr>
          <a:xfrm>
            <a:off x="446708" y="2564904"/>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B9006C"/>
                </a:solidFill>
              </a:rPr>
              <a:t>Research Studies</a:t>
            </a:r>
          </a:p>
          <a:p>
            <a:pPr algn="ctr"/>
            <a:r>
              <a:rPr lang="en-GB" sz="1600" b="1" i="1" dirty="0">
                <a:solidFill>
                  <a:schemeClr val="tx1"/>
                </a:solidFill>
              </a:rPr>
              <a:t>Milgram (1963)</a:t>
            </a:r>
          </a:p>
        </p:txBody>
      </p:sp>
      <p:sp>
        <p:nvSpPr>
          <p:cNvPr id="8" name="Rectangle: Rounded Corners 7"/>
          <p:cNvSpPr/>
          <p:nvPr/>
        </p:nvSpPr>
        <p:spPr>
          <a:xfrm>
            <a:off x="4705524" y="2564904"/>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92D050"/>
                </a:solidFill>
              </a:rPr>
              <a:t>Theories</a:t>
            </a:r>
          </a:p>
          <a:p>
            <a:pPr algn="ctr"/>
            <a:r>
              <a:rPr lang="en-GB" sz="1600" b="1" i="1" dirty="0">
                <a:solidFill>
                  <a:schemeClr val="tx1"/>
                </a:solidFill>
              </a:rPr>
              <a:t>Bowlby’s Theory of Attachment </a:t>
            </a:r>
          </a:p>
        </p:txBody>
      </p:sp>
      <p:cxnSp>
        <p:nvCxnSpPr>
          <p:cNvPr id="11" name="Connector: Elbow 10"/>
          <p:cNvCxnSpPr>
            <a:stCxn id="4" idx="2"/>
            <a:endCxn id="7" idx="0"/>
          </p:cNvCxnSpPr>
          <p:nvPr/>
        </p:nvCxnSpPr>
        <p:spPr>
          <a:xfrm rot="5400000">
            <a:off x="3191995" y="1190144"/>
            <a:ext cx="620111" cy="2129408"/>
          </a:xfrm>
          <a:prstGeom prst="bentConnector3">
            <a:avLst/>
          </a:prstGeom>
          <a:ln w="57150" cmpd="sng">
            <a:solidFill>
              <a:srgbClr val="B9006C"/>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Connector: Elbow 11"/>
          <p:cNvCxnSpPr>
            <a:cxnSpLocks/>
            <a:stCxn id="4" idx="2"/>
            <a:endCxn id="8" idx="0"/>
          </p:cNvCxnSpPr>
          <p:nvPr/>
        </p:nvCxnSpPr>
        <p:spPr>
          <a:xfrm rot="16200000" flipH="1">
            <a:off x="5321403" y="1190144"/>
            <a:ext cx="620111" cy="2129408"/>
          </a:xfrm>
          <a:prstGeom prst="bentConnector3">
            <a:avLst>
              <a:gd name="adj1" fmla="val 50000"/>
            </a:avLst>
          </a:prstGeom>
          <a:ln w="57150" cmpd="sng">
            <a:solidFill>
              <a:srgbClr val="92D050"/>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446708" y="3744992"/>
            <a:ext cx="8240092" cy="2132280"/>
            <a:chOff x="446708" y="3744992"/>
            <a:chExt cx="8240092" cy="2132280"/>
          </a:xfrm>
        </p:grpSpPr>
        <p:sp>
          <p:nvSpPr>
            <p:cNvPr id="9" name="Rectangle: Rounded Corners 8"/>
            <p:cNvSpPr/>
            <p:nvPr/>
          </p:nvSpPr>
          <p:spPr>
            <a:xfrm>
              <a:off x="446708" y="4365104"/>
              <a:ext cx="8240092" cy="1512168"/>
            </a:xfrm>
            <a:prstGeom prst="roundRect">
              <a:avLst/>
            </a:prstGeom>
            <a:solidFill>
              <a:srgbClr val="EE8E2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chemeClr val="tx1"/>
                  </a:solidFill>
                </a:rPr>
                <a:t>Social Sensitivity</a:t>
              </a:r>
            </a:p>
            <a:p>
              <a:pPr algn="ctr"/>
              <a:r>
                <a:rPr lang="en-GB" sz="1600" b="1" i="1" dirty="0">
                  <a:solidFill>
                    <a:schemeClr val="tx1"/>
                  </a:solidFill>
                </a:rPr>
                <a:t>Sieber and Stanley (1988) used the term socially sensitive to describe studies where there are potential social consequences for the participants or the group of people represented by the research. </a:t>
              </a:r>
            </a:p>
          </p:txBody>
        </p:sp>
        <p:cxnSp>
          <p:nvCxnSpPr>
            <p:cNvPr id="13" name="Connector: Elbow 12"/>
            <p:cNvCxnSpPr>
              <a:cxnSpLocks/>
              <a:stCxn id="7" idx="2"/>
              <a:endCxn id="9" idx="0"/>
            </p:cNvCxnSpPr>
            <p:nvPr/>
          </p:nvCxnSpPr>
          <p:spPr>
            <a:xfrm rot="16200000" flipH="1">
              <a:off x="3191995" y="2990344"/>
              <a:ext cx="620111" cy="2129408"/>
            </a:xfrm>
            <a:prstGeom prst="bentConnector3">
              <a:avLst>
                <a:gd name="adj1" fmla="val 50000"/>
              </a:avLst>
            </a:prstGeom>
            <a:ln w="57150" cmpd="sng">
              <a:solidFill>
                <a:srgbClr val="B9006C"/>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p:cNvCxnSpPr>
              <a:cxnSpLocks/>
              <a:stCxn id="8" idx="2"/>
              <a:endCxn id="9" idx="0"/>
            </p:cNvCxnSpPr>
            <p:nvPr/>
          </p:nvCxnSpPr>
          <p:spPr>
            <a:xfrm rot="5400000">
              <a:off x="5321403" y="2990344"/>
              <a:ext cx="620111" cy="2129408"/>
            </a:xfrm>
            <a:prstGeom prst="bentConnector3">
              <a:avLst>
                <a:gd name="adj1" fmla="val 50000"/>
              </a:avLst>
            </a:prstGeom>
            <a:ln w="57150" cmpd="sng">
              <a:solidFill>
                <a:srgbClr val="92D050"/>
              </a:solidFill>
              <a:headEnd type="non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2446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446708" y="132718"/>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B9006C"/>
                </a:solidFill>
              </a:rPr>
              <a:t>Research Studies</a:t>
            </a:r>
          </a:p>
          <a:p>
            <a:pPr algn="ctr"/>
            <a:r>
              <a:rPr lang="en-GB" b="1" i="1" dirty="0">
                <a:solidFill>
                  <a:schemeClr val="tx1"/>
                </a:solidFill>
              </a:rPr>
              <a:t>Milgram (1963)</a:t>
            </a:r>
          </a:p>
        </p:txBody>
      </p:sp>
      <p:sp>
        <p:nvSpPr>
          <p:cNvPr id="9" name="Rectangle: Rounded Corners 8"/>
          <p:cNvSpPr/>
          <p:nvPr/>
        </p:nvSpPr>
        <p:spPr>
          <a:xfrm>
            <a:off x="446708" y="1600839"/>
            <a:ext cx="3981276" cy="262024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Did the ends justify the means?</a:t>
            </a:r>
          </a:p>
          <a:p>
            <a:pPr algn="ctr"/>
            <a:endParaRPr lang="en-GB" sz="1600" b="1" dirty="0">
              <a:solidFill>
                <a:schemeClr val="tx1"/>
              </a:solidFill>
            </a:endParaRPr>
          </a:p>
          <a:p>
            <a:pPr algn="just"/>
            <a:r>
              <a:rPr lang="en-GB" sz="1600" dirty="0">
                <a:solidFill>
                  <a:schemeClr val="tx1"/>
                </a:solidFill>
              </a:rPr>
              <a:t>The participants were </a:t>
            </a:r>
            <a:r>
              <a:rPr lang="en-GB" sz="1600" b="1" dirty="0">
                <a:solidFill>
                  <a:srgbClr val="FF0000"/>
                </a:solidFill>
              </a:rPr>
              <a:t>deceived</a:t>
            </a:r>
            <a:r>
              <a:rPr lang="en-GB" sz="1600" dirty="0">
                <a:solidFill>
                  <a:schemeClr val="tx1"/>
                </a:solidFill>
              </a:rPr>
              <a:t>, they were unable to provide fully </a:t>
            </a:r>
            <a:r>
              <a:rPr lang="en-GB" sz="1600" b="1" dirty="0">
                <a:solidFill>
                  <a:srgbClr val="FF0000"/>
                </a:solidFill>
              </a:rPr>
              <a:t>informed consent</a:t>
            </a:r>
            <a:r>
              <a:rPr lang="en-GB" sz="1600" dirty="0">
                <a:solidFill>
                  <a:schemeClr val="tx1"/>
                </a:solidFill>
              </a:rPr>
              <a:t>. The experiment was </a:t>
            </a:r>
            <a:r>
              <a:rPr lang="en-GB" sz="1600" b="1" dirty="0">
                <a:solidFill>
                  <a:srgbClr val="FF0000"/>
                </a:solidFill>
              </a:rPr>
              <a:t>distressing</a:t>
            </a:r>
            <a:r>
              <a:rPr lang="en-GB" sz="1600" dirty="0">
                <a:solidFill>
                  <a:schemeClr val="tx1"/>
                </a:solidFill>
              </a:rPr>
              <a:t>.</a:t>
            </a:r>
          </a:p>
          <a:p>
            <a:pPr algn="just"/>
            <a:endParaRPr lang="en-GB" sz="1600" dirty="0">
              <a:solidFill>
                <a:schemeClr val="tx1"/>
              </a:solidFill>
            </a:endParaRPr>
          </a:p>
          <a:p>
            <a:pPr algn="just"/>
            <a:r>
              <a:rPr lang="en-GB" sz="1600" dirty="0">
                <a:solidFill>
                  <a:schemeClr val="tx1"/>
                </a:solidFill>
              </a:rPr>
              <a:t>However, they were </a:t>
            </a:r>
            <a:r>
              <a:rPr lang="en-GB" sz="1600" b="1" dirty="0">
                <a:solidFill>
                  <a:srgbClr val="00B050"/>
                </a:solidFill>
              </a:rPr>
              <a:t>debriefed</a:t>
            </a:r>
            <a:r>
              <a:rPr lang="en-GB" sz="1600" dirty="0">
                <a:solidFill>
                  <a:schemeClr val="tx1"/>
                </a:solidFill>
              </a:rPr>
              <a:t> and took part in a follow-up interview. Participants said that they suffered no long-term effects.</a:t>
            </a:r>
          </a:p>
        </p:txBody>
      </p:sp>
      <p:sp>
        <p:nvSpPr>
          <p:cNvPr id="10" name="Rectangle: Rounded Corners 9"/>
          <p:cNvSpPr/>
          <p:nvPr/>
        </p:nvSpPr>
        <p:spPr>
          <a:xfrm>
            <a:off x="446708" y="4519704"/>
            <a:ext cx="3981276" cy="1584176"/>
          </a:xfrm>
          <a:prstGeom prst="roundRect">
            <a:avLst/>
          </a:prstGeom>
          <a:solidFill>
            <a:srgbClr val="9BBB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Therefore, it could be argued that the importance of the findings did justify the way the research was conducted, as the research is useful to society in determining the factors that affect obedience to authority.</a:t>
            </a:r>
          </a:p>
        </p:txBody>
      </p:sp>
      <p:pic>
        <p:nvPicPr>
          <p:cNvPr id="6" name="Picture 5"/>
          <p:cNvPicPr>
            <a:picLocks noChangeAspect="1"/>
          </p:cNvPicPr>
          <p:nvPr/>
        </p:nvPicPr>
        <p:blipFill>
          <a:blip r:embed="rId2"/>
          <a:stretch>
            <a:fillRect/>
          </a:stretch>
        </p:blipFill>
        <p:spPr>
          <a:xfrm rot="496717">
            <a:off x="4937520" y="430854"/>
            <a:ext cx="3533170" cy="2332217"/>
          </a:xfrm>
          <a:prstGeom prst="rect">
            <a:avLst/>
          </a:prstGeom>
        </p:spPr>
      </p:pic>
      <p:cxnSp>
        <p:nvCxnSpPr>
          <p:cNvPr id="11" name="Straight Arrow Connector 10"/>
          <p:cNvCxnSpPr/>
          <p:nvPr/>
        </p:nvCxnSpPr>
        <p:spPr>
          <a:xfrm>
            <a:off x="2437346" y="1312807"/>
            <a:ext cx="0" cy="288032"/>
          </a:xfrm>
          <a:prstGeom prst="straightConnector1">
            <a:avLst/>
          </a:prstGeom>
          <a:ln w="57150" cmpd="sng">
            <a:solidFill>
              <a:srgbClr val="B9006C"/>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a:off x="2437346" y="4221088"/>
            <a:ext cx="11708" cy="288032"/>
          </a:xfrm>
          <a:prstGeom prst="straightConnector1">
            <a:avLst/>
          </a:prstGeom>
          <a:ln w="57150" cmpd="sng">
            <a:solidFill>
              <a:srgbClr val="B9006C"/>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788024" y="3501008"/>
            <a:ext cx="3832162" cy="1477328"/>
          </a:xfrm>
          <a:prstGeom prst="rect">
            <a:avLst/>
          </a:prstGeom>
          <a:noFill/>
        </p:spPr>
        <p:txBody>
          <a:bodyPr wrap="square" rtlCol="0">
            <a:spAutoFit/>
          </a:bodyPr>
          <a:lstStyle/>
          <a:p>
            <a:pPr algn="just"/>
            <a:r>
              <a:rPr lang="en-GB" b="1" dirty="0">
                <a:latin typeface="+mn-lt"/>
              </a:rPr>
              <a:t>It could be argued that Milgram’s research is socially sensitive as the results could be used to ensure that people obey orders, including those they don’t wish to follow.</a:t>
            </a:r>
          </a:p>
        </p:txBody>
      </p:sp>
    </p:spTree>
    <p:extLst>
      <p:ext uri="{BB962C8B-B14F-4D97-AF65-F5344CB8AC3E}">
        <p14:creationId xmlns:p14="http://schemas.microsoft.com/office/powerpoint/2010/main" val="30573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rot="492872">
            <a:off x="703089" y="433779"/>
            <a:ext cx="3599630" cy="2342930"/>
          </a:xfrm>
          <a:prstGeom prst="rect">
            <a:avLst/>
          </a:prstGeom>
        </p:spPr>
      </p:pic>
      <p:sp>
        <p:nvSpPr>
          <p:cNvPr id="9" name="Rectangle: Rounded Corners 8"/>
          <p:cNvSpPr/>
          <p:nvPr/>
        </p:nvSpPr>
        <p:spPr>
          <a:xfrm>
            <a:off x="4713467" y="1576059"/>
            <a:ext cx="3981276" cy="262024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Bowlby’s Theory of Attachment suggests that children form one special attachment bond, usually with their mother, which must take place within a </a:t>
            </a:r>
            <a:r>
              <a:rPr lang="en-GB" sz="1600" b="1" dirty="0">
                <a:solidFill>
                  <a:srgbClr val="00B050"/>
                </a:solidFill>
              </a:rPr>
              <a:t>critical period</a:t>
            </a:r>
            <a:r>
              <a:rPr lang="en-GB" sz="1600" dirty="0">
                <a:solidFill>
                  <a:schemeClr val="tx1"/>
                </a:solidFill>
              </a:rPr>
              <a:t>. </a:t>
            </a:r>
          </a:p>
          <a:p>
            <a:pPr algn="just"/>
            <a:endParaRPr lang="en-GB" sz="1600" dirty="0">
              <a:solidFill>
                <a:schemeClr val="tx1"/>
              </a:solidFill>
            </a:endParaRPr>
          </a:p>
          <a:p>
            <a:pPr algn="just"/>
            <a:r>
              <a:rPr lang="en-GB" sz="1600" dirty="0">
                <a:solidFill>
                  <a:schemeClr val="tx1"/>
                </a:solidFill>
              </a:rPr>
              <a:t>Bowlby also suggested that this attachment bond affects their future relationships through an </a:t>
            </a:r>
            <a:r>
              <a:rPr lang="en-GB" sz="1600" b="1" dirty="0">
                <a:solidFill>
                  <a:srgbClr val="00B050"/>
                </a:solidFill>
              </a:rPr>
              <a:t>internal working model.</a:t>
            </a:r>
          </a:p>
        </p:txBody>
      </p:sp>
      <p:sp>
        <p:nvSpPr>
          <p:cNvPr id="10" name="Rectangle: Rounded Corners 9"/>
          <p:cNvSpPr/>
          <p:nvPr/>
        </p:nvSpPr>
        <p:spPr>
          <a:xfrm>
            <a:off x="4713467" y="4494924"/>
            <a:ext cx="3981276" cy="1584176"/>
          </a:xfrm>
          <a:prstGeom prst="roundRect">
            <a:avLst/>
          </a:prstGeom>
          <a:solidFill>
            <a:srgbClr val="EE8E2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500" dirty="0">
                <a:solidFill>
                  <a:schemeClr val="tx1"/>
                </a:solidFill>
              </a:rPr>
              <a:t>While Bowlby’s theory has contributed to the development of childcare practices, it has also encouraged the view that a women’s place is at home with her children, which could make some mothers feel guilty for wanting to return to work, following childbirth. </a:t>
            </a:r>
          </a:p>
        </p:txBody>
      </p:sp>
      <p:cxnSp>
        <p:nvCxnSpPr>
          <p:cNvPr id="11" name="Straight Arrow Connector 10"/>
          <p:cNvCxnSpPr/>
          <p:nvPr/>
        </p:nvCxnSpPr>
        <p:spPr>
          <a:xfrm>
            <a:off x="6704105" y="1288027"/>
            <a:ext cx="0" cy="288032"/>
          </a:xfrm>
          <a:prstGeom prst="straightConnector1">
            <a:avLst/>
          </a:prstGeom>
          <a:ln w="57150" cmpd="sng">
            <a:solidFill>
              <a:srgbClr val="92D05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a:off x="6704105" y="4196308"/>
            <a:ext cx="11708" cy="288032"/>
          </a:xfrm>
          <a:prstGeom prst="straightConnector1">
            <a:avLst/>
          </a:prstGeom>
          <a:ln w="57150" cmpd="sng">
            <a:solidFill>
              <a:srgbClr val="92D05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 name="Rectangle: Rounded Corners 7"/>
          <p:cNvSpPr/>
          <p:nvPr/>
        </p:nvSpPr>
        <p:spPr>
          <a:xfrm>
            <a:off x="4713467" y="132718"/>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92D050"/>
                </a:solidFill>
              </a:rPr>
              <a:t>Theories</a:t>
            </a:r>
          </a:p>
          <a:p>
            <a:pPr algn="ctr"/>
            <a:r>
              <a:rPr lang="en-GB" sz="1600" b="1" i="1" dirty="0">
                <a:solidFill>
                  <a:schemeClr val="tx1"/>
                </a:solidFill>
              </a:rPr>
              <a:t>Bowlby’s Theory of Attachment </a:t>
            </a:r>
          </a:p>
        </p:txBody>
      </p:sp>
      <p:sp>
        <p:nvSpPr>
          <p:cNvPr id="14" name="TextBox 13"/>
          <p:cNvSpPr txBox="1"/>
          <p:nvPr/>
        </p:nvSpPr>
        <p:spPr>
          <a:xfrm>
            <a:off x="554176" y="3212976"/>
            <a:ext cx="3832162" cy="1477328"/>
          </a:xfrm>
          <a:prstGeom prst="rect">
            <a:avLst/>
          </a:prstGeom>
          <a:noFill/>
        </p:spPr>
        <p:txBody>
          <a:bodyPr wrap="square" rtlCol="0">
            <a:spAutoFit/>
          </a:bodyPr>
          <a:lstStyle/>
          <a:p>
            <a:pPr algn="just"/>
            <a:r>
              <a:rPr lang="en-GB" b="1" dirty="0">
                <a:latin typeface="+mn-lt"/>
              </a:rPr>
              <a:t>Likewise, it could be argued that Bowlby’s Theory of Attachment is socially sensitive as it could be used to coerce mothers to stay at home and look after their children. </a:t>
            </a:r>
          </a:p>
        </p:txBody>
      </p:sp>
    </p:spTree>
    <p:extLst>
      <p:ext uri="{BB962C8B-B14F-4D97-AF65-F5344CB8AC3E}">
        <p14:creationId xmlns:p14="http://schemas.microsoft.com/office/powerpoint/2010/main" val="198724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446708" y="2564904"/>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B9006C"/>
                </a:solidFill>
              </a:rPr>
              <a:t>Research Studies</a:t>
            </a:r>
          </a:p>
          <a:p>
            <a:pPr algn="ctr"/>
            <a:r>
              <a:rPr lang="en-GB" sz="1600" b="1" i="1" dirty="0">
                <a:solidFill>
                  <a:schemeClr val="tx1"/>
                </a:solidFill>
              </a:rPr>
              <a:t>Milgram (1963)</a:t>
            </a:r>
          </a:p>
        </p:txBody>
      </p:sp>
      <p:sp>
        <p:nvSpPr>
          <p:cNvPr id="8" name="Rectangle: Rounded Corners 7"/>
          <p:cNvSpPr/>
          <p:nvPr/>
        </p:nvSpPr>
        <p:spPr>
          <a:xfrm>
            <a:off x="4705524" y="2564904"/>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92D050"/>
                </a:solidFill>
              </a:rPr>
              <a:t>Theories</a:t>
            </a:r>
          </a:p>
          <a:p>
            <a:pPr algn="ctr"/>
            <a:r>
              <a:rPr lang="en-GB" sz="1600" b="1" i="1" dirty="0">
                <a:solidFill>
                  <a:schemeClr val="tx1"/>
                </a:solidFill>
              </a:rPr>
              <a:t>Bowlby’s Theory of Attachment </a:t>
            </a:r>
          </a:p>
        </p:txBody>
      </p:sp>
      <p:sp>
        <p:nvSpPr>
          <p:cNvPr id="9" name="Rectangle: Rounded Corners 8"/>
          <p:cNvSpPr/>
          <p:nvPr/>
        </p:nvSpPr>
        <p:spPr>
          <a:xfrm>
            <a:off x="446708" y="4365104"/>
            <a:ext cx="8240092" cy="1512168"/>
          </a:xfrm>
          <a:prstGeom prst="roundRect">
            <a:avLst/>
          </a:prstGeom>
          <a:solidFill>
            <a:srgbClr val="EE8E2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chemeClr val="tx1"/>
                </a:solidFill>
              </a:rPr>
              <a:t>Social Sensitivity</a:t>
            </a:r>
          </a:p>
          <a:p>
            <a:pPr algn="ctr"/>
            <a:r>
              <a:rPr lang="en-GB" sz="1600" b="1" i="1" dirty="0">
                <a:solidFill>
                  <a:schemeClr val="tx1"/>
                </a:solidFill>
              </a:rPr>
              <a:t>Sieber and Stanley (1988) used the term socially sensitive to describe studies where there are potential social consequences for the participants or the group of people represented by the research. </a:t>
            </a:r>
          </a:p>
        </p:txBody>
      </p:sp>
      <p:cxnSp>
        <p:nvCxnSpPr>
          <p:cNvPr id="13" name="Connector: Elbow 12"/>
          <p:cNvCxnSpPr>
            <a:cxnSpLocks/>
            <a:stCxn id="7" idx="2"/>
            <a:endCxn id="9" idx="0"/>
          </p:cNvCxnSpPr>
          <p:nvPr/>
        </p:nvCxnSpPr>
        <p:spPr>
          <a:xfrm rot="16200000" flipH="1">
            <a:off x="3191995" y="2990344"/>
            <a:ext cx="620111" cy="2129408"/>
          </a:xfrm>
          <a:prstGeom prst="bentConnector3">
            <a:avLst>
              <a:gd name="adj1" fmla="val 50000"/>
            </a:avLst>
          </a:prstGeom>
          <a:ln w="57150" cmpd="sng">
            <a:solidFill>
              <a:srgbClr val="B9006C"/>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p:cNvCxnSpPr>
            <a:cxnSpLocks/>
            <a:stCxn id="8" idx="2"/>
            <a:endCxn id="9" idx="0"/>
          </p:cNvCxnSpPr>
          <p:nvPr/>
        </p:nvCxnSpPr>
        <p:spPr>
          <a:xfrm rot="5400000">
            <a:off x="5321403" y="2990344"/>
            <a:ext cx="620111" cy="2129408"/>
          </a:xfrm>
          <a:prstGeom prst="bentConnector3">
            <a:avLst>
              <a:gd name="adj1" fmla="val 50000"/>
            </a:avLst>
          </a:prstGeom>
          <a:ln w="57150" cmpd="sng">
            <a:solidFill>
              <a:srgbClr val="92D050"/>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79849" y="260648"/>
            <a:ext cx="3314994" cy="2188201"/>
          </a:xfrm>
          <a:prstGeom prst="rect">
            <a:avLst/>
          </a:prstGeom>
        </p:spPr>
      </p:pic>
      <p:pic>
        <p:nvPicPr>
          <p:cNvPr id="14" name="Picture 13"/>
          <p:cNvPicPr>
            <a:picLocks noChangeAspect="1"/>
          </p:cNvPicPr>
          <p:nvPr/>
        </p:nvPicPr>
        <p:blipFill>
          <a:blip r:embed="rId4"/>
          <a:stretch>
            <a:fillRect/>
          </a:stretch>
        </p:blipFill>
        <p:spPr>
          <a:xfrm>
            <a:off x="5015207" y="251023"/>
            <a:ext cx="3361909" cy="2188202"/>
          </a:xfrm>
          <a:prstGeom prst="rect">
            <a:avLst/>
          </a:prstGeom>
        </p:spPr>
      </p:pic>
    </p:spTree>
    <p:extLst>
      <p:ext uri="{BB962C8B-B14F-4D97-AF65-F5344CB8AC3E}">
        <p14:creationId xmlns:p14="http://schemas.microsoft.com/office/powerpoint/2010/main" val="374338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730652123"/>
              </p:ext>
            </p:extLst>
          </p:nvPr>
        </p:nvGraphicFramePr>
        <p:xfrm>
          <a:off x="446708" y="358876"/>
          <a:ext cx="8240092" cy="580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46708" y="1916832"/>
            <a:ext cx="8240092" cy="136815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7" name="Rectangle 6"/>
          <p:cNvSpPr/>
          <p:nvPr/>
        </p:nvSpPr>
        <p:spPr>
          <a:xfrm>
            <a:off x="446708" y="3284984"/>
            <a:ext cx="8240092" cy="122413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9" name="Rectangle 8"/>
          <p:cNvSpPr/>
          <p:nvPr/>
        </p:nvSpPr>
        <p:spPr>
          <a:xfrm>
            <a:off x="445153" y="4509368"/>
            <a:ext cx="8240092" cy="165593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Tree>
    <p:extLst>
      <p:ext uri="{BB962C8B-B14F-4D97-AF65-F5344CB8AC3E}">
        <p14:creationId xmlns:p14="http://schemas.microsoft.com/office/powerpoint/2010/main" val="549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46708" y="358876"/>
          <a:ext cx="8240092" cy="580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676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Sensitivity</a:t>
            </a:r>
          </a:p>
        </p:txBody>
      </p:sp>
      <p:sp>
        <p:nvSpPr>
          <p:cNvPr id="3" name="Content Placeholder 2"/>
          <p:cNvSpPr>
            <a:spLocks noGrp="1"/>
          </p:cNvSpPr>
          <p:nvPr>
            <p:ph idx="1"/>
          </p:nvPr>
        </p:nvSpPr>
        <p:spPr>
          <a:xfrm>
            <a:off x="457200" y="1500174"/>
            <a:ext cx="8229600" cy="4625989"/>
          </a:xfrm>
        </p:spPr>
        <p:txBody>
          <a:bodyPr/>
          <a:lstStyle/>
          <a:p>
            <a:r>
              <a:rPr lang="en-GB" b="1" dirty="0"/>
              <a:t>Cyril Burt </a:t>
            </a:r>
            <a:r>
              <a:rPr lang="en-GB" dirty="0"/>
              <a:t>used studies of identical twins to support his view that intelligence is largely genetic. </a:t>
            </a:r>
          </a:p>
          <a:p>
            <a:endParaRPr lang="en-GB" dirty="0"/>
          </a:p>
        </p:txBody>
      </p:sp>
      <p:sp>
        <p:nvSpPr>
          <p:cNvPr id="6" name="Rectangle 5"/>
          <p:cNvSpPr/>
          <p:nvPr/>
        </p:nvSpPr>
        <p:spPr>
          <a:xfrm>
            <a:off x="457200" y="3565085"/>
            <a:ext cx="4572000" cy="2326791"/>
          </a:xfrm>
          <a:prstGeom prst="rect">
            <a:avLst/>
          </a:prstGeom>
        </p:spPr>
        <p:txBody>
          <a:bodyPr>
            <a:spAutoFit/>
          </a:bodyPr>
          <a:lstStyle/>
          <a:p>
            <a:pPr marL="342900" lvl="0" indent="-342900" algn="just" eaLnBrk="0" hangingPunct="0">
              <a:spcBef>
                <a:spcPct val="20000"/>
              </a:spcBef>
              <a:buFont typeface="Wingdings" panose="05000000000000000000" pitchFamily="2" charset="2"/>
              <a:buChar char="§"/>
            </a:pPr>
            <a:r>
              <a:rPr lang="en-GB" sz="2200" dirty="0">
                <a:solidFill>
                  <a:prstClr val="black"/>
                </a:solidFill>
                <a:latin typeface="Calibri"/>
                <a:cs typeface="Arial"/>
              </a:rPr>
              <a:t>This meant that generations of children were affected by the 11+ exam.</a:t>
            </a:r>
          </a:p>
          <a:p>
            <a:pPr marL="342900" lvl="0" indent="-342900" algn="just" eaLnBrk="0" hangingPunct="0">
              <a:spcBef>
                <a:spcPct val="20000"/>
              </a:spcBef>
              <a:buFont typeface="Wingdings" panose="05000000000000000000" pitchFamily="2" charset="2"/>
              <a:buChar char="§"/>
            </a:pPr>
            <a:endParaRPr lang="en-GB" sz="2200" dirty="0">
              <a:solidFill>
                <a:prstClr val="black"/>
              </a:solidFill>
              <a:latin typeface="Calibri"/>
              <a:cs typeface="Arial"/>
            </a:endParaRPr>
          </a:p>
          <a:p>
            <a:pPr marL="342900" lvl="0" indent="-342900" algn="just" eaLnBrk="0" hangingPunct="0">
              <a:spcBef>
                <a:spcPct val="20000"/>
              </a:spcBef>
              <a:buFont typeface="Wingdings" panose="05000000000000000000" pitchFamily="2" charset="2"/>
              <a:buChar char="§"/>
            </a:pPr>
            <a:r>
              <a:rPr lang="en-GB" sz="2400" b="1" dirty="0">
                <a:solidFill>
                  <a:srgbClr val="FF0000"/>
                </a:solidFill>
                <a:latin typeface="Calibri" panose="020F0502020204030204" pitchFamily="34" charset="0"/>
                <a:ea typeface="MS Mincho"/>
                <a:cs typeface="Times New Roman" panose="02020603050405020304" pitchFamily="18" charset="0"/>
              </a:rPr>
              <a:t>However, it later transpired that his data was falsified. </a:t>
            </a:r>
            <a:endParaRPr lang="en-GB" sz="2200" b="1" dirty="0">
              <a:solidFill>
                <a:srgbClr val="FF0000"/>
              </a:solidFill>
              <a:latin typeface="Calibri"/>
              <a:cs typeface="Arial"/>
            </a:endParaRPr>
          </a:p>
        </p:txBody>
      </p:sp>
      <p:pic>
        <p:nvPicPr>
          <p:cNvPr id="7" name="Picture 6"/>
          <p:cNvPicPr>
            <a:picLocks noChangeAspect="1"/>
          </p:cNvPicPr>
          <p:nvPr/>
        </p:nvPicPr>
        <p:blipFill>
          <a:blip r:embed="rId2"/>
          <a:stretch>
            <a:fillRect/>
          </a:stretch>
        </p:blipFill>
        <p:spPr>
          <a:xfrm>
            <a:off x="5386359" y="3621613"/>
            <a:ext cx="3318945" cy="2213736"/>
          </a:xfrm>
          <a:prstGeom prst="rect">
            <a:avLst/>
          </a:prstGeom>
          <a:effectLst>
            <a:softEdge rad="63500"/>
          </a:effectLst>
        </p:spPr>
      </p:pic>
      <p:sp>
        <p:nvSpPr>
          <p:cNvPr id="9" name="Rectangle 8"/>
          <p:cNvSpPr/>
          <p:nvPr/>
        </p:nvSpPr>
        <p:spPr>
          <a:xfrm>
            <a:off x="457200" y="2500018"/>
            <a:ext cx="8229600" cy="769441"/>
          </a:xfrm>
          <a:prstGeom prst="rect">
            <a:avLst/>
          </a:prstGeom>
        </p:spPr>
        <p:txBody>
          <a:bodyPr wrap="square">
            <a:spAutoFit/>
          </a:bodyPr>
          <a:lstStyle/>
          <a:p>
            <a:pPr marL="342900" indent="-342900" algn="just">
              <a:buFont typeface="Wingdings" panose="05000000000000000000" pitchFamily="2" charset="2"/>
              <a:buChar char="§"/>
            </a:pPr>
            <a:r>
              <a:rPr lang="en-GB" sz="2200" dirty="0">
                <a:solidFill>
                  <a:prstClr val="black"/>
                </a:solidFill>
                <a:latin typeface="Calibri"/>
                <a:cs typeface="Arial"/>
              </a:rPr>
              <a:t>His views greatly influenced the </a:t>
            </a:r>
            <a:r>
              <a:rPr lang="en-GB" sz="2200" b="1" dirty="0" err="1">
                <a:solidFill>
                  <a:prstClr val="black"/>
                </a:solidFill>
                <a:latin typeface="Calibri"/>
                <a:cs typeface="Arial"/>
              </a:rPr>
              <a:t>Hadow</a:t>
            </a:r>
            <a:r>
              <a:rPr lang="en-GB" sz="2200" b="1" dirty="0">
                <a:solidFill>
                  <a:prstClr val="black"/>
                </a:solidFill>
                <a:latin typeface="Calibri"/>
                <a:cs typeface="Arial"/>
              </a:rPr>
              <a:t> Report (1926)</a:t>
            </a:r>
            <a:r>
              <a:rPr lang="en-GB" sz="2200" dirty="0">
                <a:solidFill>
                  <a:prstClr val="black"/>
                </a:solidFill>
                <a:latin typeface="Calibri"/>
                <a:cs typeface="Arial"/>
              </a:rPr>
              <a:t> which led to the creation of the 11+ which was used from 1944-1976. </a:t>
            </a:r>
            <a:endParaRPr lang="en-GB" dirty="0"/>
          </a:p>
        </p:txBody>
      </p:sp>
    </p:spTree>
    <p:extLst>
      <p:ext uri="{BB962C8B-B14F-4D97-AF65-F5344CB8AC3E}">
        <p14:creationId xmlns:p14="http://schemas.microsoft.com/office/powerpoint/2010/main" val="306954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035083896"/>
              </p:ext>
            </p:extLst>
          </p:nvPr>
        </p:nvGraphicFramePr>
        <p:xfrm>
          <a:off x="446708" y="358876"/>
          <a:ext cx="8240092" cy="580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46708" y="1916832"/>
            <a:ext cx="8240092" cy="136815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11" name="Rectangle 10"/>
          <p:cNvSpPr/>
          <p:nvPr/>
        </p:nvSpPr>
        <p:spPr>
          <a:xfrm>
            <a:off x="446708" y="3284984"/>
            <a:ext cx="8240092" cy="122413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12" name="Rectangle 11"/>
          <p:cNvSpPr/>
          <p:nvPr/>
        </p:nvSpPr>
        <p:spPr>
          <a:xfrm>
            <a:off x="445153" y="4509368"/>
            <a:ext cx="8240092" cy="165593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Tree>
    <p:extLst>
      <p:ext uri="{BB962C8B-B14F-4D97-AF65-F5344CB8AC3E}">
        <p14:creationId xmlns:p14="http://schemas.microsoft.com/office/powerpoint/2010/main" val="40871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46708" y="358876"/>
          <a:ext cx="8240092" cy="5806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1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836713"/>
            <a:ext cx="6672240" cy="4608512"/>
          </a:xfrm>
          <a:prstGeom prst="rect">
            <a:avLst/>
          </a:prstGeom>
        </p:spPr>
      </p:pic>
      <p:pic>
        <p:nvPicPr>
          <p:cNvPr id="3" name="Picture 2"/>
          <p:cNvPicPr>
            <a:picLocks noChangeAspect="1"/>
          </p:cNvPicPr>
          <p:nvPr/>
        </p:nvPicPr>
        <p:blipFill>
          <a:blip r:embed="rId3"/>
          <a:stretch>
            <a:fillRect/>
          </a:stretch>
        </p:blipFill>
        <p:spPr>
          <a:xfrm>
            <a:off x="6923760" y="980728"/>
            <a:ext cx="2015291" cy="4259480"/>
          </a:xfrm>
          <a:prstGeom prst="rect">
            <a:avLst/>
          </a:prstGeom>
        </p:spPr>
      </p:pic>
    </p:spTree>
    <p:extLst>
      <p:ext uri="{BB962C8B-B14F-4D97-AF65-F5344CB8AC3E}">
        <p14:creationId xmlns:p14="http://schemas.microsoft.com/office/powerpoint/2010/main" val="53947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76902" y="4898657"/>
            <a:ext cx="2087724" cy="1391816"/>
          </a:xfrm>
          <a:prstGeom prst="rect">
            <a:avLst/>
          </a:prstGeom>
        </p:spPr>
      </p:pic>
      <p:sp>
        <p:nvSpPr>
          <p:cNvPr id="2" name="Title 1"/>
          <p:cNvSpPr>
            <a:spLocks noGrp="1"/>
          </p:cNvSpPr>
          <p:nvPr>
            <p:ph type="title"/>
          </p:nvPr>
        </p:nvSpPr>
        <p:spPr/>
        <p:txBody>
          <a:bodyPr/>
          <a:lstStyle/>
          <a:p>
            <a:r>
              <a:rPr lang="en-GB" dirty="0"/>
              <a:t>Social Sensitivity</a:t>
            </a:r>
            <a:endParaRPr lang="en-US" dirty="0"/>
          </a:p>
        </p:txBody>
      </p:sp>
      <p:graphicFrame>
        <p:nvGraphicFramePr>
          <p:cNvPr id="3" name="Diagram 2"/>
          <p:cNvGraphicFramePr/>
          <p:nvPr>
            <p:extLst>
              <p:ext uri="{D42A27DB-BD31-4B8C-83A1-F6EECF244321}">
                <p14:modId xmlns:p14="http://schemas.microsoft.com/office/powerpoint/2010/main" val="1687022028"/>
              </p:ext>
            </p:extLst>
          </p:nvPr>
        </p:nvGraphicFramePr>
        <p:xfrm>
          <a:off x="466204" y="1628800"/>
          <a:ext cx="8229600"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5303707"/>
      </p:ext>
    </p:extLst>
  </p:cSld>
  <p:clrMapOvr>
    <a:masterClrMapping/>
  </p:clrMapOvr>
  <mc:AlternateContent xmlns:mc="http://schemas.openxmlformats.org/markup-compatibility/2006" xmlns:p14="http://schemas.microsoft.com/office/powerpoint/2010/main">
    <mc:Choice Requires="p14">
      <p:transition spd="slow" p14:dur="2000" advTm="16703"/>
    </mc:Choice>
    <mc:Fallback xmlns="">
      <p:transition spd="slow" advTm="1670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Types of Questions</a:t>
            </a:r>
          </a:p>
        </p:txBody>
      </p:sp>
      <p:sp>
        <p:nvSpPr>
          <p:cNvPr id="3" name="Subtitle 2"/>
          <p:cNvSpPr>
            <a:spLocks noGrp="1"/>
          </p:cNvSpPr>
          <p:nvPr>
            <p:ph type="subTitle" idx="1"/>
          </p:nvPr>
        </p:nvSpPr>
        <p:spPr/>
        <p:txBody>
          <a:bodyPr anchor="ctr">
            <a:normAutofit/>
          </a:bodyPr>
          <a:lstStyle/>
          <a:p>
            <a:pPr lvl="0"/>
            <a:r>
              <a:rPr lang="en-US" dirty="0"/>
              <a:t>Short-Answer, Application, Essay</a:t>
            </a:r>
          </a:p>
        </p:txBody>
      </p:sp>
      <p:pic>
        <p:nvPicPr>
          <p:cNvPr id="5" name="Picture 4"/>
          <p:cNvPicPr>
            <a:picLocks noChangeAspect="1"/>
          </p:cNvPicPr>
          <p:nvPr/>
        </p:nvPicPr>
        <p:blipFill>
          <a:blip r:embed="rId3"/>
          <a:stretch>
            <a:fillRect/>
          </a:stretch>
        </p:blipFill>
        <p:spPr>
          <a:xfrm>
            <a:off x="2627784" y="2461898"/>
            <a:ext cx="3828181" cy="3828181"/>
          </a:xfrm>
          <a:prstGeom prst="rect">
            <a:avLst/>
          </a:prstGeom>
        </p:spPr>
      </p:pic>
    </p:spTree>
    <p:extLst>
      <p:ext uri="{BB962C8B-B14F-4D97-AF65-F5344CB8AC3E}">
        <p14:creationId xmlns:p14="http://schemas.microsoft.com/office/powerpoint/2010/main" val="54157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471103066"/>
              </p:ext>
            </p:extLst>
          </p:nvPr>
        </p:nvGraphicFramePr>
        <p:xfrm>
          <a:off x="467544" y="260648"/>
          <a:ext cx="8229600" cy="585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40418" y="2204864"/>
            <a:ext cx="8452061" cy="172819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5" name="Rectangle 4"/>
          <p:cNvSpPr/>
          <p:nvPr/>
        </p:nvSpPr>
        <p:spPr>
          <a:xfrm>
            <a:off x="323528" y="3933055"/>
            <a:ext cx="8568952" cy="217770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Tree>
    <p:extLst>
      <p:ext uri="{BB962C8B-B14F-4D97-AF65-F5344CB8AC3E}">
        <p14:creationId xmlns:p14="http://schemas.microsoft.com/office/powerpoint/2010/main" val="64148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467544" y="260648"/>
          <a:ext cx="8229600" cy="585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505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4258816" cy="4059615"/>
          </a:xfrm>
        </p:spPr>
        <p:txBody>
          <a:bodyPr/>
          <a:lstStyle/>
          <a:p>
            <a:r>
              <a:rPr lang="en-GB" sz="2000" i="1" dirty="0">
                <a:solidFill>
                  <a:srgbClr val="00B050"/>
                </a:solidFill>
              </a:rPr>
              <a:t>The term socially sensitive research is used to describe studies where there are potential social consequences for the participants or the group of people represented by the research.</a:t>
            </a:r>
          </a:p>
          <a:p>
            <a:endParaRPr lang="en-GB" sz="2000" i="1" dirty="0">
              <a:solidFill>
                <a:srgbClr val="00B050"/>
              </a:solidFill>
            </a:endParaRPr>
          </a:p>
          <a:p>
            <a:r>
              <a:rPr lang="en-GB" sz="2000" i="1" dirty="0">
                <a:solidFill>
                  <a:srgbClr val="00B050"/>
                </a:solidFill>
              </a:rPr>
              <a:t>For example, Milgram’s study could be considered as socially sensitive because the results could be used to ensure that people obey orders, including those they don’t wish to follow.</a:t>
            </a:r>
            <a:endParaRPr lang="en-GB" dirty="0">
              <a:solidFill>
                <a:srgbClr val="00B050"/>
              </a:solidFill>
            </a:endParaRPr>
          </a:p>
          <a:p>
            <a:endParaRPr lang="en-GB" dirty="0"/>
          </a:p>
        </p:txBody>
      </p:sp>
      <p:grpSp>
        <p:nvGrpSpPr>
          <p:cNvPr id="4" name="Group 3"/>
          <p:cNvGrpSpPr/>
          <p:nvPr/>
        </p:nvGrpSpPr>
        <p:grpSpPr>
          <a:xfrm>
            <a:off x="457200" y="456112"/>
            <a:ext cx="8229600" cy="1304100"/>
            <a:chOff x="0" y="511953"/>
            <a:chExt cx="8229600" cy="1304100"/>
          </a:xfrm>
        </p:grpSpPr>
        <p:sp>
          <p:nvSpPr>
            <p:cNvPr id="8" name="Rectangle 7"/>
            <p:cNvSpPr/>
            <p:nvPr/>
          </p:nvSpPr>
          <p:spPr>
            <a:xfrm>
              <a:off x="0" y="511953"/>
              <a:ext cx="8229600" cy="13041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0" y="511953"/>
              <a:ext cx="8229600" cy="1304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300" kern="1200" dirty="0"/>
                <a:t>Explain what is meant by socially sensitive research. [3 marks]</a:t>
              </a:r>
              <a:endParaRPr lang="en-US" sz="2300" kern="1200" dirty="0"/>
            </a:p>
          </p:txBody>
        </p:sp>
      </p:grpSp>
      <p:grpSp>
        <p:nvGrpSpPr>
          <p:cNvPr id="5" name="Group 4"/>
          <p:cNvGrpSpPr/>
          <p:nvPr/>
        </p:nvGrpSpPr>
        <p:grpSpPr>
          <a:xfrm>
            <a:off x="868680" y="116632"/>
            <a:ext cx="5760720" cy="678960"/>
            <a:chOff x="411480" y="172473"/>
            <a:chExt cx="5760720" cy="678960"/>
          </a:xfrm>
        </p:grpSpPr>
        <p:sp>
          <p:nvSpPr>
            <p:cNvPr id="6" name="Rectangle: Rounded Corners 5"/>
            <p:cNvSpPr/>
            <p:nvPr/>
          </p:nvSpPr>
          <p:spPr>
            <a:xfrm>
              <a:off x="411480" y="172473"/>
              <a:ext cx="5760720" cy="6789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6"/>
            <p:cNvSpPr txBox="1"/>
            <p:nvPr/>
          </p:nvSpPr>
          <p:spPr>
            <a:xfrm>
              <a:off x="444624" y="205617"/>
              <a:ext cx="5694432"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Short-Answer Question</a:t>
              </a:r>
            </a:p>
          </p:txBody>
        </p:sp>
      </p:grpSp>
      <p:pic>
        <p:nvPicPr>
          <p:cNvPr id="10" name="Picture 9"/>
          <p:cNvPicPr>
            <a:picLocks noChangeAspect="1"/>
          </p:cNvPicPr>
          <p:nvPr/>
        </p:nvPicPr>
        <p:blipFill>
          <a:blip r:embed="rId2"/>
          <a:stretch>
            <a:fillRect/>
          </a:stretch>
        </p:blipFill>
        <p:spPr>
          <a:xfrm rot="496717">
            <a:off x="5004134" y="2341906"/>
            <a:ext cx="3533170" cy="2332217"/>
          </a:xfrm>
          <a:prstGeom prst="rect">
            <a:avLst/>
          </a:prstGeom>
        </p:spPr>
      </p:pic>
    </p:spTree>
    <p:extLst>
      <p:ext uri="{BB962C8B-B14F-4D97-AF65-F5344CB8AC3E}">
        <p14:creationId xmlns:p14="http://schemas.microsoft.com/office/powerpoint/2010/main" val="18915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059615"/>
          </a:xfrm>
        </p:spPr>
        <p:txBody>
          <a:bodyPr/>
          <a:lstStyle/>
          <a:p>
            <a:pPr marL="0" indent="0" algn="ctr">
              <a:buNone/>
            </a:pPr>
            <a:r>
              <a:rPr lang="en-GB" sz="2000" b="1" dirty="0"/>
              <a:t>Specification: Ethical implications of research studies and theory, including reference to social sensitivity.</a:t>
            </a:r>
          </a:p>
          <a:p>
            <a:endParaRPr lang="en-GB" sz="2000" dirty="0"/>
          </a:p>
          <a:p>
            <a:r>
              <a:rPr lang="en-GB" sz="2000" dirty="0"/>
              <a:t>Give an example of research that is socially sensitive.</a:t>
            </a:r>
          </a:p>
          <a:p>
            <a:r>
              <a:rPr lang="en-GB" sz="2000" dirty="0"/>
              <a:t>Give an example of a theory that is socially sensitive.</a:t>
            </a:r>
          </a:p>
        </p:txBody>
      </p:sp>
      <p:grpSp>
        <p:nvGrpSpPr>
          <p:cNvPr id="4" name="Group 3"/>
          <p:cNvGrpSpPr/>
          <p:nvPr/>
        </p:nvGrpSpPr>
        <p:grpSpPr>
          <a:xfrm>
            <a:off x="457200" y="456112"/>
            <a:ext cx="8229600" cy="1304100"/>
            <a:chOff x="0" y="511953"/>
            <a:chExt cx="8229600" cy="1304100"/>
          </a:xfrm>
        </p:grpSpPr>
        <p:sp>
          <p:nvSpPr>
            <p:cNvPr id="8" name="Rectangle 7"/>
            <p:cNvSpPr/>
            <p:nvPr/>
          </p:nvSpPr>
          <p:spPr>
            <a:xfrm>
              <a:off x="0" y="511953"/>
              <a:ext cx="8229600" cy="13041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0" y="511953"/>
              <a:ext cx="8229600" cy="1304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300" kern="1200" dirty="0"/>
                <a:t>Explain what is meant by socially sensitive research. [3 marks]</a:t>
              </a:r>
              <a:endParaRPr lang="en-US" sz="2300" kern="1200" dirty="0"/>
            </a:p>
          </p:txBody>
        </p:sp>
      </p:grpSp>
      <p:grpSp>
        <p:nvGrpSpPr>
          <p:cNvPr id="5" name="Group 4"/>
          <p:cNvGrpSpPr/>
          <p:nvPr/>
        </p:nvGrpSpPr>
        <p:grpSpPr>
          <a:xfrm>
            <a:off x="868680" y="116632"/>
            <a:ext cx="5760720" cy="678960"/>
            <a:chOff x="411480" y="172473"/>
            <a:chExt cx="5760720" cy="678960"/>
          </a:xfrm>
        </p:grpSpPr>
        <p:sp>
          <p:nvSpPr>
            <p:cNvPr id="6" name="Rectangle: Rounded Corners 5"/>
            <p:cNvSpPr/>
            <p:nvPr/>
          </p:nvSpPr>
          <p:spPr>
            <a:xfrm>
              <a:off x="411480" y="172473"/>
              <a:ext cx="5760720" cy="6789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ectangle: Rounded Corners 6"/>
            <p:cNvSpPr txBox="1"/>
            <p:nvPr/>
          </p:nvSpPr>
          <p:spPr>
            <a:xfrm>
              <a:off x="444624" y="205617"/>
              <a:ext cx="5694432"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Short-Answer Question</a:t>
              </a:r>
            </a:p>
          </p:txBody>
        </p:sp>
      </p:grpSp>
      <p:sp>
        <p:nvSpPr>
          <p:cNvPr id="2" name="Rectangle 1"/>
          <p:cNvSpPr/>
          <p:nvPr/>
        </p:nvSpPr>
        <p:spPr>
          <a:xfrm>
            <a:off x="5220072" y="908720"/>
            <a:ext cx="2304256" cy="360040"/>
          </a:xfrm>
          <a:prstGeom prst="rect">
            <a:avLst/>
          </a:prstGeom>
          <a:solidFill>
            <a:srgbClr val="FFFF00">
              <a:alpha val="5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pic>
        <p:nvPicPr>
          <p:cNvPr id="16" name="Picture 15"/>
          <p:cNvPicPr>
            <a:picLocks noChangeAspect="1"/>
          </p:cNvPicPr>
          <p:nvPr/>
        </p:nvPicPr>
        <p:blipFill>
          <a:blip r:embed="rId2"/>
          <a:stretch>
            <a:fillRect/>
          </a:stretch>
        </p:blipFill>
        <p:spPr>
          <a:xfrm>
            <a:off x="2085510" y="3933056"/>
            <a:ext cx="4972980" cy="2115399"/>
          </a:xfrm>
          <a:prstGeom prst="rect">
            <a:avLst/>
          </a:prstGeom>
        </p:spPr>
      </p:pic>
    </p:spTree>
    <p:extLst>
      <p:ext uri="{BB962C8B-B14F-4D97-AF65-F5344CB8AC3E}">
        <p14:creationId xmlns:p14="http://schemas.microsoft.com/office/powerpoint/2010/main" val="304401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57200" y="456112"/>
            <a:ext cx="8229600" cy="1100681"/>
            <a:chOff x="0" y="2279733"/>
            <a:chExt cx="8229600" cy="1304100"/>
          </a:xfrm>
        </p:grpSpPr>
        <p:sp>
          <p:nvSpPr>
            <p:cNvPr id="14" name="Rectangle 13"/>
            <p:cNvSpPr/>
            <p:nvPr/>
          </p:nvSpPr>
          <p:spPr>
            <a:xfrm>
              <a:off x="0" y="2279733"/>
              <a:ext cx="8229600" cy="13041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extBox 14"/>
            <p:cNvSpPr txBox="1"/>
            <p:nvPr/>
          </p:nvSpPr>
          <p:spPr>
            <a:xfrm>
              <a:off x="0" y="2279733"/>
              <a:ext cx="8229600" cy="1304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000" b="0" i="0" kern="1200" dirty="0"/>
                <a:t>Briefly explain how the researchers could have dealt with the issue of social sensitivity in this study. [</a:t>
              </a:r>
              <a:r>
                <a:rPr lang="en-US" sz="2000" b="0" i="0" kern="1200" dirty="0"/>
                <a:t>4 marks]</a:t>
              </a:r>
              <a:endParaRPr lang="en-US" sz="2000" b="0" kern="1200" dirty="0"/>
            </a:p>
          </p:txBody>
        </p:sp>
      </p:grpSp>
      <p:grpSp>
        <p:nvGrpSpPr>
          <p:cNvPr id="11" name="Group 10"/>
          <p:cNvGrpSpPr/>
          <p:nvPr/>
        </p:nvGrpSpPr>
        <p:grpSpPr>
          <a:xfrm>
            <a:off x="868680" y="116632"/>
            <a:ext cx="5760720" cy="678960"/>
            <a:chOff x="411480" y="1940253"/>
            <a:chExt cx="5760720" cy="678960"/>
          </a:xfrm>
        </p:grpSpPr>
        <p:sp>
          <p:nvSpPr>
            <p:cNvPr id="12" name="Rectangle: Rounded Corners 11"/>
            <p:cNvSpPr/>
            <p:nvPr/>
          </p:nvSpPr>
          <p:spPr>
            <a:xfrm>
              <a:off x="411480" y="1940253"/>
              <a:ext cx="5760720" cy="67896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Rectangle: Rounded Corners 6"/>
            <p:cNvSpPr txBox="1"/>
            <p:nvPr/>
          </p:nvSpPr>
          <p:spPr>
            <a:xfrm>
              <a:off x="444624" y="1973397"/>
              <a:ext cx="5694432"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Application</a:t>
              </a:r>
            </a:p>
          </p:txBody>
        </p:sp>
      </p:grpSp>
      <p:sp>
        <p:nvSpPr>
          <p:cNvPr id="3" name="Content Placeholder 2"/>
          <p:cNvSpPr>
            <a:spLocks noGrp="1"/>
          </p:cNvSpPr>
          <p:nvPr>
            <p:ph idx="1"/>
          </p:nvPr>
        </p:nvSpPr>
        <p:spPr>
          <a:xfrm>
            <a:off x="457200" y="1700808"/>
            <a:ext cx="6059016" cy="2376263"/>
          </a:xfrm>
          <a:ln>
            <a:solidFill>
              <a:schemeClr val="tx1"/>
            </a:solidFill>
          </a:ln>
        </p:spPr>
        <p:txBody>
          <a:bodyPr/>
          <a:lstStyle/>
          <a:p>
            <a:pPr marL="0" indent="0">
              <a:buNone/>
            </a:pPr>
            <a:r>
              <a:rPr lang="en-GB" sz="1800" dirty="0"/>
              <a:t>In a study of antisocial activity and social background, researchers interviewed 100 children aged 14 years. They then classified each child according to their level of antisocial activity. They concluded that 26 were ‘very antisocial’, 40 were ‘mildly antisocial’ and 34 were ‘not antisocial’. The researchers found that the majority of the ‘very antisocial’ children attended Crayford secondary school, whereas most of the other two groups of children attended another local school.</a:t>
            </a:r>
          </a:p>
        </p:txBody>
      </p:sp>
      <p:pic>
        <p:nvPicPr>
          <p:cNvPr id="16" name="Picture 15"/>
          <p:cNvPicPr>
            <a:picLocks noChangeAspect="1"/>
          </p:cNvPicPr>
          <p:nvPr/>
        </p:nvPicPr>
        <p:blipFill>
          <a:blip r:embed="rId3"/>
          <a:stretch>
            <a:fillRect/>
          </a:stretch>
        </p:blipFill>
        <p:spPr>
          <a:xfrm>
            <a:off x="6657032" y="1772816"/>
            <a:ext cx="2015291" cy="4259480"/>
          </a:xfrm>
          <a:prstGeom prst="rect">
            <a:avLst/>
          </a:prstGeom>
        </p:spPr>
      </p:pic>
      <p:sp>
        <p:nvSpPr>
          <p:cNvPr id="17" name="&quot;Not Allowed&quot; Symbol 16"/>
          <p:cNvSpPr/>
          <p:nvPr/>
        </p:nvSpPr>
        <p:spPr>
          <a:xfrm>
            <a:off x="7088613" y="1772816"/>
            <a:ext cx="1152128" cy="1020716"/>
          </a:xfrm>
          <a:prstGeom prst="noSmoking">
            <a:avLst/>
          </a:prstGeom>
          <a:solidFill>
            <a:srgbClr val="F34C3E"/>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b="1" dirty="0">
              <a:solidFill>
                <a:schemeClr val="tx1"/>
              </a:solidFill>
            </a:endParaRPr>
          </a:p>
        </p:txBody>
      </p:sp>
      <p:sp>
        <p:nvSpPr>
          <p:cNvPr id="18" name="&quot;Not Allowed&quot; Symbol 17"/>
          <p:cNvSpPr/>
          <p:nvPr/>
        </p:nvSpPr>
        <p:spPr>
          <a:xfrm>
            <a:off x="7105111" y="3956021"/>
            <a:ext cx="1152128" cy="1020716"/>
          </a:xfrm>
          <a:prstGeom prst="noSmoking">
            <a:avLst/>
          </a:prstGeom>
          <a:solidFill>
            <a:srgbClr val="F34C3E"/>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b="1" dirty="0">
              <a:solidFill>
                <a:schemeClr val="tx1"/>
              </a:solidFill>
            </a:endParaRPr>
          </a:p>
        </p:txBody>
      </p:sp>
      <p:sp>
        <p:nvSpPr>
          <p:cNvPr id="20" name="Rectangle 19"/>
          <p:cNvSpPr/>
          <p:nvPr/>
        </p:nvSpPr>
        <p:spPr>
          <a:xfrm>
            <a:off x="1444784" y="3356992"/>
            <a:ext cx="2767176" cy="360040"/>
          </a:xfrm>
          <a:prstGeom prst="rect">
            <a:avLst/>
          </a:prstGeom>
          <a:solidFill>
            <a:srgbClr val="FFFF00">
              <a:alpha val="5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21" name="Content Placeholder 2"/>
          <p:cNvSpPr txBox="1">
            <a:spLocks/>
          </p:cNvSpPr>
          <p:nvPr/>
        </p:nvSpPr>
        <p:spPr bwMode="auto">
          <a:xfrm>
            <a:off x="457200" y="4221086"/>
            <a:ext cx="6059016" cy="182736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1pPr>
            <a:lvl2pPr marL="742950" indent="-28575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i="1" dirty="0">
                <a:solidFill>
                  <a:srgbClr val="00B050"/>
                </a:solidFill>
              </a:rPr>
              <a:t>The researchers need to be aware of the methodology they use including the treatment of the participants and their right to </a:t>
            </a:r>
            <a:r>
              <a:rPr lang="en-GB" sz="1800" b="1" i="1" dirty="0">
                <a:solidFill>
                  <a:srgbClr val="00B050"/>
                </a:solidFill>
              </a:rPr>
              <a:t>confidentiality and anonymity</a:t>
            </a:r>
            <a:r>
              <a:rPr lang="en-GB" sz="1800" i="1" dirty="0">
                <a:solidFill>
                  <a:srgbClr val="00B050"/>
                </a:solidFill>
              </a:rPr>
              <a:t>. In order to deal with this issue of social sensitivity the research needs to ensure that they do not publish the names of any students or the school, which they have not done in this extract as they have named ‘Crayford Secondary School’’.</a:t>
            </a:r>
          </a:p>
          <a:p>
            <a:endParaRPr lang="en-GB" sz="1800" i="1" dirty="0">
              <a:solidFill>
                <a:srgbClr val="00B050"/>
              </a:solidFill>
            </a:endParaRPr>
          </a:p>
        </p:txBody>
      </p:sp>
    </p:spTree>
    <p:extLst>
      <p:ext uri="{BB962C8B-B14F-4D97-AF65-F5344CB8AC3E}">
        <p14:creationId xmlns:p14="http://schemas.microsoft.com/office/powerpoint/2010/main" val="23003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57200" y="456112"/>
            <a:ext cx="8229600" cy="1100681"/>
            <a:chOff x="0" y="2279733"/>
            <a:chExt cx="8229600" cy="1304100"/>
          </a:xfrm>
        </p:grpSpPr>
        <p:sp>
          <p:nvSpPr>
            <p:cNvPr id="14" name="Rectangle 13"/>
            <p:cNvSpPr/>
            <p:nvPr/>
          </p:nvSpPr>
          <p:spPr>
            <a:xfrm>
              <a:off x="0" y="2279733"/>
              <a:ext cx="8229600" cy="13041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extBox 14"/>
            <p:cNvSpPr txBox="1"/>
            <p:nvPr/>
          </p:nvSpPr>
          <p:spPr>
            <a:xfrm>
              <a:off x="0" y="2279733"/>
              <a:ext cx="8229600" cy="1304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sz="2000" b="0" i="0" kern="1200" dirty="0"/>
                <a:t>Briefly explain how the researchers could have dealt with the issue of social sensitivity in this study. [</a:t>
              </a:r>
              <a:r>
                <a:rPr lang="en-US" sz="2000" b="0" i="0" kern="1200" dirty="0"/>
                <a:t>4 marks]</a:t>
              </a:r>
              <a:endParaRPr lang="en-US" sz="2000" b="0" kern="1200" dirty="0"/>
            </a:p>
          </p:txBody>
        </p:sp>
      </p:grpSp>
      <p:grpSp>
        <p:nvGrpSpPr>
          <p:cNvPr id="11" name="Group 10"/>
          <p:cNvGrpSpPr/>
          <p:nvPr/>
        </p:nvGrpSpPr>
        <p:grpSpPr>
          <a:xfrm>
            <a:off x="868680" y="116632"/>
            <a:ext cx="5760720" cy="678960"/>
            <a:chOff x="411480" y="1940253"/>
            <a:chExt cx="5760720" cy="678960"/>
          </a:xfrm>
        </p:grpSpPr>
        <p:sp>
          <p:nvSpPr>
            <p:cNvPr id="12" name="Rectangle: Rounded Corners 11"/>
            <p:cNvSpPr/>
            <p:nvPr/>
          </p:nvSpPr>
          <p:spPr>
            <a:xfrm>
              <a:off x="411480" y="1940253"/>
              <a:ext cx="5760720" cy="67896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Rectangle: Rounded Corners 6"/>
            <p:cNvSpPr txBox="1"/>
            <p:nvPr/>
          </p:nvSpPr>
          <p:spPr>
            <a:xfrm>
              <a:off x="444624" y="1973397"/>
              <a:ext cx="5694432"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Application</a:t>
              </a:r>
            </a:p>
          </p:txBody>
        </p:sp>
      </p:grpSp>
      <p:sp>
        <p:nvSpPr>
          <p:cNvPr id="3" name="Content Placeholder 2"/>
          <p:cNvSpPr>
            <a:spLocks noGrp="1"/>
          </p:cNvSpPr>
          <p:nvPr>
            <p:ph idx="1"/>
          </p:nvPr>
        </p:nvSpPr>
        <p:spPr>
          <a:xfrm>
            <a:off x="457200" y="1700808"/>
            <a:ext cx="6059016" cy="2376263"/>
          </a:xfrm>
          <a:ln>
            <a:solidFill>
              <a:schemeClr val="tx1"/>
            </a:solidFill>
          </a:ln>
        </p:spPr>
        <p:txBody>
          <a:bodyPr/>
          <a:lstStyle/>
          <a:p>
            <a:pPr marL="0" indent="0">
              <a:buNone/>
            </a:pPr>
            <a:r>
              <a:rPr lang="en-GB" sz="1800" dirty="0"/>
              <a:t>In a study of antisocial activity and social background, researchers interviewed 100 children aged 14 years. They then classified each child according to their level of antisocial activity. They concluded that 26 were ‘very antisocial’, 40 were ‘mildly antisocial’ and 34 were ‘not antisocial’. The researchers found that the majority of the ‘very antisocial’ children attended Crayford secondary school, whereas most of the other two groups of children attended another local school.</a:t>
            </a:r>
          </a:p>
        </p:txBody>
      </p:sp>
      <p:pic>
        <p:nvPicPr>
          <p:cNvPr id="16" name="Picture 15"/>
          <p:cNvPicPr>
            <a:picLocks noChangeAspect="1"/>
          </p:cNvPicPr>
          <p:nvPr/>
        </p:nvPicPr>
        <p:blipFill>
          <a:blip r:embed="rId3"/>
          <a:stretch>
            <a:fillRect/>
          </a:stretch>
        </p:blipFill>
        <p:spPr>
          <a:xfrm>
            <a:off x="6657032" y="1772816"/>
            <a:ext cx="2015291" cy="4259480"/>
          </a:xfrm>
          <a:prstGeom prst="rect">
            <a:avLst/>
          </a:prstGeom>
        </p:spPr>
      </p:pic>
      <p:sp>
        <p:nvSpPr>
          <p:cNvPr id="17" name="&quot;Not Allowed&quot; Symbol 16"/>
          <p:cNvSpPr/>
          <p:nvPr/>
        </p:nvSpPr>
        <p:spPr>
          <a:xfrm>
            <a:off x="7088613" y="1772816"/>
            <a:ext cx="1152128" cy="1020716"/>
          </a:xfrm>
          <a:prstGeom prst="noSmoking">
            <a:avLst/>
          </a:prstGeom>
          <a:solidFill>
            <a:srgbClr val="F34C3E"/>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b="1" dirty="0">
              <a:solidFill>
                <a:schemeClr val="tx1"/>
              </a:solidFill>
            </a:endParaRPr>
          </a:p>
        </p:txBody>
      </p:sp>
      <p:sp>
        <p:nvSpPr>
          <p:cNvPr id="18" name="&quot;Not Allowed&quot; Symbol 17"/>
          <p:cNvSpPr/>
          <p:nvPr/>
        </p:nvSpPr>
        <p:spPr>
          <a:xfrm>
            <a:off x="7105111" y="3956021"/>
            <a:ext cx="1152128" cy="1020716"/>
          </a:xfrm>
          <a:prstGeom prst="noSmoking">
            <a:avLst/>
          </a:prstGeom>
          <a:solidFill>
            <a:srgbClr val="F34C3E"/>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b="1" dirty="0">
              <a:solidFill>
                <a:schemeClr val="tx1"/>
              </a:solidFill>
            </a:endParaRPr>
          </a:p>
        </p:txBody>
      </p:sp>
      <p:sp>
        <p:nvSpPr>
          <p:cNvPr id="20" name="Rectangle 19"/>
          <p:cNvSpPr/>
          <p:nvPr/>
        </p:nvSpPr>
        <p:spPr>
          <a:xfrm>
            <a:off x="1444784" y="3356992"/>
            <a:ext cx="2767176" cy="360040"/>
          </a:xfrm>
          <a:prstGeom prst="rect">
            <a:avLst/>
          </a:prstGeom>
          <a:solidFill>
            <a:srgbClr val="FFFF00">
              <a:alpha val="5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21" name="Content Placeholder 2"/>
          <p:cNvSpPr txBox="1">
            <a:spLocks/>
          </p:cNvSpPr>
          <p:nvPr/>
        </p:nvSpPr>
        <p:spPr bwMode="auto">
          <a:xfrm>
            <a:off x="457200" y="4221086"/>
            <a:ext cx="6059016" cy="1827369"/>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1pPr>
            <a:lvl2pPr marL="742950" indent="-28575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i="1" dirty="0">
                <a:solidFill>
                  <a:srgbClr val="00B050"/>
                </a:solidFill>
              </a:rPr>
              <a:t>Furthermore, the researchers need to consider the application of the findings which could have negative implications for the students, the school and the wider community. For example, the findings could lead to a self-fulfilling prophecy where the student think that their school is ‘anti-social’ and as result become more antisocial.</a:t>
            </a:r>
            <a:endParaRPr lang="en-GB" sz="2000" dirty="0"/>
          </a:p>
        </p:txBody>
      </p:sp>
    </p:spTree>
    <p:extLst>
      <p:ext uri="{BB962C8B-B14F-4D97-AF65-F5344CB8AC3E}">
        <p14:creationId xmlns:p14="http://schemas.microsoft.com/office/powerpoint/2010/main" val="39786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57200" y="456112"/>
            <a:ext cx="8229600" cy="1100681"/>
            <a:chOff x="0" y="2279733"/>
            <a:chExt cx="8229600" cy="1304100"/>
          </a:xfrm>
        </p:grpSpPr>
        <p:sp>
          <p:nvSpPr>
            <p:cNvPr id="14" name="Rectangle 13"/>
            <p:cNvSpPr/>
            <p:nvPr/>
          </p:nvSpPr>
          <p:spPr>
            <a:xfrm>
              <a:off x="0" y="2279733"/>
              <a:ext cx="8229600" cy="1304100"/>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extBox 14"/>
            <p:cNvSpPr txBox="1"/>
            <p:nvPr/>
          </p:nvSpPr>
          <p:spPr>
            <a:xfrm>
              <a:off x="0" y="2279733"/>
              <a:ext cx="8229600" cy="1304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79044" rIns="638708" bIns="163576"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GB" b="0" i="0" kern="1200" dirty="0"/>
                <a:t>Briefly explain how the researchers could have dealt with the issue of social sensitivity in this study. [</a:t>
              </a:r>
              <a:r>
                <a:rPr lang="en-US" b="0" i="0" kern="1200" dirty="0"/>
                <a:t>4 marks]</a:t>
              </a:r>
              <a:endParaRPr lang="en-US" b="0" kern="1200" dirty="0"/>
            </a:p>
          </p:txBody>
        </p:sp>
      </p:grpSp>
      <p:grpSp>
        <p:nvGrpSpPr>
          <p:cNvPr id="11" name="Group 10"/>
          <p:cNvGrpSpPr/>
          <p:nvPr/>
        </p:nvGrpSpPr>
        <p:grpSpPr>
          <a:xfrm>
            <a:off x="868680" y="116632"/>
            <a:ext cx="5760720" cy="678960"/>
            <a:chOff x="411480" y="1940253"/>
            <a:chExt cx="5760720" cy="678960"/>
          </a:xfrm>
        </p:grpSpPr>
        <p:sp>
          <p:nvSpPr>
            <p:cNvPr id="12" name="Rectangle: Rounded Corners 11"/>
            <p:cNvSpPr/>
            <p:nvPr/>
          </p:nvSpPr>
          <p:spPr>
            <a:xfrm>
              <a:off x="411480" y="1940253"/>
              <a:ext cx="5760720" cy="67896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Rectangle: Rounded Corners 6"/>
            <p:cNvSpPr txBox="1"/>
            <p:nvPr/>
          </p:nvSpPr>
          <p:spPr>
            <a:xfrm>
              <a:off x="444624" y="1973397"/>
              <a:ext cx="5694432"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marL="0" lvl="0" indent="0" algn="l" defTabSz="1022350">
                <a:lnSpc>
                  <a:spcPct val="90000"/>
                </a:lnSpc>
                <a:spcBef>
                  <a:spcPct val="0"/>
                </a:spcBef>
                <a:spcAft>
                  <a:spcPct val="35000"/>
                </a:spcAft>
                <a:buNone/>
              </a:pPr>
              <a:r>
                <a:rPr lang="en-US" sz="2300" kern="1200" dirty="0"/>
                <a:t>Application</a:t>
              </a:r>
            </a:p>
          </p:txBody>
        </p:sp>
      </p:grpSp>
      <p:sp>
        <p:nvSpPr>
          <p:cNvPr id="3" name="Content Placeholder 2"/>
          <p:cNvSpPr>
            <a:spLocks noGrp="1"/>
          </p:cNvSpPr>
          <p:nvPr>
            <p:ph idx="1"/>
          </p:nvPr>
        </p:nvSpPr>
        <p:spPr>
          <a:xfrm>
            <a:off x="457200" y="1700809"/>
            <a:ext cx="8229600" cy="1584176"/>
          </a:xfrm>
          <a:ln>
            <a:solidFill>
              <a:schemeClr val="tx1"/>
            </a:solidFill>
          </a:ln>
        </p:spPr>
        <p:txBody>
          <a:bodyPr/>
          <a:lstStyle/>
          <a:p>
            <a:pPr marL="0" indent="0">
              <a:buNone/>
            </a:pPr>
            <a:r>
              <a:rPr lang="en-GB" sz="1600" dirty="0"/>
              <a:t>In a study of antisocial activity and social background, researchers interviewed 100 children aged 14 years. They then classified each child according to their level of antisocial activity. They concluded that 26 were ‘very antisocial’, 40 were ‘mildly antisocial’ and 34 were ‘not antisocial’. The researchers found that the majority of the ‘very antisocial’ children attended Crayford secondary school, whereas most of the other two groups of children attended another local school.</a:t>
            </a:r>
          </a:p>
        </p:txBody>
      </p:sp>
      <p:sp>
        <p:nvSpPr>
          <p:cNvPr id="21" name="Content Placeholder 2"/>
          <p:cNvSpPr txBox="1">
            <a:spLocks/>
          </p:cNvSpPr>
          <p:nvPr/>
        </p:nvSpPr>
        <p:spPr bwMode="auto">
          <a:xfrm>
            <a:off x="457200" y="3429002"/>
            <a:ext cx="8229600" cy="200226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1pPr>
            <a:lvl2pPr marL="742950" indent="-285750" algn="just" rtl="0" eaLnBrk="0" fontAlgn="base" hangingPunct="0">
              <a:spcBef>
                <a:spcPct val="20000"/>
              </a:spcBef>
              <a:spcAft>
                <a:spcPct val="0"/>
              </a:spcAft>
              <a:buFont typeface="Wingdings" panose="05000000000000000000" pitchFamily="2" charset="2"/>
              <a:buChar char="§"/>
              <a:defRPr sz="2200" kern="1200">
                <a:solidFill>
                  <a:schemeClr val="tx1"/>
                </a:solidFill>
                <a:latin typeface="+mj-lt"/>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i="1" dirty="0">
                <a:solidFill>
                  <a:srgbClr val="00B050"/>
                </a:solidFill>
              </a:rPr>
              <a:t>The researchers need to be aware of the methodology they use including the treatment of the participants and their right to </a:t>
            </a:r>
            <a:r>
              <a:rPr lang="en-GB" sz="1800" b="1" i="1" dirty="0">
                <a:solidFill>
                  <a:srgbClr val="00B050"/>
                </a:solidFill>
              </a:rPr>
              <a:t>confidentiality and anonymity</a:t>
            </a:r>
            <a:r>
              <a:rPr lang="en-GB" sz="1800" i="1" dirty="0">
                <a:solidFill>
                  <a:srgbClr val="00B050"/>
                </a:solidFill>
              </a:rPr>
              <a:t>. In order to deal with this issue of social sensitivity the research needs to ensure that they do not publish the names of any students or the school, which they have not done in this extract as they have named ‘Crayford Secondary School’’ Furthermore, the researchers need to consider the application of the findings which could have negative implications for the students, the school and the wider community. For example, the findings could lead to a self-fulfilling prophecy where the student think that their school is ‘anti-social’ and as result become more antisocial.</a:t>
            </a:r>
            <a:endParaRPr lang="en-GB" sz="2000" dirty="0"/>
          </a:p>
        </p:txBody>
      </p:sp>
    </p:spTree>
    <p:extLst>
      <p:ext uri="{BB962C8B-B14F-4D97-AF65-F5344CB8AC3E}">
        <p14:creationId xmlns:p14="http://schemas.microsoft.com/office/powerpoint/2010/main" val="12554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Essay Writing</a:t>
            </a:r>
          </a:p>
        </p:txBody>
      </p:sp>
      <p:sp>
        <p:nvSpPr>
          <p:cNvPr id="3" name="Subtitle 2"/>
          <p:cNvSpPr>
            <a:spLocks noGrp="1"/>
          </p:cNvSpPr>
          <p:nvPr>
            <p:ph type="subTitle" idx="1"/>
          </p:nvPr>
        </p:nvSpPr>
        <p:spPr/>
        <p:txBody>
          <a:bodyPr>
            <a:normAutofit lnSpcReduction="10000"/>
          </a:bodyPr>
          <a:lstStyle/>
          <a:p>
            <a:pPr lvl="0"/>
            <a:r>
              <a:rPr lang="en-GB" dirty="0"/>
              <a:t>Discuss the ethical implications of research studies and theory, including reference to social sensitivity. [16 marks]</a:t>
            </a:r>
          </a:p>
        </p:txBody>
      </p:sp>
      <p:pic>
        <p:nvPicPr>
          <p:cNvPr id="4" name="Picture 3"/>
          <p:cNvPicPr>
            <a:picLocks noChangeAspect="1"/>
          </p:cNvPicPr>
          <p:nvPr/>
        </p:nvPicPr>
        <p:blipFill>
          <a:blip r:embed="rId3"/>
          <a:stretch>
            <a:fillRect/>
          </a:stretch>
        </p:blipFill>
        <p:spPr>
          <a:xfrm>
            <a:off x="1859702" y="2611760"/>
            <a:ext cx="5276116" cy="3519023"/>
          </a:xfrm>
          <a:prstGeom prst="rect">
            <a:avLst/>
          </a:prstGeom>
        </p:spPr>
      </p:pic>
    </p:spTree>
    <p:extLst>
      <p:ext uri="{BB962C8B-B14F-4D97-AF65-F5344CB8AC3E}">
        <p14:creationId xmlns:p14="http://schemas.microsoft.com/office/powerpoint/2010/main" val="3577928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47792" y="2473252"/>
            <a:ext cx="7676313" cy="994508"/>
            <a:chOff x="323528" y="2145439"/>
            <a:chExt cx="8382545" cy="1409553"/>
          </a:xfrm>
        </p:grpSpPr>
        <p:sp>
          <p:nvSpPr>
            <p:cNvPr id="30" name="TextBox 29"/>
            <p:cNvSpPr txBox="1"/>
            <p:nvPr/>
          </p:nvSpPr>
          <p:spPr>
            <a:xfrm rot="16200000">
              <a:off x="-46926" y="2619384"/>
              <a:ext cx="1202573" cy="461665"/>
            </a:xfrm>
            <a:prstGeom prst="rect">
              <a:avLst/>
            </a:prstGeom>
            <a:noFill/>
          </p:spPr>
          <p:txBody>
            <a:bodyPr wrap="none" rtlCol="0">
              <a:spAutoFit/>
            </a:bodyPr>
            <a:lstStyle/>
            <a:p>
              <a:r>
                <a:rPr lang="en-GB" sz="2400" dirty="0">
                  <a:solidFill>
                    <a:schemeClr val="bg1"/>
                  </a:solidFill>
                  <a:latin typeface="+mn-lt"/>
                </a:rPr>
                <a:t>NATURE</a:t>
              </a:r>
            </a:p>
          </p:txBody>
        </p:sp>
        <p:sp>
          <p:nvSpPr>
            <p:cNvPr id="31" name="TextBox 30"/>
            <p:cNvSpPr txBox="1"/>
            <p:nvPr/>
          </p:nvSpPr>
          <p:spPr>
            <a:xfrm rot="5400000">
              <a:off x="7770464" y="2619383"/>
              <a:ext cx="1409553" cy="461665"/>
            </a:xfrm>
            <a:prstGeom prst="rect">
              <a:avLst/>
            </a:prstGeom>
            <a:noFill/>
          </p:spPr>
          <p:txBody>
            <a:bodyPr wrap="none" rtlCol="0">
              <a:spAutoFit/>
            </a:bodyPr>
            <a:lstStyle/>
            <a:p>
              <a:r>
                <a:rPr lang="en-GB" sz="2400" dirty="0">
                  <a:solidFill>
                    <a:schemeClr val="bg1"/>
                  </a:solidFill>
                  <a:latin typeface="+mn-lt"/>
                </a:rPr>
                <a:t>NURTURE</a:t>
              </a:r>
            </a:p>
          </p:txBody>
        </p:sp>
      </p:grpSp>
      <p:sp>
        <p:nvSpPr>
          <p:cNvPr id="32" name="Rectangle: Rounded Corners 31"/>
          <p:cNvSpPr/>
          <p:nvPr/>
        </p:nvSpPr>
        <p:spPr>
          <a:xfrm>
            <a:off x="457200" y="1628800"/>
            <a:ext cx="8229600" cy="1152128"/>
          </a:xfrm>
          <a:prstGeom prst="roundRect">
            <a:avLst/>
          </a:prstGeom>
          <a:ln>
            <a:solidFill>
              <a:srgbClr val="F34C3E"/>
            </a:solidFill>
          </a:ln>
        </p:spPr>
        <p:style>
          <a:lnRef idx="2">
            <a:schemeClr val="accent1"/>
          </a:lnRef>
          <a:fillRef idx="1">
            <a:schemeClr val="lt1"/>
          </a:fillRef>
          <a:effectRef idx="0">
            <a:schemeClr val="accent1"/>
          </a:effectRef>
          <a:fontRef idx="minor">
            <a:schemeClr val="dk1"/>
          </a:fontRef>
        </p:style>
        <p:txBody>
          <a:bodyPr rtlCol="0" anchor="t"/>
          <a:lstStyle/>
          <a:p>
            <a:r>
              <a:rPr lang="en-GB" sz="2400" b="1" dirty="0">
                <a:solidFill>
                  <a:srgbClr val="F34C3E"/>
                </a:solidFill>
              </a:rPr>
              <a:t>AO1: Ethical Implications &amp; Social Sensitivity</a:t>
            </a:r>
          </a:p>
          <a:p>
            <a:pPr marL="342900" indent="-342900">
              <a:buFont typeface="Wingdings" panose="05000000000000000000" pitchFamily="2" charset="2"/>
              <a:buChar char="§"/>
            </a:pPr>
            <a:r>
              <a:rPr lang="en-GB" sz="1400" b="1" dirty="0">
                <a:solidFill>
                  <a:schemeClr val="tx1"/>
                </a:solidFill>
              </a:rPr>
              <a:t>Define Ethical Implications</a:t>
            </a:r>
          </a:p>
          <a:p>
            <a:pPr marL="342900" indent="-342900">
              <a:buFont typeface="Wingdings" panose="05000000000000000000" pitchFamily="2" charset="2"/>
              <a:buChar char="§"/>
            </a:pPr>
            <a:r>
              <a:rPr lang="en-GB" sz="1400" b="1" dirty="0">
                <a:solidFill>
                  <a:schemeClr val="tx1"/>
                </a:solidFill>
              </a:rPr>
              <a:t>Outline Sieber and Stanley’s four considerations for socially sensitive research</a:t>
            </a: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800" b="100000" l="0" r="100000">
                        <a14:foregroundMark x1="43800" y1="15900" x2="43800" y2="15900"/>
                        <a14:foregroundMark x1="15600" y1="11300" x2="15600" y2="11300"/>
                        <a14:foregroundMark x1="18500" y1="9700" x2="18500" y2="9700"/>
                        <a14:foregroundMark x1="11200" y1="16300" x2="11200" y2="16300"/>
                        <a14:foregroundMark x1="18100" y1="41700" x2="18100" y2="41700"/>
                        <a14:foregroundMark x1="20000" y1="42900" x2="20000" y2="42900"/>
                        <a14:backgroundMark x1="27600" y1="34100" x2="36300" y2="26800"/>
                      </a14:backgroundRemoval>
                    </a14:imgEffect>
                  </a14:imgLayer>
                </a14:imgProps>
              </a:ext>
            </a:extLst>
          </a:blip>
          <a:stretch>
            <a:fillRect/>
          </a:stretch>
        </p:blipFill>
        <p:spPr>
          <a:xfrm flipH="1">
            <a:off x="-1" y="4086720"/>
            <a:ext cx="2195736" cy="2226054"/>
          </a:xfrm>
          <a:prstGeom prst="rect">
            <a:avLst/>
          </a:prstGeom>
        </p:spPr>
      </p:pic>
      <p:sp>
        <p:nvSpPr>
          <p:cNvPr id="2" name="Title 1"/>
          <p:cNvSpPr>
            <a:spLocks noGrp="1"/>
          </p:cNvSpPr>
          <p:nvPr>
            <p:ph type="title"/>
          </p:nvPr>
        </p:nvSpPr>
        <p:spPr/>
        <p:txBody>
          <a:bodyPr/>
          <a:lstStyle/>
          <a:p>
            <a:r>
              <a:rPr lang="en-GB" dirty="0"/>
              <a:t>Social Sensitivity</a:t>
            </a:r>
          </a:p>
        </p:txBody>
      </p:sp>
    </p:spTree>
    <p:extLst>
      <p:ext uri="{BB962C8B-B14F-4D97-AF65-F5344CB8AC3E}">
        <p14:creationId xmlns:p14="http://schemas.microsoft.com/office/powerpoint/2010/main" val="316159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solidFill>
                  <a:srgbClr val="EE8E2D"/>
                </a:solidFill>
              </a:rPr>
              <a:t>Was it right for Milgram (1963) to </a:t>
            </a:r>
            <a:br>
              <a:rPr lang="en-GB" dirty="0">
                <a:solidFill>
                  <a:srgbClr val="EE8E2D"/>
                </a:solidFill>
              </a:rPr>
            </a:br>
            <a:r>
              <a:rPr lang="en-GB" dirty="0">
                <a:solidFill>
                  <a:srgbClr val="EE8E2D"/>
                </a:solidFill>
              </a:rPr>
              <a:t>conduct his research?</a:t>
            </a:r>
          </a:p>
        </p:txBody>
      </p:sp>
      <p:sp>
        <p:nvSpPr>
          <p:cNvPr id="3" name="Subtitle 2"/>
          <p:cNvSpPr>
            <a:spLocks noGrp="1"/>
          </p:cNvSpPr>
          <p:nvPr>
            <p:ph type="subTitle" idx="1"/>
          </p:nvPr>
        </p:nvSpPr>
        <p:spPr/>
        <p:txBody>
          <a:bodyPr/>
          <a:lstStyle/>
          <a:p>
            <a:r>
              <a:rPr lang="en-GB" dirty="0"/>
              <a:t>Yes/No. Justify Your Answer.</a:t>
            </a:r>
          </a:p>
        </p:txBody>
      </p:sp>
      <p:pic>
        <p:nvPicPr>
          <p:cNvPr id="8" name="Picture 7"/>
          <p:cNvPicPr>
            <a:picLocks noChangeAspect="1"/>
          </p:cNvPicPr>
          <p:nvPr/>
        </p:nvPicPr>
        <p:blipFill>
          <a:blip r:embed="rId2"/>
          <a:stretch>
            <a:fillRect/>
          </a:stretch>
        </p:blipFill>
        <p:spPr>
          <a:xfrm>
            <a:off x="2267744" y="2780928"/>
            <a:ext cx="4464496" cy="3176304"/>
          </a:xfrm>
          <a:prstGeom prst="rect">
            <a:avLst/>
          </a:prstGeom>
        </p:spPr>
      </p:pic>
    </p:spTree>
    <p:extLst>
      <p:ext uri="{BB962C8B-B14F-4D97-AF65-F5344CB8AC3E}">
        <p14:creationId xmlns:p14="http://schemas.microsoft.com/office/powerpoint/2010/main" val="1860001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332656"/>
            <a:ext cx="7200800" cy="5662967"/>
          </a:xfrm>
          <a:prstGeom prst="rect">
            <a:avLst/>
          </a:prstGeom>
        </p:spPr>
      </p:pic>
    </p:spTree>
    <p:extLst>
      <p:ext uri="{BB962C8B-B14F-4D97-AF65-F5344CB8AC3E}">
        <p14:creationId xmlns:p14="http://schemas.microsoft.com/office/powerpoint/2010/main" val="119362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47792" y="2473252"/>
            <a:ext cx="7676313" cy="994508"/>
            <a:chOff x="323528" y="2145439"/>
            <a:chExt cx="8382545" cy="1409553"/>
          </a:xfrm>
        </p:grpSpPr>
        <p:sp>
          <p:nvSpPr>
            <p:cNvPr id="30" name="TextBox 29"/>
            <p:cNvSpPr txBox="1"/>
            <p:nvPr/>
          </p:nvSpPr>
          <p:spPr>
            <a:xfrm rot="16200000">
              <a:off x="-46926" y="2619384"/>
              <a:ext cx="1202573" cy="461665"/>
            </a:xfrm>
            <a:prstGeom prst="rect">
              <a:avLst/>
            </a:prstGeom>
            <a:noFill/>
          </p:spPr>
          <p:txBody>
            <a:bodyPr wrap="none" rtlCol="0">
              <a:spAutoFit/>
            </a:bodyPr>
            <a:lstStyle/>
            <a:p>
              <a:r>
                <a:rPr lang="en-GB" sz="2400" dirty="0">
                  <a:solidFill>
                    <a:schemeClr val="bg1"/>
                  </a:solidFill>
                  <a:latin typeface="+mn-lt"/>
                </a:rPr>
                <a:t>NATURE</a:t>
              </a:r>
            </a:p>
          </p:txBody>
        </p:sp>
        <p:sp>
          <p:nvSpPr>
            <p:cNvPr id="31" name="TextBox 30"/>
            <p:cNvSpPr txBox="1"/>
            <p:nvPr/>
          </p:nvSpPr>
          <p:spPr>
            <a:xfrm rot="5400000">
              <a:off x="7770464" y="2619383"/>
              <a:ext cx="1409553" cy="461665"/>
            </a:xfrm>
            <a:prstGeom prst="rect">
              <a:avLst/>
            </a:prstGeom>
            <a:noFill/>
          </p:spPr>
          <p:txBody>
            <a:bodyPr wrap="none" rtlCol="0">
              <a:spAutoFit/>
            </a:bodyPr>
            <a:lstStyle/>
            <a:p>
              <a:r>
                <a:rPr lang="en-GB" sz="2400" dirty="0">
                  <a:solidFill>
                    <a:schemeClr val="bg1"/>
                  </a:solidFill>
                  <a:latin typeface="+mn-lt"/>
                </a:rPr>
                <a:t>NURTURE</a:t>
              </a:r>
            </a:p>
          </p:txBody>
        </p:sp>
      </p:grpSp>
      <p:sp>
        <p:nvSpPr>
          <p:cNvPr id="10" name="Rectangle: Rounded Corners 9"/>
          <p:cNvSpPr/>
          <p:nvPr/>
        </p:nvSpPr>
        <p:spPr>
          <a:xfrm>
            <a:off x="457200"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tx1"/>
                </a:solidFill>
              </a:rPr>
              <a:t>AO3: Issues of Discrimination</a:t>
            </a:r>
          </a:p>
          <a:p>
            <a:pPr algn="ctr"/>
            <a:endParaRPr lang="en-GB" sz="1600" dirty="0">
              <a:solidFill>
                <a:schemeClr val="tx1"/>
              </a:solidFill>
            </a:endParaRPr>
          </a:p>
          <a:p>
            <a:pPr marL="285750" indent="-285750">
              <a:buFont typeface="Wingdings" panose="05000000000000000000" pitchFamily="2" charset="2"/>
              <a:buChar char="§"/>
            </a:pPr>
            <a:r>
              <a:rPr lang="en-GB" sz="1600" dirty="0">
                <a:solidFill>
                  <a:schemeClr val="tx1"/>
                </a:solidFill>
              </a:rPr>
              <a:t>Racial Differences in IQ (Yerkes)</a:t>
            </a:r>
          </a:p>
          <a:p>
            <a:pPr marL="285750" indent="-285750">
              <a:buFont typeface="Wingdings" panose="05000000000000000000" pitchFamily="2" charset="2"/>
              <a:buChar char="§"/>
            </a:pPr>
            <a:r>
              <a:rPr lang="en-GB" sz="1600" dirty="0">
                <a:solidFill>
                  <a:schemeClr val="tx1"/>
                </a:solidFill>
              </a:rPr>
              <a:t>Eugenic Law</a:t>
            </a:r>
          </a:p>
          <a:p>
            <a:endParaRPr lang="en-GB" sz="1600" b="1" dirty="0">
              <a:solidFill>
                <a:schemeClr val="tx1"/>
              </a:solidFill>
            </a:endParaRPr>
          </a:p>
        </p:txBody>
      </p:sp>
      <p:sp>
        <p:nvSpPr>
          <p:cNvPr id="11" name="Rectangle: Rounded Corners 10"/>
          <p:cNvSpPr/>
          <p:nvPr/>
        </p:nvSpPr>
        <p:spPr>
          <a:xfrm>
            <a:off x="3275856"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rPr>
              <a:t>AO3: Real-World Application (EWT)</a:t>
            </a:r>
          </a:p>
          <a:p>
            <a:pPr lvl="0" algn="ctr"/>
            <a:endParaRPr lang="en-GB" sz="1600" dirty="0">
              <a:solidFill>
                <a:prstClr val="black"/>
              </a:solidFill>
            </a:endParaRPr>
          </a:p>
          <a:p>
            <a:pPr marL="285750" lvl="0" indent="-285750">
              <a:buFont typeface="Wingdings" panose="05000000000000000000" pitchFamily="2" charset="2"/>
              <a:buChar char="§"/>
            </a:pPr>
            <a:r>
              <a:rPr lang="en-GB" sz="1600" dirty="0" err="1">
                <a:solidFill>
                  <a:prstClr val="black"/>
                </a:solidFill>
              </a:rPr>
              <a:t>Flin</a:t>
            </a:r>
            <a:r>
              <a:rPr lang="en-GB" sz="1600" dirty="0">
                <a:solidFill>
                  <a:prstClr val="black"/>
                </a:solidFill>
              </a:rPr>
              <a:t> et al.</a:t>
            </a:r>
          </a:p>
          <a:p>
            <a:pPr marL="285750" lvl="0" indent="-285750">
              <a:buFont typeface="Wingdings" panose="05000000000000000000" pitchFamily="2" charset="2"/>
              <a:buChar char="§"/>
            </a:pPr>
            <a:r>
              <a:rPr lang="en-GB" sz="1600" dirty="0">
                <a:solidFill>
                  <a:prstClr val="black"/>
                </a:solidFill>
              </a:rPr>
              <a:t>Improved Accuracy in Child Eyewitnesses</a:t>
            </a:r>
          </a:p>
        </p:txBody>
      </p:sp>
      <p:sp>
        <p:nvSpPr>
          <p:cNvPr id="12" name="Rectangle: Rounded Corners 11"/>
          <p:cNvSpPr/>
          <p:nvPr/>
        </p:nvSpPr>
        <p:spPr>
          <a:xfrm>
            <a:off x="6094512"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rPr>
              <a:t>AO3: Should we conduct socially sensitive research?</a:t>
            </a:r>
          </a:p>
          <a:p>
            <a:pPr lvl="0" algn="ctr"/>
            <a:endParaRPr lang="en-GB" sz="1600" dirty="0">
              <a:solidFill>
                <a:prstClr val="black"/>
              </a:solidFill>
            </a:endParaRPr>
          </a:p>
          <a:p>
            <a:pPr marL="285750" lvl="0" indent="-285750">
              <a:buFont typeface="Wingdings" panose="05000000000000000000" pitchFamily="2" charset="2"/>
              <a:buChar char="§"/>
            </a:pPr>
            <a:r>
              <a:rPr lang="en-GB" sz="1600" dirty="0">
                <a:solidFill>
                  <a:prstClr val="black"/>
                </a:solidFill>
              </a:rPr>
              <a:t>No – Due to issues highlighted above</a:t>
            </a:r>
          </a:p>
          <a:p>
            <a:pPr marL="285750" lvl="0" indent="-285750">
              <a:buFont typeface="Wingdings" panose="05000000000000000000" pitchFamily="2" charset="2"/>
              <a:buChar char="§"/>
            </a:pPr>
            <a:r>
              <a:rPr lang="en-GB" sz="1600" dirty="0">
                <a:solidFill>
                  <a:prstClr val="black"/>
                </a:solidFill>
              </a:rPr>
              <a:t>Yes – Otherwise there would be no research</a:t>
            </a:r>
          </a:p>
          <a:p>
            <a:pPr lvl="0"/>
            <a:endParaRPr lang="en-GB" sz="1600" b="1" dirty="0">
              <a:solidFill>
                <a:prstClr val="black"/>
              </a:solidFill>
            </a:endParaRPr>
          </a:p>
        </p:txBody>
      </p:sp>
      <p:sp>
        <p:nvSpPr>
          <p:cNvPr id="32" name="Rectangle: Rounded Corners 31"/>
          <p:cNvSpPr/>
          <p:nvPr/>
        </p:nvSpPr>
        <p:spPr>
          <a:xfrm>
            <a:off x="457200" y="1628800"/>
            <a:ext cx="8229600" cy="1152128"/>
          </a:xfrm>
          <a:prstGeom prst="roundRect">
            <a:avLst/>
          </a:prstGeom>
          <a:ln>
            <a:solidFill>
              <a:srgbClr val="F34C3E"/>
            </a:solidFill>
          </a:ln>
        </p:spPr>
        <p:style>
          <a:lnRef idx="2">
            <a:schemeClr val="accent1"/>
          </a:lnRef>
          <a:fillRef idx="1">
            <a:schemeClr val="lt1"/>
          </a:fillRef>
          <a:effectRef idx="0">
            <a:schemeClr val="accent1"/>
          </a:effectRef>
          <a:fontRef idx="minor">
            <a:schemeClr val="dk1"/>
          </a:fontRef>
        </p:style>
        <p:txBody>
          <a:bodyPr rtlCol="0" anchor="t"/>
          <a:lstStyle/>
          <a:p>
            <a:r>
              <a:rPr lang="en-GB" sz="2400" b="1" dirty="0">
                <a:solidFill>
                  <a:srgbClr val="F34C3E"/>
                </a:solidFill>
              </a:rPr>
              <a:t>AO1: Ethical Implications &amp; Social Sensitivity</a:t>
            </a:r>
          </a:p>
          <a:p>
            <a:pPr marL="342900" indent="-342900">
              <a:buFont typeface="Wingdings" panose="05000000000000000000" pitchFamily="2" charset="2"/>
              <a:buChar char="§"/>
            </a:pPr>
            <a:r>
              <a:rPr lang="en-GB" sz="1400" b="1" dirty="0">
                <a:solidFill>
                  <a:schemeClr val="tx1"/>
                </a:solidFill>
              </a:rPr>
              <a:t>Define Ethical Implications</a:t>
            </a:r>
          </a:p>
          <a:p>
            <a:pPr marL="342900" indent="-342900">
              <a:buFont typeface="Wingdings" panose="05000000000000000000" pitchFamily="2" charset="2"/>
              <a:buChar char="§"/>
            </a:pPr>
            <a:r>
              <a:rPr lang="en-GB" sz="1400" b="1" dirty="0">
                <a:solidFill>
                  <a:schemeClr val="tx1"/>
                </a:solidFill>
              </a:rPr>
              <a:t>Outline Sieber and Stanley’s four considerations for socially sensitive research</a:t>
            </a: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800" b="100000" l="0" r="100000">
                        <a14:foregroundMark x1="43800" y1="15900" x2="43800" y2="15900"/>
                        <a14:foregroundMark x1="15600" y1="11300" x2="15600" y2="11300"/>
                        <a14:foregroundMark x1="18500" y1="9700" x2="18500" y2="9700"/>
                        <a14:foregroundMark x1="11200" y1="16300" x2="11200" y2="16300"/>
                        <a14:foregroundMark x1="18100" y1="41700" x2="18100" y2="41700"/>
                        <a14:foregroundMark x1="20000" y1="42900" x2="20000" y2="42900"/>
                        <a14:backgroundMark x1="27600" y1="34100" x2="36300" y2="26800"/>
                      </a14:backgroundRemoval>
                    </a14:imgEffect>
                  </a14:imgLayer>
                </a14:imgProps>
              </a:ext>
            </a:extLst>
          </a:blip>
          <a:stretch>
            <a:fillRect/>
          </a:stretch>
        </p:blipFill>
        <p:spPr>
          <a:xfrm flipH="1">
            <a:off x="-1" y="4305726"/>
            <a:ext cx="1979713" cy="2007048"/>
          </a:xfrm>
          <a:prstGeom prst="rect">
            <a:avLst/>
          </a:prstGeom>
        </p:spPr>
      </p:pic>
      <p:sp>
        <p:nvSpPr>
          <p:cNvPr id="2" name="Title 1"/>
          <p:cNvSpPr>
            <a:spLocks noGrp="1"/>
          </p:cNvSpPr>
          <p:nvPr>
            <p:ph type="title"/>
          </p:nvPr>
        </p:nvSpPr>
        <p:spPr/>
        <p:txBody>
          <a:bodyPr/>
          <a:lstStyle/>
          <a:p>
            <a:r>
              <a:rPr lang="en-GB" dirty="0"/>
              <a:t>Social Sensitivity</a:t>
            </a:r>
          </a:p>
        </p:txBody>
      </p:sp>
    </p:spTree>
    <p:extLst>
      <p:ext uri="{BB962C8B-B14F-4D97-AF65-F5344CB8AC3E}">
        <p14:creationId xmlns:p14="http://schemas.microsoft.com/office/powerpoint/2010/main" val="398110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47792" y="2473252"/>
            <a:ext cx="7676313" cy="994508"/>
            <a:chOff x="323528" y="2145439"/>
            <a:chExt cx="8382545" cy="1409553"/>
          </a:xfrm>
        </p:grpSpPr>
        <p:sp>
          <p:nvSpPr>
            <p:cNvPr id="30" name="TextBox 29"/>
            <p:cNvSpPr txBox="1"/>
            <p:nvPr/>
          </p:nvSpPr>
          <p:spPr>
            <a:xfrm rot="16200000">
              <a:off x="-46926" y="2619384"/>
              <a:ext cx="1202573" cy="461665"/>
            </a:xfrm>
            <a:prstGeom prst="rect">
              <a:avLst/>
            </a:prstGeom>
            <a:noFill/>
          </p:spPr>
          <p:txBody>
            <a:bodyPr wrap="none" rtlCol="0">
              <a:spAutoFit/>
            </a:bodyPr>
            <a:lstStyle/>
            <a:p>
              <a:r>
                <a:rPr lang="en-GB" sz="2400" dirty="0">
                  <a:solidFill>
                    <a:schemeClr val="bg1"/>
                  </a:solidFill>
                  <a:latin typeface="+mn-lt"/>
                </a:rPr>
                <a:t>NATURE</a:t>
              </a:r>
            </a:p>
          </p:txBody>
        </p:sp>
        <p:sp>
          <p:nvSpPr>
            <p:cNvPr id="31" name="TextBox 30"/>
            <p:cNvSpPr txBox="1"/>
            <p:nvPr/>
          </p:nvSpPr>
          <p:spPr>
            <a:xfrm rot="5400000">
              <a:off x="7770464" y="2619383"/>
              <a:ext cx="1409553" cy="461665"/>
            </a:xfrm>
            <a:prstGeom prst="rect">
              <a:avLst/>
            </a:prstGeom>
            <a:noFill/>
          </p:spPr>
          <p:txBody>
            <a:bodyPr wrap="none" rtlCol="0">
              <a:spAutoFit/>
            </a:bodyPr>
            <a:lstStyle/>
            <a:p>
              <a:r>
                <a:rPr lang="en-GB" sz="2400" dirty="0">
                  <a:solidFill>
                    <a:schemeClr val="bg1"/>
                  </a:solidFill>
                  <a:latin typeface="+mn-lt"/>
                </a:rPr>
                <a:t>NURTURE</a:t>
              </a:r>
            </a:p>
          </p:txBody>
        </p:sp>
      </p:grpSp>
      <p:sp>
        <p:nvSpPr>
          <p:cNvPr id="10" name="Rectangle: Rounded Corners 9"/>
          <p:cNvSpPr/>
          <p:nvPr/>
        </p:nvSpPr>
        <p:spPr>
          <a:xfrm>
            <a:off x="457200" y="2924944"/>
            <a:ext cx="2592288" cy="2520280"/>
          </a:xfrm>
          <a:prstGeom prst="roundRect">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tx1"/>
                </a:solidFill>
              </a:rPr>
              <a:t>AO3: Issues of Discrimination</a:t>
            </a:r>
          </a:p>
          <a:p>
            <a:pPr algn="ctr"/>
            <a:endParaRPr lang="en-GB" sz="1600" dirty="0">
              <a:solidFill>
                <a:schemeClr val="tx1"/>
              </a:solidFill>
            </a:endParaRPr>
          </a:p>
          <a:p>
            <a:pPr marL="285750" indent="-285750">
              <a:buFont typeface="Wingdings" panose="05000000000000000000" pitchFamily="2" charset="2"/>
              <a:buChar char="§"/>
            </a:pPr>
            <a:r>
              <a:rPr lang="en-GB" sz="1600" dirty="0">
                <a:solidFill>
                  <a:schemeClr val="tx1"/>
                </a:solidFill>
              </a:rPr>
              <a:t>Racial Differences in IQ (Yerkes)</a:t>
            </a:r>
          </a:p>
          <a:p>
            <a:pPr marL="285750" indent="-285750">
              <a:buFont typeface="Wingdings" panose="05000000000000000000" pitchFamily="2" charset="2"/>
              <a:buChar char="§"/>
            </a:pPr>
            <a:r>
              <a:rPr lang="en-GB" sz="1600" dirty="0">
                <a:solidFill>
                  <a:schemeClr val="tx1"/>
                </a:solidFill>
              </a:rPr>
              <a:t>Eugenic Law</a:t>
            </a:r>
          </a:p>
          <a:p>
            <a:endParaRPr lang="en-GB" sz="1600" b="1" dirty="0">
              <a:solidFill>
                <a:schemeClr val="tx1"/>
              </a:solidFill>
            </a:endParaRPr>
          </a:p>
        </p:txBody>
      </p:sp>
      <p:sp>
        <p:nvSpPr>
          <p:cNvPr id="11" name="Rectangle: Rounded Corners 10"/>
          <p:cNvSpPr/>
          <p:nvPr/>
        </p:nvSpPr>
        <p:spPr>
          <a:xfrm>
            <a:off x="3275856"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rPr>
              <a:t>AO3: Real-World Application (EWT)</a:t>
            </a:r>
          </a:p>
          <a:p>
            <a:pPr lvl="0" algn="ctr"/>
            <a:endParaRPr lang="en-GB" sz="1600" dirty="0">
              <a:solidFill>
                <a:prstClr val="black"/>
              </a:solidFill>
            </a:endParaRPr>
          </a:p>
          <a:p>
            <a:pPr marL="285750" lvl="0" indent="-285750">
              <a:buFont typeface="Wingdings" panose="05000000000000000000" pitchFamily="2" charset="2"/>
              <a:buChar char="§"/>
            </a:pPr>
            <a:r>
              <a:rPr lang="en-GB" sz="1600" dirty="0" err="1">
                <a:solidFill>
                  <a:prstClr val="black"/>
                </a:solidFill>
              </a:rPr>
              <a:t>Flin</a:t>
            </a:r>
            <a:r>
              <a:rPr lang="en-GB" sz="1600" dirty="0">
                <a:solidFill>
                  <a:prstClr val="black"/>
                </a:solidFill>
              </a:rPr>
              <a:t> et al.</a:t>
            </a:r>
          </a:p>
          <a:p>
            <a:pPr marL="285750" lvl="0" indent="-285750">
              <a:buFont typeface="Wingdings" panose="05000000000000000000" pitchFamily="2" charset="2"/>
              <a:buChar char="§"/>
            </a:pPr>
            <a:r>
              <a:rPr lang="en-GB" sz="1600" dirty="0">
                <a:solidFill>
                  <a:prstClr val="black"/>
                </a:solidFill>
              </a:rPr>
              <a:t>Improved Accuracy in Child Eyewitnesses</a:t>
            </a:r>
          </a:p>
        </p:txBody>
      </p:sp>
      <p:sp>
        <p:nvSpPr>
          <p:cNvPr id="12" name="Rectangle: Rounded Corners 11"/>
          <p:cNvSpPr/>
          <p:nvPr/>
        </p:nvSpPr>
        <p:spPr>
          <a:xfrm>
            <a:off x="6094512"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rPr>
              <a:t>AO3: Should we conduct socially sensitive research?</a:t>
            </a:r>
          </a:p>
          <a:p>
            <a:pPr lvl="0" algn="ctr"/>
            <a:endParaRPr lang="en-GB" sz="1600" dirty="0">
              <a:solidFill>
                <a:prstClr val="black"/>
              </a:solidFill>
            </a:endParaRPr>
          </a:p>
          <a:p>
            <a:pPr marL="285750" lvl="0" indent="-285750">
              <a:buFont typeface="Wingdings" panose="05000000000000000000" pitchFamily="2" charset="2"/>
              <a:buChar char="§"/>
            </a:pPr>
            <a:r>
              <a:rPr lang="en-GB" sz="1600" dirty="0">
                <a:solidFill>
                  <a:prstClr val="black"/>
                </a:solidFill>
              </a:rPr>
              <a:t>No – Due to issues highlighted above</a:t>
            </a:r>
          </a:p>
          <a:p>
            <a:pPr marL="285750" lvl="0" indent="-285750">
              <a:buFont typeface="Wingdings" panose="05000000000000000000" pitchFamily="2" charset="2"/>
              <a:buChar char="§"/>
            </a:pPr>
            <a:r>
              <a:rPr lang="en-GB" sz="1600" dirty="0">
                <a:solidFill>
                  <a:prstClr val="black"/>
                </a:solidFill>
              </a:rPr>
              <a:t>Yes – Otherwise there would be no research</a:t>
            </a:r>
          </a:p>
          <a:p>
            <a:pPr lvl="0"/>
            <a:endParaRPr lang="en-GB" sz="1600" b="1" dirty="0">
              <a:solidFill>
                <a:prstClr val="black"/>
              </a:solidFill>
            </a:endParaRPr>
          </a:p>
        </p:txBody>
      </p:sp>
      <p:sp>
        <p:nvSpPr>
          <p:cNvPr id="32" name="Rectangle: Rounded Corners 31"/>
          <p:cNvSpPr/>
          <p:nvPr/>
        </p:nvSpPr>
        <p:spPr>
          <a:xfrm>
            <a:off x="457200" y="1628800"/>
            <a:ext cx="8229600" cy="1152128"/>
          </a:xfrm>
          <a:prstGeom prst="roundRect">
            <a:avLst/>
          </a:prstGeom>
          <a:ln>
            <a:solidFill>
              <a:srgbClr val="F34C3E"/>
            </a:solidFill>
          </a:ln>
        </p:spPr>
        <p:style>
          <a:lnRef idx="2">
            <a:schemeClr val="accent1"/>
          </a:lnRef>
          <a:fillRef idx="1">
            <a:schemeClr val="lt1"/>
          </a:fillRef>
          <a:effectRef idx="0">
            <a:schemeClr val="accent1"/>
          </a:effectRef>
          <a:fontRef idx="minor">
            <a:schemeClr val="dk1"/>
          </a:fontRef>
        </p:style>
        <p:txBody>
          <a:bodyPr rtlCol="0" anchor="t"/>
          <a:lstStyle/>
          <a:p>
            <a:r>
              <a:rPr lang="en-GB" sz="2400" b="1" dirty="0">
                <a:solidFill>
                  <a:srgbClr val="F34C3E"/>
                </a:solidFill>
              </a:rPr>
              <a:t>AO1: Ethical Implications &amp; Social Sensitivity</a:t>
            </a:r>
          </a:p>
          <a:p>
            <a:pPr marL="342900" indent="-342900">
              <a:buFont typeface="Wingdings" panose="05000000000000000000" pitchFamily="2" charset="2"/>
              <a:buChar char="§"/>
            </a:pPr>
            <a:r>
              <a:rPr lang="en-GB" sz="1400" b="1" dirty="0">
                <a:solidFill>
                  <a:schemeClr val="tx1"/>
                </a:solidFill>
              </a:rPr>
              <a:t>Define Ethical Implications</a:t>
            </a:r>
          </a:p>
          <a:p>
            <a:pPr marL="342900" indent="-342900">
              <a:buFont typeface="Wingdings" panose="05000000000000000000" pitchFamily="2" charset="2"/>
              <a:buChar char="§"/>
            </a:pPr>
            <a:r>
              <a:rPr lang="en-GB" sz="1400" b="1" dirty="0">
                <a:solidFill>
                  <a:schemeClr val="tx1"/>
                </a:solidFill>
              </a:rPr>
              <a:t>Outline Sieber and Stanley’s four considerations for socially sensitive research</a:t>
            </a: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800" b="100000" l="0" r="100000">
                        <a14:foregroundMark x1="43800" y1="15900" x2="43800" y2="15900"/>
                        <a14:foregroundMark x1="15600" y1="11300" x2="15600" y2="11300"/>
                        <a14:foregroundMark x1="18500" y1="9700" x2="18500" y2="9700"/>
                        <a14:foregroundMark x1="11200" y1="16300" x2="11200" y2="16300"/>
                        <a14:foregroundMark x1="18100" y1="41700" x2="18100" y2="41700"/>
                        <a14:foregroundMark x1="20000" y1="42900" x2="20000" y2="42900"/>
                        <a14:backgroundMark x1="27600" y1="34100" x2="36300" y2="26800"/>
                      </a14:backgroundRemoval>
                    </a14:imgEffect>
                  </a14:imgLayer>
                </a14:imgProps>
              </a:ext>
            </a:extLst>
          </a:blip>
          <a:stretch>
            <a:fillRect/>
          </a:stretch>
        </p:blipFill>
        <p:spPr>
          <a:xfrm flipH="1">
            <a:off x="-1" y="4305726"/>
            <a:ext cx="1979713" cy="2007048"/>
          </a:xfrm>
          <a:prstGeom prst="rect">
            <a:avLst/>
          </a:prstGeom>
        </p:spPr>
      </p:pic>
      <p:sp>
        <p:nvSpPr>
          <p:cNvPr id="2" name="Title 1"/>
          <p:cNvSpPr>
            <a:spLocks noGrp="1"/>
          </p:cNvSpPr>
          <p:nvPr>
            <p:ph type="title"/>
          </p:nvPr>
        </p:nvSpPr>
        <p:spPr/>
        <p:txBody>
          <a:bodyPr/>
          <a:lstStyle/>
          <a:p>
            <a:r>
              <a:rPr lang="en-GB" dirty="0"/>
              <a:t>Social Sensitivity</a:t>
            </a:r>
          </a:p>
        </p:txBody>
      </p:sp>
    </p:spTree>
    <p:extLst>
      <p:ext uri="{BB962C8B-B14F-4D97-AF65-F5344CB8AC3E}">
        <p14:creationId xmlns:p14="http://schemas.microsoft.com/office/powerpoint/2010/main" val="1785483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oseph MiniMacPC\AppData\Local\Microsoft\Windows\INetCacheContent.Word\Burger_75%_Fade.png"/>
          <p:cNvPicPr/>
          <p:nvPr/>
        </p:nvPicPr>
        <p:blipFill>
          <a:blip r:embed="rId3">
            <a:extLst>
              <a:ext uri="{28A0092B-C50C-407E-A947-70E740481C1C}">
                <a14:useLocalDpi xmlns:a14="http://schemas.microsoft.com/office/drawing/2010/main" val="0"/>
              </a:ext>
            </a:extLst>
          </a:blip>
          <a:srcRect/>
          <a:stretch>
            <a:fillRect/>
          </a:stretch>
        </p:blipFill>
        <p:spPr bwMode="auto">
          <a:xfrm>
            <a:off x="1163839" y="1654630"/>
            <a:ext cx="7420980" cy="4332702"/>
          </a:xfrm>
          <a:prstGeom prst="rect">
            <a:avLst/>
          </a:prstGeom>
          <a:noFill/>
          <a:ln>
            <a:noFill/>
          </a:ln>
        </p:spPr>
      </p:pic>
      <p:graphicFrame>
        <p:nvGraphicFramePr>
          <p:cNvPr id="5" name="Content Placeholder 4"/>
          <p:cNvGraphicFramePr>
            <a:graphicFrameLocks/>
          </p:cNvGraphicFramePr>
          <p:nvPr>
            <p:extLst/>
          </p:nvPr>
        </p:nvGraphicFramePr>
        <p:xfrm>
          <a:off x="457200" y="1500175"/>
          <a:ext cx="8229600" cy="4569314"/>
        </p:xfrm>
        <a:graphic>
          <a:graphicData uri="http://schemas.openxmlformats.org/drawingml/2006/table">
            <a:tbl>
              <a:tblPr firstRow="1" firstCol="1" bandRow="1"/>
              <a:tblGrid>
                <a:gridCol w="563168">
                  <a:extLst>
                    <a:ext uri="{9D8B030D-6E8A-4147-A177-3AD203B41FA5}">
                      <a16:colId xmlns:a16="http://schemas.microsoft.com/office/drawing/2014/main" val="2673664301"/>
                    </a:ext>
                  </a:extLst>
                </a:gridCol>
                <a:gridCol w="7666432">
                  <a:extLst>
                    <a:ext uri="{9D8B030D-6E8A-4147-A177-3AD203B41FA5}">
                      <a16:colId xmlns:a16="http://schemas.microsoft.com/office/drawing/2014/main" val="2365044452"/>
                    </a:ext>
                  </a:extLst>
                </a:gridCol>
              </a:tblGrid>
              <a:tr h="986704">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Point</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383061"/>
                  </a:ext>
                </a:extLst>
              </a:tr>
              <a:tr h="1791305">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Evidence or Example</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85183"/>
                  </a:ext>
                </a:extLst>
              </a:tr>
              <a:tr h="1791305">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Explain</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600624"/>
                  </a:ext>
                </a:extLst>
              </a:tr>
            </a:tbl>
          </a:graphicData>
        </a:graphic>
      </p:graphicFrame>
      <p:sp>
        <p:nvSpPr>
          <p:cNvPr id="2" name="Title 1"/>
          <p:cNvSpPr>
            <a:spLocks noGrp="1"/>
          </p:cNvSpPr>
          <p:nvPr>
            <p:ph type="title" idx="4294967295"/>
          </p:nvPr>
        </p:nvSpPr>
        <p:spPr>
          <a:xfrm>
            <a:off x="457200" y="142875"/>
            <a:ext cx="7772400" cy="939800"/>
          </a:xfrm>
        </p:spPr>
        <p:txBody>
          <a:bodyPr/>
          <a:lstStyle/>
          <a:p>
            <a:r>
              <a:rPr lang="en-GB" dirty="0"/>
              <a:t>Essay Writing</a:t>
            </a:r>
          </a:p>
        </p:txBody>
      </p:sp>
      <p:sp>
        <p:nvSpPr>
          <p:cNvPr id="6" name="Rectangle 5"/>
          <p:cNvSpPr/>
          <p:nvPr/>
        </p:nvSpPr>
        <p:spPr>
          <a:xfrm>
            <a:off x="1163839" y="4604935"/>
            <a:ext cx="7420980" cy="923330"/>
          </a:xfrm>
          <a:prstGeom prst="rect">
            <a:avLst/>
          </a:prstGeom>
        </p:spPr>
        <p:txBody>
          <a:bodyPr wrap="square">
            <a:spAutoFit/>
          </a:bodyPr>
          <a:lstStyle/>
          <a:p>
            <a:pPr marL="0" indent="0" algn="just">
              <a:buNone/>
            </a:pPr>
            <a:r>
              <a:rPr lang="en-GB" dirty="0">
                <a:latin typeface="+mj-lt"/>
              </a:rPr>
              <a:t>This could be ‘justified’ by (flawed) research findings (e.g. Robert Yerkes) which argued that black Americans had lower IQ scores in comparison to white Americans, highlighting a serious issue with socially sensitive research.</a:t>
            </a:r>
            <a:endParaRPr lang="en-GB" b="1" dirty="0">
              <a:latin typeface="+mj-lt"/>
            </a:endParaRPr>
          </a:p>
        </p:txBody>
      </p:sp>
      <p:sp>
        <p:nvSpPr>
          <p:cNvPr id="7" name="Rectangle 6"/>
          <p:cNvSpPr/>
          <p:nvPr/>
        </p:nvSpPr>
        <p:spPr>
          <a:xfrm>
            <a:off x="1163839" y="1702549"/>
            <a:ext cx="7420980" cy="646331"/>
          </a:xfrm>
          <a:prstGeom prst="rect">
            <a:avLst/>
          </a:prstGeom>
        </p:spPr>
        <p:txBody>
          <a:bodyPr wrap="square">
            <a:spAutoFit/>
          </a:bodyPr>
          <a:lstStyle/>
          <a:p>
            <a:pPr lvl="0" algn="just"/>
            <a:r>
              <a:rPr lang="en-GB" dirty="0">
                <a:solidFill>
                  <a:prstClr val="black"/>
                </a:solidFill>
                <a:latin typeface="Calibri"/>
              </a:rPr>
              <a:t>Socially sensitive research can lead to issues of discrimination and therefore some psychologists would argue against conducting this form of research. </a:t>
            </a:r>
          </a:p>
        </p:txBody>
      </p:sp>
      <p:sp>
        <p:nvSpPr>
          <p:cNvPr id="8" name="Rectangle 7"/>
          <p:cNvSpPr/>
          <p:nvPr/>
        </p:nvSpPr>
        <p:spPr>
          <a:xfrm>
            <a:off x="1163839" y="2636912"/>
            <a:ext cx="7420980" cy="1477328"/>
          </a:xfrm>
          <a:prstGeom prst="rect">
            <a:avLst/>
          </a:prstGeom>
        </p:spPr>
        <p:txBody>
          <a:bodyPr wrap="square">
            <a:spAutoFit/>
          </a:bodyPr>
          <a:lstStyle/>
          <a:p>
            <a:pPr lvl="0" algn="just"/>
            <a:r>
              <a:rPr lang="en-GB" dirty="0">
                <a:solidFill>
                  <a:prstClr val="black"/>
                </a:solidFill>
                <a:latin typeface="Calibri"/>
              </a:rPr>
              <a:t>For example, between 1907 and 1963, over 64,000 individuals were forcibly sterilised under eugenic legislation in the United States, and in 1972, the United States Senate Committee revealed that at least 2,000 involuntary sterilisations had been performed on poor black women without their consent or knowledge. </a:t>
            </a:r>
          </a:p>
        </p:txBody>
      </p:sp>
    </p:spTree>
    <p:extLst>
      <p:ext uri="{BB962C8B-B14F-4D97-AF65-F5344CB8AC3E}">
        <p14:creationId xmlns:p14="http://schemas.microsoft.com/office/powerpoint/2010/main" val="2779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47792" y="2473252"/>
            <a:ext cx="7676313" cy="994508"/>
            <a:chOff x="323528" y="2145439"/>
            <a:chExt cx="8382545" cy="1409553"/>
          </a:xfrm>
        </p:grpSpPr>
        <p:sp>
          <p:nvSpPr>
            <p:cNvPr id="30" name="TextBox 29"/>
            <p:cNvSpPr txBox="1"/>
            <p:nvPr/>
          </p:nvSpPr>
          <p:spPr>
            <a:xfrm rot="16200000">
              <a:off x="-46926" y="2619384"/>
              <a:ext cx="1202573" cy="461665"/>
            </a:xfrm>
            <a:prstGeom prst="rect">
              <a:avLst/>
            </a:prstGeom>
            <a:noFill/>
          </p:spPr>
          <p:txBody>
            <a:bodyPr wrap="none" rtlCol="0">
              <a:spAutoFit/>
            </a:bodyPr>
            <a:lstStyle/>
            <a:p>
              <a:r>
                <a:rPr lang="en-GB" sz="2400" dirty="0">
                  <a:solidFill>
                    <a:schemeClr val="bg1"/>
                  </a:solidFill>
                  <a:latin typeface="+mn-lt"/>
                </a:rPr>
                <a:t>NATURE</a:t>
              </a:r>
            </a:p>
          </p:txBody>
        </p:sp>
        <p:sp>
          <p:nvSpPr>
            <p:cNvPr id="31" name="TextBox 30"/>
            <p:cNvSpPr txBox="1"/>
            <p:nvPr/>
          </p:nvSpPr>
          <p:spPr>
            <a:xfrm rot="5400000">
              <a:off x="7770464" y="2619383"/>
              <a:ext cx="1409553" cy="461665"/>
            </a:xfrm>
            <a:prstGeom prst="rect">
              <a:avLst/>
            </a:prstGeom>
            <a:noFill/>
          </p:spPr>
          <p:txBody>
            <a:bodyPr wrap="none" rtlCol="0">
              <a:spAutoFit/>
            </a:bodyPr>
            <a:lstStyle/>
            <a:p>
              <a:r>
                <a:rPr lang="en-GB" sz="2400" dirty="0">
                  <a:solidFill>
                    <a:schemeClr val="bg1"/>
                  </a:solidFill>
                  <a:latin typeface="+mn-lt"/>
                </a:rPr>
                <a:t>NURTURE</a:t>
              </a:r>
            </a:p>
          </p:txBody>
        </p:sp>
      </p:grpSp>
      <p:sp>
        <p:nvSpPr>
          <p:cNvPr id="10" name="Rectangle: Rounded Corners 9"/>
          <p:cNvSpPr/>
          <p:nvPr/>
        </p:nvSpPr>
        <p:spPr>
          <a:xfrm>
            <a:off x="457200"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tx1"/>
                </a:solidFill>
              </a:rPr>
              <a:t>AO3: Issues of Discrimination</a:t>
            </a:r>
          </a:p>
          <a:p>
            <a:pPr algn="ctr"/>
            <a:endParaRPr lang="en-GB" sz="1600" dirty="0">
              <a:solidFill>
                <a:schemeClr val="tx1"/>
              </a:solidFill>
            </a:endParaRPr>
          </a:p>
          <a:p>
            <a:pPr marL="285750" indent="-285750">
              <a:buFont typeface="Wingdings" panose="05000000000000000000" pitchFamily="2" charset="2"/>
              <a:buChar char="§"/>
            </a:pPr>
            <a:r>
              <a:rPr lang="en-GB" sz="1600" dirty="0">
                <a:solidFill>
                  <a:schemeClr val="tx1"/>
                </a:solidFill>
              </a:rPr>
              <a:t>Racial Differences in IQ (Yerkes)</a:t>
            </a:r>
          </a:p>
          <a:p>
            <a:pPr marL="285750" indent="-285750">
              <a:buFont typeface="Wingdings" panose="05000000000000000000" pitchFamily="2" charset="2"/>
              <a:buChar char="§"/>
            </a:pPr>
            <a:r>
              <a:rPr lang="en-GB" sz="1600" dirty="0">
                <a:solidFill>
                  <a:schemeClr val="tx1"/>
                </a:solidFill>
              </a:rPr>
              <a:t>Eugenic Law</a:t>
            </a:r>
          </a:p>
          <a:p>
            <a:endParaRPr lang="en-GB" sz="1600" b="1" dirty="0">
              <a:solidFill>
                <a:schemeClr val="tx1"/>
              </a:solidFill>
            </a:endParaRPr>
          </a:p>
        </p:txBody>
      </p:sp>
      <p:sp>
        <p:nvSpPr>
          <p:cNvPr id="11" name="Rectangle: Rounded Corners 10"/>
          <p:cNvSpPr/>
          <p:nvPr/>
        </p:nvSpPr>
        <p:spPr>
          <a:xfrm>
            <a:off x="3275856" y="2924944"/>
            <a:ext cx="2592288" cy="2520280"/>
          </a:xfrm>
          <a:prstGeom prst="roundRect">
            <a:avLst/>
          </a:prstGeom>
          <a:solidFill>
            <a:srgbClr val="FFF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rPr>
              <a:t>AO3: Real-World Application (EWT)</a:t>
            </a:r>
          </a:p>
          <a:p>
            <a:pPr lvl="0" algn="ctr"/>
            <a:endParaRPr lang="en-GB" sz="1600" dirty="0">
              <a:solidFill>
                <a:prstClr val="black"/>
              </a:solidFill>
            </a:endParaRPr>
          </a:p>
          <a:p>
            <a:pPr marL="285750" lvl="0" indent="-285750">
              <a:buFont typeface="Wingdings" panose="05000000000000000000" pitchFamily="2" charset="2"/>
              <a:buChar char="§"/>
            </a:pPr>
            <a:r>
              <a:rPr lang="en-GB" sz="1600" dirty="0" err="1">
                <a:solidFill>
                  <a:prstClr val="black"/>
                </a:solidFill>
              </a:rPr>
              <a:t>Flin</a:t>
            </a:r>
            <a:r>
              <a:rPr lang="en-GB" sz="1600" dirty="0">
                <a:solidFill>
                  <a:prstClr val="black"/>
                </a:solidFill>
              </a:rPr>
              <a:t> et al.</a:t>
            </a:r>
          </a:p>
          <a:p>
            <a:pPr marL="285750" lvl="0" indent="-285750">
              <a:buFont typeface="Wingdings" panose="05000000000000000000" pitchFamily="2" charset="2"/>
              <a:buChar char="§"/>
            </a:pPr>
            <a:r>
              <a:rPr lang="en-GB" sz="1600" dirty="0">
                <a:solidFill>
                  <a:prstClr val="black"/>
                </a:solidFill>
              </a:rPr>
              <a:t>Improved Accuracy in Child Eyewitnesses</a:t>
            </a:r>
          </a:p>
        </p:txBody>
      </p:sp>
      <p:sp>
        <p:nvSpPr>
          <p:cNvPr id="12" name="Rectangle: Rounded Corners 11"/>
          <p:cNvSpPr/>
          <p:nvPr/>
        </p:nvSpPr>
        <p:spPr>
          <a:xfrm>
            <a:off x="6094512"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rPr>
              <a:t>AO3: Should we conduct socially sensitive research?</a:t>
            </a:r>
          </a:p>
          <a:p>
            <a:pPr lvl="0" algn="ctr"/>
            <a:endParaRPr lang="en-GB" sz="1600" dirty="0">
              <a:solidFill>
                <a:prstClr val="black"/>
              </a:solidFill>
            </a:endParaRPr>
          </a:p>
          <a:p>
            <a:pPr marL="285750" lvl="0" indent="-285750">
              <a:buFont typeface="Wingdings" panose="05000000000000000000" pitchFamily="2" charset="2"/>
              <a:buChar char="§"/>
            </a:pPr>
            <a:r>
              <a:rPr lang="en-GB" sz="1600" dirty="0">
                <a:solidFill>
                  <a:prstClr val="black"/>
                </a:solidFill>
              </a:rPr>
              <a:t>No – Due to issues highlighted above</a:t>
            </a:r>
          </a:p>
          <a:p>
            <a:pPr marL="285750" lvl="0" indent="-285750">
              <a:buFont typeface="Wingdings" panose="05000000000000000000" pitchFamily="2" charset="2"/>
              <a:buChar char="§"/>
            </a:pPr>
            <a:r>
              <a:rPr lang="en-GB" sz="1600" dirty="0">
                <a:solidFill>
                  <a:prstClr val="black"/>
                </a:solidFill>
              </a:rPr>
              <a:t>Yes – Otherwise there would be no research</a:t>
            </a:r>
          </a:p>
          <a:p>
            <a:pPr lvl="0"/>
            <a:endParaRPr lang="en-GB" sz="1600" b="1" dirty="0">
              <a:solidFill>
                <a:prstClr val="black"/>
              </a:solidFill>
            </a:endParaRPr>
          </a:p>
        </p:txBody>
      </p:sp>
      <p:sp>
        <p:nvSpPr>
          <p:cNvPr id="32" name="Rectangle: Rounded Corners 31"/>
          <p:cNvSpPr/>
          <p:nvPr/>
        </p:nvSpPr>
        <p:spPr>
          <a:xfrm>
            <a:off x="457200" y="1628800"/>
            <a:ext cx="8229600" cy="1152128"/>
          </a:xfrm>
          <a:prstGeom prst="roundRect">
            <a:avLst/>
          </a:prstGeom>
          <a:ln>
            <a:solidFill>
              <a:srgbClr val="F34C3E"/>
            </a:solidFill>
          </a:ln>
        </p:spPr>
        <p:style>
          <a:lnRef idx="2">
            <a:schemeClr val="accent1"/>
          </a:lnRef>
          <a:fillRef idx="1">
            <a:schemeClr val="lt1"/>
          </a:fillRef>
          <a:effectRef idx="0">
            <a:schemeClr val="accent1"/>
          </a:effectRef>
          <a:fontRef idx="minor">
            <a:schemeClr val="dk1"/>
          </a:fontRef>
        </p:style>
        <p:txBody>
          <a:bodyPr rtlCol="0" anchor="t"/>
          <a:lstStyle/>
          <a:p>
            <a:r>
              <a:rPr lang="en-GB" sz="2400" b="1" dirty="0">
                <a:solidFill>
                  <a:srgbClr val="F34C3E"/>
                </a:solidFill>
              </a:rPr>
              <a:t>AO1: Ethical Implications &amp; Social Sensitivity</a:t>
            </a:r>
          </a:p>
          <a:p>
            <a:pPr marL="342900" indent="-342900">
              <a:buFont typeface="Wingdings" panose="05000000000000000000" pitchFamily="2" charset="2"/>
              <a:buChar char="§"/>
            </a:pPr>
            <a:r>
              <a:rPr lang="en-GB" sz="1400" b="1" dirty="0">
                <a:solidFill>
                  <a:schemeClr val="tx1"/>
                </a:solidFill>
              </a:rPr>
              <a:t>Define Ethical Implications</a:t>
            </a:r>
          </a:p>
          <a:p>
            <a:pPr marL="342900" indent="-342900">
              <a:buFont typeface="Wingdings" panose="05000000000000000000" pitchFamily="2" charset="2"/>
              <a:buChar char="§"/>
            </a:pPr>
            <a:r>
              <a:rPr lang="en-GB" sz="1400" b="1" dirty="0">
                <a:solidFill>
                  <a:schemeClr val="tx1"/>
                </a:solidFill>
              </a:rPr>
              <a:t>Outline Sieber and Stanley’s four considerations for socially sensitive research</a:t>
            </a: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800" b="100000" l="0" r="100000">
                        <a14:foregroundMark x1="43800" y1="15900" x2="43800" y2="15900"/>
                        <a14:foregroundMark x1="15600" y1="11300" x2="15600" y2="11300"/>
                        <a14:foregroundMark x1="18500" y1="9700" x2="18500" y2="9700"/>
                        <a14:foregroundMark x1="11200" y1="16300" x2="11200" y2="16300"/>
                        <a14:foregroundMark x1="18100" y1="41700" x2="18100" y2="41700"/>
                        <a14:foregroundMark x1="20000" y1="42900" x2="20000" y2="42900"/>
                        <a14:backgroundMark x1="27600" y1="34100" x2="36300" y2="26800"/>
                      </a14:backgroundRemoval>
                    </a14:imgEffect>
                  </a14:imgLayer>
                </a14:imgProps>
              </a:ext>
            </a:extLst>
          </a:blip>
          <a:stretch>
            <a:fillRect/>
          </a:stretch>
        </p:blipFill>
        <p:spPr>
          <a:xfrm flipH="1">
            <a:off x="-1" y="4305726"/>
            <a:ext cx="1979713" cy="2007048"/>
          </a:xfrm>
          <a:prstGeom prst="rect">
            <a:avLst/>
          </a:prstGeom>
        </p:spPr>
      </p:pic>
      <p:sp>
        <p:nvSpPr>
          <p:cNvPr id="2" name="Title 1"/>
          <p:cNvSpPr>
            <a:spLocks noGrp="1"/>
          </p:cNvSpPr>
          <p:nvPr>
            <p:ph type="title"/>
          </p:nvPr>
        </p:nvSpPr>
        <p:spPr/>
        <p:txBody>
          <a:bodyPr/>
          <a:lstStyle/>
          <a:p>
            <a:r>
              <a:rPr lang="en-GB" dirty="0"/>
              <a:t>Social Sensitivity</a:t>
            </a:r>
          </a:p>
        </p:txBody>
      </p:sp>
    </p:spTree>
    <p:extLst>
      <p:ext uri="{BB962C8B-B14F-4D97-AF65-F5344CB8AC3E}">
        <p14:creationId xmlns:p14="http://schemas.microsoft.com/office/powerpoint/2010/main" val="1600952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oseph MiniMacPC\AppData\Local\Microsoft\Windows\INetCacheContent.Word\Burger_75%_Fade.png"/>
          <p:cNvPicPr/>
          <p:nvPr/>
        </p:nvPicPr>
        <p:blipFill>
          <a:blip r:embed="rId3">
            <a:extLst>
              <a:ext uri="{28A0092B-C50C-407E-A947-70E740481C1C}">
                <a14:useLocalDpi xmlns:a14="http://schemas.microsoft.com/office/drawing/2010/main" val="0"/>
              </a:ext>
            </a:extLst>
          </a:blip>
          <a:srcRect/>
          <a:stretch>
            <a:fillRect/>
          </a:stretch>
        </p:blipFill>
        <p:spPr bwMode="auto">
          <a:xfrm>
            <a:off x="1163839" y="1654630"/>
            <a:ext cx="7420980" cy="4332702"/>
          </a:xfrm>
          <a:prstGeom prst="rect">
            <a:avLst/>
          </a:prstGeom>
          <a:noFill/>
          <a:ln>
            <a:noFill/>
          </a:ln>
        </p:spPr>
      </p:pic>
      <p:graphicFrame>
        <p:nvGraphicFramePr>
          <p:cNvPr id="5" name="Content Placeholder 4"/>
          <p:cNvGraphicFramePr>
            <a:graphicFrameLocks/>
          </p:cNvGraphicFramePr>
          <p:nvPr>
            <p:extLst/>
          </p:nvPr>
        </p:nvGraphicFramePr>
        <p:xfrm>
          <a:off x="457200" y="1500175"/>
          <a:ext cx="8229600" cy="4569314"/>
        </p:xfrm>
        <a:graphic>
          <a:graphicData uri="http://schemas.openxmlformats.org/drawingml/2006/table">
            <a:tbl>
              <a:tblPr firstRow="1" firstCol="1" bandRow="1"/>
              <a:tblGrid>
                <a:gridCol w="563168">
                  <a:extLst>
                    <a:ext uri="{9D8B030D-6E8A-4147-A177-3AD203B41FA5}">
                      <a16:colId xmlns:a16="http://schemas.microsoft.com/office/drawing/2014/main" val="2673664301"/>
                    </a:ext>
                  </a:extLst>
                </a:gridCol>
                <a:gridCol w="7666432">
                  <a:extLst>
                    <a:ext uri="{9D8B030D-6E8A-4147-A177-3AD203B41FA5}">
                      <a16:colId xmlns:a16="http://schemas.microsoft.com/office/drawing/2014/main" val="2365044452"/>
                    </a:ext>
                  </a:extLst>
                </a:gridCol>
              </a:tblGrid>
              <a:tr h="986704">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Point</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383061"/>
                  </a:ext>
                </a:extLst>
              </a:tr>
              <a:tr h="1791305">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Evidence or Example</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85183"/>
                  </a:ext>
                </a:extLst>
              </a:tr>
              <a:tr h="1791305">
                <a:tc>
                  <a:txBody>
                    <a:bodyPr/>
                    <a:lstStyle/>
                    <a:p>
                      <a:pPr marL="71755" marR="71755" algn="ctr">
                        <a:lnSpc>
                          <a:spcPct val="107000"/>
                        </a:lnSpc>
                        <a:spcBef>
                          <a:spcPts val="0"/>
                        </a:spcBef>
                        <a:spcAft>
                          <a:spcPts val="800"/>
                        </a:spcAft>
                      </a:pPr>
                      <a:r>
                        <a:rPr lang="en-US" sz="1600" b="1" dirty="0">
                          <a:effectLst/>
                          <a:latin typeface="Calibri" panose="020F0502020204030204" pitchFamily="34" charset="0"/>
                        </a:rPr>
                        <a:t>Explain</a:t>
                      </a:r>
                      <a:endParaRPr lang="en-US" sz="1400" dirty="0">
                        <a:effectLst/>
                        <a:latin typeface="Calibri" panose="020F050202020403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199C9"/>
                    </a:solidFill>
                  </a:tcPr>
                </a:tc>
                <a:tc>
                  <a:txBody>
                    <a:bodyPr/>
                    <a:lstStyle/>
                    <a:p>
                      <a:pPr>
                        <a:lnSpc>
                          <a:spcPct val="107000"/>
                        </a:lnSpc>
                        <a:spcAft>
                          <a:spcPts val="800"/>
                        </a:spcAft>
                      </a:pPr>
                      <a:r>
                        <a:rPr lang="en-US" sz="1200" dirty="0">
                          <a:effectLst/>
                          <a:latin typeface="Calibri" panose="020F0502020204030204" pitchFamily="34" charset="0"/>
                        </a:rPr>
                        <a:t> </a:t>
                      </a:r>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600624"/>
                  </a:ext>
                </a:extLst>
              </a:tr>
            </a:tbl>
          </a:graphicData>
        </a:graphic>
      </p:graphicFrame>
      <p:sp>
        <p:nvSpPr>
          <p:cNvPr id="2" name="Title 1"/>
          <p:cNvSpPr>
            <a:spLocks noGrp="1"/>
          </p:cNvSpPr>
          <p:nvPr>
            <p:ph type="title" idx="4294967295"/>
          </p:nvPr>
        </p:nvSpPr>
        <p:spPr>
          <a:xfrm>
            <a:off x="457200" y="142875"/>
            <a:ext cx="7772400" cy="939800"/>
          </a:xfrm>
        </p:spPr>
        <p:txBody>
          <a:bodyPr/>
          <a:lstStyle/>
          <a:p>
            <a:r>
              <a:rPr lang="en-GB" dirty="0"/>
              <a:t>Essay Writing</a:t>
            </a:r>
          </a:p>
        </p:txBody>
      </p:sp>
      <p:sp>
        <p:nvSpPr>
          <p:cNvPr id="6" name="Rectangle 5"/>
          <p:cNvSpPr/>
          <p:nvPr/>
        </p:nvSpPr>
        <p:spPr>
          <a:xfrm>
            <a:off x="1163839" y="4604935"/>
            <a:ext cx="7420980" cy="923330"/>
          </a:xfrm>
          <a:prstGeom prst="rect">
            <a:avLst/>
          </a:prstGeom>
        </p:spPr>
        <p:txBody>
          <a:bodyPr wrap="square">
            <a:spAutoFit/>
          </a:bodyPr>
          <a:lstStyle/>
          <a:p>
            <a:pPr marL="0" indent="0" algn="just">
              <a:buNone/>
            </a:pPr>
            <a:r>
              <a:rPr lang="en-GB" dirty="0">
                <a:latin typeface="+mj-lt"/>
              </a:rPr>
              <a:t>In this area, socially sensitive research has resulted in a good working relationship between psychologists and the legal profession to help improve the accuracy and validity of children eye-witnesses. </a:t>
            </a:r>
            <a:endParaRPr lang="en-GB" b="1" dirty="0">
              <a:latin typeface="+mj-lt"/>
            </a:endParaRPr>
          </a:p>
        </p:txBody>
      </p:sp>
      <p:sp>
        <p:nvSpPr>
          <p:cNvPr id="7" name="Rectangle 6"/>
          <p:cNvSpPr/>
          <p:nvPr/>
        </p:nvSpPr>
        <p:spPr>
          <a:xfrm>
            <a:off x="1163839" y="1686003"/>
            <a:ext cx="7420980" cy="646331"/>
          </a:xfrm>
          <a:prstGeom prst="rect">
            <a:avLst/>
          </a:prstGeom>
        </p:spPr>
        <p:txBody>
          <a:bodyPr wrap="square">
            <a:spAutoFit/>
          </a:bodyPr>
          <a:lstStyle/>
          <a:p>
            <a:pPr lvl="0" algn="just"/>
            <a:r>
              <a:rPr lang="en-GB" dirty="0">
                <a:solidFill>
                  <a:prstClr val="black"/>
                </a:solidFill>
                <a:latin typeface="Calibri"/>
              </a:rPr>
              <a:t>It is important to recognise that not all socially sensitive research is controversial and some is desirable and beneficial to society. </a:t>
            </a:r>
          </a:p>
        </p:txBody>
      </p:sp>
      <p:sp>
        <p:nvSpPr>
          <p:cNvPr id="8" name="Rectangle 7"/>
          <p:cNvSpPr/>
          <p:nvPr/>
        </p:nvSpPr>
        <p:spPr>
          <a:xfrm>
            <a:off x="1163839" y="2937718"/>
            <a:ext cx="7420980" cy="923330"/>
          </a:xfrm>
          <a:prstGeom prst="rect">
            <a:avLst/>
          </a:prstGeom>
        </p:spPr>
        <p:txBody>
          <a:bodyPr wrap="square">
            <a:spAutoFit/>
          </a:bodyPr>
          <a:lstStyle/>
          <a:p>
            <a:pPr lvl="0" algn="just"/>
            <a:r>
              <a:rPr lang="en-GB" dirty="0">
                <a:solidFill>
                  <a:prstClr val="black"/>
                </a:solidFill>
                <a:latin typeface="Calibri"/>
              </a:rPr>
              <a:t>For example, research examining eye-witness testimony, especially the use of child witnesses (e.g. </a:t>
            </a:r>
            <a:r>
              <a:rPr lang="en-GB" dirty="0" err="1">
                <a:solidFill>
                  <a:prstClr val="black"/>
                </a:solidFill>
                <a:latin typeface="Calibri"/>
              </a:rPr>
              <a:t>Flin</a:t>
            </a:r>
            <a:r>
              <a:rPr lang="en-GB" dirty="0">
                <a:solidFill>
                  <a:prstClr val="black"/>
                </a:solidFill>
                <a:latin typeface="Calibri"/>
              </a:rPr>
              <a:t> et al.) has found that young children can be reliable witnesses if they are questioned in a timely and appropriate manner. </a:t>
            </a:r>
          </a:p>
        </p:txBody>
      </p:sp>
    </p:spTree>
    <p:extLst>
      <p:ext uri="{BB962C8B-B14F-4D97-AF65-F5344CB8AC3E}">
        <p14:creationId xmlns:p14="http://schemas.microsoft.com/office/powerpoint/2010/main" val="386729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47792" y="2473252"/>
            <a:ext cx="7676313" cy="994508"/>
            <a:chOff x="323528" y="2145439"/>
            <a:chExt cx="8382545" cy="1409553"/>
          </a:xfrm>
        </p:grpSpPr>
        <p:sp>
          <p:nvSpPr>
            <p:cNvPr id="30" name="TextBox 29"/>
            <p:cNvSpPr txBox="1"/>
            <p:nvPr/>
          </p:nvSpPr>
          <p:spPr>
            <a:xfrm rot="16200000">
              <a:off x="-46926" y="2619384"/>
              <a:ext cx="1202573" cy="461665"/>
            </a:xfrm>
            <a:prstGeom prst="rect">
              <a:avLst/>
            </a:prstGeom>
            <a:noFill/>
          </p:spPr>
          <p:txBody>
            <a:bodyPr wrap="none" rtlCol="0">
              <a:spAutoFit/>
            </a:bodyPr>
            <a:lstStyle/>
            <a:p>
              <a:r>
                <a:rPr lang="en-GB" sz="2400" dirty="0">
                  <a:solidFill>
                    <a:schemeClr val="bg1"/>
                  </a:solidFill>
                  <a:latin typeface="+mn-lt"/>
                </a:rPr>
                <a:t>NATURE</a:t>
              </a:r>
            </a:p>
          </p:txBody>
        </p:sp>
        <p:sp>
          <p:nvSpPr>
            <p:cNvPr id="31" name="TextBox 30"/>
            <p:cNvSpPr txBox="1"/>
            <p:nvPr/>
          </p:nvSpPr>
          <p:spPr>
            <a:xfrm rot="5400000">
              <a:off x="7770464" y="2619383"/>
              <a:ext cx="1409553" cy="461665"/>
            </a:xfrm>
            <a:prstGeom prst="rect">
              <a:avLst/>
            </a:prstGeom>
            <a:noFill/>
          </p:spPr>
          <p:txBody>
            <a:bodyPr wrap="none" rtlCol="0">
              <a:spAutoFit/>
            </a:bodyPr>
            <a:lstStyle/>
            <a:p>
              <a:r>
                <a:rPr lang="en-GB" sz="2400" dirty="0">
                  <a:solidFill>
                    <a:schemeClr val="bg1"/>
                  </a:solidFill>
                  <a:latin typeface="+mn-lt"/>
                </a:rPr>
                <a:t>NURTURE</a:t>
              </a:r>
            </a:p>
          </p:txBody>
        </p:sp>
      </p:grpSp>
      <p:sp>
        <p:nvSpPr>
          <p:cNvPr id="10" name="Rectangle: Rounded Corners 9"/>
          <p:cNvSpPr/>
          <p:nvPr/>
        </p:nvSpPr>
        <p:spPr>
          <a:xfrm>
            <a:off x="457200"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tx1"/>
                </a:solidFill>
              </a:rPr>
              <a:t>AO3: Issues of Discrimination</a:t>
            </a:r>
          </a:p>
          <a:p>
            <a:pPr algn="ctr"/>
            <a:endParaRPr lang="en-GB" sz="1600" dirty="0">
              <a:solidFill>
                <a:schemeClr val="tx1"/>
              </a:solidFill>
            </a:endParaRPr>
          </a:p>
          <a:p>
            <a:pPr marL="285750" indent="-285750">
              <a:buFont typeface="Wingdings" panose="05000000000000000000" pitchFamily="2" charset="2"/>
              <a:buChar char="§"/>
            </a:pPr>
            <a:r>
              <a:rPr lang="en-GB" sz="1600" dirty="0">
                <a:solidFill>
                  <a:schemeClr val="tx1"/>
                </a:solidFill>
              </a:rPr>
              <a:t>Racial Differences in IQ (Yerkes)</a:t>
            </a:r>
          </a:p>
          <a:p>
            <a:pPr marL="285750" indent="-285750">
              <a:buFont typeface="Wingdings" panose="05000000000000000000" pitchFamily="2" charset="2"/>
              <a:buChar char="§"/>
            </a:pPr>
            <a:r>
              <a:rPr lang="en-GB" sz="1600" dirty="0">
                <a:solidFill>
                  <a:schemeClr val="tx1"/>
                </a:solidFill>
              </a:rPr>
              <a:t>Eugenic Law</a:t>
            </a:r>
          </a:p>
          <a:p>
            <a:endParaRPr lang="en-GB" sz="1600" b="1" dirty="0">
              <a:solidFill>
                <a:schemeClr val="tx1"/>
              </a:solidFill>
            </a:endParaRPr>
          </a:p>
        </p:txBody>
      </p:sp>
      <p:sp>
        <p:nvSpPr>
          <p:cNvPr id="11" name="Rectangle: Rounded Corners 10"/>
          <p:cNvSpPr/>
          <p:nvPr/>
        </p:nvSpPr>
        <p:spPr>
          <a:xfrm>
            <a:off x="3275856"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rPr>
              <a:t>AO3: Real-World Application (EWT)</a:t>
            </a:r>
          </a:p>
          <a:p>
            <a:pPr lvl="0" algn="ctr"/>
            <a:endParaRPr lang="en-GB" sz="1600" dirty="0">
              <a:solidFill>
                <a:prstClr val="black"/>
              </a:solidFill>
            </a:endParaRPr>
          </a:p>
          <a:p>
            <a:pPr marL="285750" lvl="0" indent="-285750">
              <a:buFont typeface="Wingdings" panose="05000000000000000000" pitchFamily="2" charset="2"/>
              <a:buChar char="§"/>
            </a:pPr>
            <a:r>
              <a:rPr lang="en-GB" sz="1600" dirty="0" err="1">
                <a:solidFill>
                  <a:prstClr val="black"/>
                </a:solidFill>
              </a:rPr>
              <a:t>Flin</a:t>
            </a:r>
            <a:r>
              <a:rPr lang="en-GB" sz="1600" dirty="0">
                <a:solidFill>
                  <a:prstClr val="black"/>
                </a:solidFill>
              </a:rPr>
              <a:t> et al.</a:t>
            </a:r>
          </a:p>
          <a:p>
            <a:pPr marL="285750" lvl="0" indent="-285750">
              <a:buFont typeface="Wingdings" panose="05000000000000000000" pitchFamily="2" charset="2"/>
              <a:buChar char="§"/>
            </a:pPr>
            <a:r>
              <a:rPr lang="en-GB" sz="1600" dirty="0">
                <a:solidFill>
                  <a:prstClr val="black"/>
                </a:solidFill>
              </a:rPr>
              <a:t>Improved Accuracy in Child Eyewitnesses</a:t>
            </a:r>
          </a:p>
        </p:txBody>
      </p:sp>
      <p:sp>
        <p:nvSpPr>
          <p:cNvPr id="12" name="Rectangle: Rounded Corners 11"/>
          <p:cNvSpPr/>
          <p:nvPr/>
        </p:nvSpPr>
        <p:spPr>
          <a:xfrm>
            <a:off x="6094512" y="2924944"/>
            <a:ext cx="2592288" cy="252028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2000" b="1" dirty="0">
                <a:solidFill>
                  <a:prstClr val="black"/>
                </a:solidFill>
              </a:rPr>
              <a:t>AO3: Should we conduct socially sensitive research?</a:t>
            </a:r>
          </a:p>
          <a:p>
            <a:pPr lvl="0" algn="ctr"/>
            <a:endParaRPr lang="en-GB" sz="1600" dirty="0">
              <a:solidFill>
                <a:prstClr val="black"/>
              </a:solidFill>
            </a:endParaRPr>
          </a:p>
          <a:p>
            <a:pPr marL="285750" lvl="0" indent="-285750">
              <a:buFont typeface="Wingdings" panose="05000000000000000000" pitchFamily="2" charset="2"/>
              <a:buChar char="§"/>
            </a:pPr>
            <a:r>
              <a:rPr lang="en-GB" sz="1600" dirty="0">
                <a:solidFill>
                  <a:prstClr val="black"/>
                </a:solidFill>
              </a:rPr>
              <a:t>No – Due to issues highlighted above</a:t>
            </a:r>
          </a:p>
          <a:p>
            <a:pPr marL="285750" lvl="0" indent="-285750">
              <a:buFont typeface="Wingdings" panose="05000000000000000000" pitchFamily="2" charset="2"/>
              <a:buChar char="§"/>
            </a:pPr>
            <a:r>
              <a:rPr lang="en-GB" sz="1600" dirty="0">
                <a:solidFill>
                  <a:prstClr val="black"/>
                </a:solidFill>
              </a:rPr>
              <a:t>Yes – Otherwise there would be no research</a:t>
            </a:r>
          </a:p>
          <a:p>
            <a:pPr lvl="0"/>
            <a:endParaRPr lang="en-GB" sz="1600" b="1" dirty="0">
              <a:solidFill>
                <a:prstClr val="black"/>
              </a:solidFill>
            </a:endParaRPr>
          </a:p>
        </p:txBody>
      </p:sp>
      <p:sp>
        <p:nvSpPr>
          <p:cNvPr id="32" name="Rectangle: Rounded Corners 31"/>
          <p:cNvSpPr/>
          <p:nvPr/>
        </p:nvSpPr>
        <p:spPr>
          <a:xfrm>
            <a:off x="457200" y="1628800"/>
            <a:ext cx="8229600" cy="1152128"/>
          </a:xfrm>
          <a:prstGeom prst="roundRect">
            <a:avLst/>
          </a:prstGeom>
          <a:ln>
            <a:solidFill>
              <a:srgbClr val="F34C3E"/>
            </a:solidFill>
          </a:ln>
        </p:spPr>
        <p:style>
          <a:lnRef idx="2">
            <a:schemeClr val="accent1"/>
          </a:lnRef>
          <a:fillRef idx="1">
            <a:schemeClr val="lt1"/>
          </a:fillRef>
          <a:effectRef idx="0">
            <a:schemeClr val="accent1"/>
          </a:effectRef>
          <a:fontRef idx="minor">
            <a:schemeClr val="dk1"/>
          </a:fontRef>
        </p:style>
        <p:txBody>
          <a:bodyPr rtlCol="0" anchor="t"/>
          <a:lstStyle/>
          <a:p>
            <a:r>
              <a:rPr lang="en-GB" sz="2400" b="1" dirty="0">
                <a:solidFill>
                  <a:srgbClr val="F34C3E"/>
                </a:solidFill>
              </a:rPr>
              <a:t>AO1: Ethical Implications &amp; Social Sensitivity</a:t>
            </a:r>
          </a:p>
          <a:p>
            <a:pPr marL="342900" indent="-342900">
              <a:buFont typeface="Wingdings" panose="05000000000000000000" pitchFamily="2" charset="2"/>
              <a:buChar char="§"/>
            </a:pPr>
            <a:r>
              <a:rPr lang="en-GB" sz="1400" b="1" dirty="0">
                <a:solidFill>
                  <a:schemeClr val="tx1"/>
                </a:solidFill>
              </a:rPr>
              <a:t>Define Ethical Implications</a:t>
            </a:r>
          </a:p>
          <a:p>
            <a:pPr marL="342900" indent="-342900">
              <a:buFont typeface="Wingdings" panose="05000000000000000000" pitchFamily="2" charset="2"/>
              <a:buChar char="§"/>
            </a:pPr>
            <a:r>
              <a:rPr lang="en-GB" sz="1400" b="1" dirty="0">
                <a:solidFill>
                  <a:schemeClr val="tx1"/>
                </a:solidFill>
              </a:rPr>
              <a:t>Outline Sieber and Stanley’s four considerations for socially sensitive research</a:t>
            </a:r>
          </a:p>
        </p:txBody>
      </p:sp>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800" b="100000" l="0" r="100000">
                        <a14:foregroundMark x1="43800" y1="15900" x2="43800" y2="15900"/>
                        <a14:foregroundMark x1="15600" y1="11300" x2="15600" y2="11300"/>
                        <a14:foregroundMark x1="18500" y1="9700" x2="18500" y2="9700"/>
                        <a14:foregroundMark x1="11200" y1="16300" x2="11200" y2="16300"/>
                        <a14:foregroundMark x1="18100" y1="41700" x2="18100" y2="41700"/>
                        <a14:foregroundMark x1="20000" y1="42900" x2="20000" y2="42900"/>
                        <a14:backgroundMark x1="27600" y1="34100" x2="36300" y2="26800"/>
                      </a14:backgroundRemoval>
                    </a14:imgEffect>
                  </a14:imgLayer>
                </a14:imgProps>
              </a:ext>
            </a:extLst>
          </a:blip>
          <a:stretch>
            <a:fillRect/>
          </a:stretch>
        </p:blipFill>
        <p:spPr>
          <a:xfrm flipH="1">
            <a:off x="-1" y="4305726"/>
            <a:ext cx="1979713" cy="2007048"/>
          </a:xfrm>
          <a:prstGeom prst="rect">
            <a:avLst/>
          </a:prstGeom>
        </p:spPr>
      </p:pic>
      <p:sp>
        <p:nvSpPr>
          <p:cNvPr id="2" name="Title 1"/>
          <p:cNvSpPr>
            <a:spLocks noGrp="1"/>
          </p:cNvSpPr>
          <p:nvPr>
            <p:ph type="title"/>
          </p:nvPr>
        </p:nvSpPr>
        <p:spPr/>
        <p:txBody>
          <a:bodyPr/>
          <a:lstStyle/>
          <a:p>
            <a:r>
              <a:rPr lang="en-GB" dirty="0"/>
              <a:t>Social Sensitivity</a:t>
            </a:r>
          </a:p>
        </p:txBody>
      </p:sp>
    </p:spTree>
    <p:extLst>
      <p:ext uri="{BB962C8B-B14F-4D97-AF65-F5344CB8AC3E}">
        <p14:creationId xmlns:p14="http://schemas.microsoft.com/office/powerpoint/2010/main" val="1608358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88640"/>
            <a:ext cx="8532440" cy="5964774"/>
          </a:xfrm>
          <a:prstGeom prst="rect">
            <a:avLst/>
          </a:prstGeom>
        </p:spPr>
      </p:pic>
      <p:sp>
        <p:nvSpPr>
          <p:cNvPr id="3" name="Rectangle 2"/>
          <p:cNvSpPr/>
          <p:nvPr/>
        </p:nvSpPr>
        <p:spPr>
          <a:xfrm>
            <a:off x="251520" y="764704"/>
            <a:ext cx="2660104" cy="2808312"/>
          </a:xfrm>
          <a:prstGeom prst="rect">
            <a:avLst/>
          </a:prstGeom>
          <a:solidFill>
            <a:srgbClr val="FFFF00">
              <a:alpha val="50000"/>
            </a:srgb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4" name="Rectangle 3"/>
          <p:cNvSpPr/>
          <p:nvPr/>
        </p:nvSpPr>
        <p:spPr>
          <a:xfrm>
            <a:off x="251520" y="3573016"/>
            <a:ext cx="2660104" cy="1584176"/>
          </a:xfrm>
          <a:prstGeom prst="rect">
            <a:avLst/>
          </a:prstGeom>
          <a:solidFill>
            <a:srgbClr val="00B050">
              <a:alpha val="50000"/>
            </a:srgb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5" name="Rectangle 4"/>
          <p:cNvSpPr/>
          <p:nvPr/>
        </p:nvSpPr>
        <p:spPr>
          <a:xfrm>
            <a:off x="251520" y="5199025"/>
            <a:ext cx="2660104" cy="954389"/>
          </a:xfrm>
          <a:prstGeom prst="rect">
            <a:avLst/>
          </a:prstGeom>
          <a:solidFill>
            <a:srgbClr val="00B050">
              <a:alpha val="50000"/>
            </a:srgb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6" name="Rectangle 5"/>
          <p:cNvSpPr/>
          <p:nvPr/>
        </p:nvSpPr>
        <p:spPr>
          <a:xfrm>
            <a:off x="5004048" y="548680"/>
            <a:ext cx="2660104" cy="1224136"/>
          </a:xfrm>
          <a:prstGeom prst="rect">
            <a:avLst/>
          </a:prstGeom>
          <a:solidFill>
            <a:srgbClr val="00B050">
              <a:alpha val="50000"/>
            </a:srgb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7" name="Rectangle 6"/>
          <p:cNvSpPr/>
          <p:nvPr/>
        </p:nvSpPr>
        <p:spPr>
          <a:xfrm>
            <a:off x="5018562" y="1836890"/>
            <a:ext cx="2660104" cy="1592110"/>
          </a:xfrm>
          <a:prstGeom prst="rect">
            <a:avLst/>
          </a:prstGeom>
          <a:solidFill>
            <a:srgbClr val="00B050">
              <a:alpha val="50000"/>
            </a:srgb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
        <p:nvSpPr>
          <p:cNvPr id="8" name="Rectangle 7"/>
          <p:cNvSpPr/>
          <p:nvPr/>
        </p:nvSpPr>
        <p:spPr>
          <a:xfrm>
            <a:off x="5004048" y="3493074"/>
            <a:ext cx="2660104" cy="1448094"/>
          </a:xfrm>
          <a:prstGeom prst="rect">
            <a:avLst/>
          </a:prstGeom>
          <a:solidFill>
            <a:srgbClr val="00B050">
              <a:alpha val="50000"/>
            </a:srgb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5000" b="1" dirty="0">
              <a:solidFill>
                <a:schemeClr val="tx1"/>
              </a:solidFill>
            </a:endParaRPr>
          </a:p>
        </p:txBody>
      </p:sp>
    </p:spTree>
    <p:extLst>
      <p:ext uri="{BB962C8B-B14F-4D97-AF65-F5344CB8AC3E}">
        <p14:creationId xmlns:p14="http://schemas.microsoft.com/office/powerpoint/2010/main" val="13772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mj-lt"/>
              </a:rPr>
              <a:t>A Level Psychology Support from tutor2u</a:t>
            </a:r>
          </a:p>
        </p:txBody>
      </p:sp>
      <p:sp>
        <p:nvSpPr>
          <p:cNvPr id="5" name="TextBox 4"/>
          <p:cNvSpPr txBox="1"/>
          <p:nvPr/>
        </p:nvSpPr>
        <p:spPr>
          <a:xfrm>
            <a:off x="457199" y="1632858"/>
            <a:ext cx="8200921" cy="1015663"/>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charset="0"/>
                <a:cs typeface="Arial" charset="0"/>
              </a:rPr>
              <a:t>tutor2u is the leading provider of support for A Level Psychology Teachers and Students. Join our resource-sharing communities on Facebook and make full use of our resources on the free tutor2u Psychology Channel.</a:t>
            </a:r>
          </a:p>
        </p:txBody>
      </p:sp>
      <p:sp>
        <p:nvSpPr>
          <p:cNvPr id="6" name="TextBox 5"/>
          <p:cNvSpPr txBox="1"/>
          <p:nvPr/>
        </p:nvSpPr>
        <p:spPr>
          <a:xfrm>
            <a:off x="457199" y="2999893"/>
            <a:ext cx="4362994" cy="212365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ＭＳ Ｐゴシック" charset="0"/>
                <a:cs typeface="Arial" charset="0"/>
              </a:rPr>
              <a:t>Facebook Groups: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hlinkClick r:id="rId2"/>
              </a:rPr>
              <a:t>AQA Psychology Teachers</a:t>
            </a:r>
            <a:endPar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hlinkClick r:id="rId3"/>
              </a:rPr>
              <a:t>Edexcel Psychology Teachers</a:t>
            </a:r>
            <a:endPar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hlinkClick r:id="rId4"/>
              </a:rPr>
              <a:t>OCR Psychology Teachers</a:t>
            </a:r>
            <a:endPar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hlinkClick r:id="rId5"/>
              </a:rPr>
              <a:t>A Level Psychology Students</a:t>
            </a:r>
            <a:endPar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72892" y="3004457"/>
            <a:ext cx="3485228" cy="1738520"/>
          </a:xfrm>
          <a:prstGeom prst="rect">
            <a:avLst/>
          </a:prstGeom>
        </p:spPr>
      </p:pic>
      <p:sp>
        <p:nvSpPr>
          <p:cNvPr id="8" name="TextBox 7"/>
          <p:cNvSpPr txBox="1"/>
          <p:nvPr/>
        </p:nvSpPr>
        <p:spPr>
          <a:xfrm>
            <a:off x="5172892" y="5055326"/>
            <a:ext cx="3485228"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hlinkClick r:id="rId7"/>
              </a:rPr>
              <a:t>Visit the tutor2u A Level Psychology Channel</a:t>
            </a:r>
            <a:endPar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38452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65512" y="2787159"/>
            <a:ext cx="4464496" cy="3203603"/>
          </a:xfrm>
          <a:prstGeom prst="rect">
            <a:avLst/>
          </a:prstGeom>
        </p:spPr>
      </p:pic>
      <p:sp>
        <p:nvSpPr>
          <p:cNvPr id="2" name="Title 1"/>
          <p:cNvSpPr>
            <a:spLocks noGrp="1"/>
          </p:cNvSpPr>
          <p:nvPr>
            <p:ph type="ctrTitle"/>
          </p:nvPr>
        </p:nvSpPr>
        <p:spPr/>
        <p:txBody>
          <a:bodyPr>
            <a:normAutofit fontScale="90000"/>
          </a:bodyPr>
          <a:lstStyle/>
          <a:p>
            <a:r>
              <a:rPr lang="en-GB" dirty="0">
                <a:solidFill>
                  <a:srgbClr val="EE8E2D"/>
                </a:solidFill>
              </a:rPr>
              <a:t>Was it right for Bowlby to publish his </a:t>
            </a:r>
            <a:br>
              <a:rPr lang="en-GB" dirty="0">
                <a:solidFill>
                  <a:srgbClr val="EE8E2D"/>
                </a:solidFill>
              </a:rPr>
            </a:br>
            <a:r>
              <a:rPr lang="en-GB" dirty="0">
                <a:solidFill>
                  <a:srgbClr val="EE8E2D"/>
                </a:solidFill>
              </a:rPr>
              <a:t>theory of attachment?</a:t>
            </a:r>
          </a:p>
        </p:txBody>
      </p:sp>
      <p:sp>
        <p:nvSpPr>
          <p:cNvPr id="3" name="Subtitle 2"/>
          <p:cNvSpPr>
            <a:spLocks noGrp="1"/>
          </p:cNvSpPr>
          <p:nvPr>
            <p:ph type="subTitle" idx="1"/>
          </p:nvPr>
        </p:nvSpPr>
        <p:spPr/>
        <p:txBody>
          <a:bodyPr/>
          <a:lstStyle/>
          <a:p>
            <a:r>
              <a:rPr lang="en-GB" dirty="0"/>
              <a:t>Yes/No. Justify Your Answer.</a:t>
            </a:r>
          </a:p>
        </p:txBody>
      </p:sp>
    </p:spTree>
    <p:extLst>
      <p:ext uri="{BB962C8B-B14F-4D97-AF65-F5344CB8AC3E}">
        <p14:creationId xmlns:p14="http://schemas.microsoft.com/office/powerpoint/2010/main" val="275367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Definitions</a:t>
            </a:r>
          </a:p>
        </p:txBody>
      </p:sp>
      <p:sp>
        <p:nvSpPr>
          <p:cNvPr id="3" name="Subtitle 2"/>
          <p:cNvSpPr>
            <a:spLocks noGrp="1"/>
          </p:cNvSpPr>
          <p:nvPr>
            <p:ph type="subTitle" idx="1"/>
          </p:nvPr>
        </p:nvSpPr>
        <p:spPr/>
        <p:txBody>
          <a:bodyPr anchor="ctr">
            <a:normAutofit/>
          </a:bodyPr>
          <a:lstStyle/>
          <a:p>
            <a:pPr lvl="0"/>
            <a:r>
              <a:rPr lang="en-US" sz="2400" dirty="0"/>
              <a:t>Ethical Implications &amp; Social Sensitivity</a:t>
            </a:r>
          </a:p>
        </p:txBody>
      </p:sp>
      <p:pic>
        <p:nvPicPr>
          <p:cNvPr id="15" name="Picture 14"/>
          <p:cNvPicPr>
            <a:picLocks noChangeAspect="1"/>
          </p:cNvPicPr>
          <p:nvPr/>
        </p:nvPicPr>
        <p:blipFill>
          <a:blip r:embed="rId3"/>
          <a:stretch>
            <a:fillRect/>
          </a:stretch>
        </p:blipFill>
        <p:spPr>
          <a:xfrm>
            <a:off x="1691680" y="2492895"/>
            <a:ext cx="5616624" cy="3744417"/>
          </a:xfrm>
          <a:prstGeom prst="rect">
            <a:avLst/>
          </a:prstGeom>
          <a:effectLst>
            <a:softEdge rad="63500"/>
          </a:effectLst>
        </p:spPr>
      </p:pic>
    </p:spTree>
    <p:extLst>
      <p:ext uri="{BB962C8B-B14F-4D97-AF65-F5344CB8AC3E}">
        <p14:creationId xmlns:p14="http://schemas.microsoft.com/office/powerpoint/2010/main" val="167118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51016" y="2446288"/>
            <a:ext cx="3840088" cy="3840088"/>
          </a:xfrm>
          <a:prstGeom prst="rect">
            <a:avLst/>
          </a:prstGeom>
        </p:spPr>
      </p:pic>
      <p:sp>
        <p:nvSpPr>
          <p:cNvPr id="2" name="Rectangle: Rounded Corners 1"/>
          <p:cNvSpPr/>
          <p:nvPr/>
        </p:nvSpPr>
        <p:spPr>
          <a:xfrm>
            <a:off x="1259632" y="476672"/>
            <a:ext cx="3312368" cy="2448272"/>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Ethical Guidelines</a:t>
            </a:r>
          </a:p>
          <a:p>
            <a:pPr algn="ctr"/>
            <a:r>
              <a:rPr lang="en-GB" sz="1600" b="1" i="1" dirty="0">
                <a:solidFill>
                  <a:schemeClr val="tx1"/>
                </a:solidFill>
              </a:rPr>
              <a:t>A set of principles set out by the BPS to help psychologists behave honestly and with integrity.</a:t>
            </a:r>
          </a:p>
        </p:txBody>
      </p:sp>
      <p:sp>
        <p:nvSpPr>
          <p:cNvPr id="4" name="Rectangle: Rounded Corners 3"/>
          <p:cNvSpPr/>
          <p:nvPr/>
        </p:nvSpPr>
        <p:spPr>
          <a:xfrm>
            <a:off x="4572000" y="476672"/>
            <a:ext cx="3312368" cy="2448272"/>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Ethical Issues</a:t>
            </a:r>
          </a:p>
          <a:p>
            <a:pPr algn="ctr"/>
            <a:r>
              <a:rPr lang="en-GB" sz="1600" b="1" i="1" dirty="0">
                <a:solidFill>
                  <a:schemeClr val="tx1"/>
                </a:solidFill>
              </a:rPr>
              <a:t>Issues that arise when there is conflict between the rights of the participant and the aims of the researcher(s).</a:t>
            </a:r>
          </a:p>
        </p:txBody>
      </p:sp>
      <p:sp>
        <p:nvSpPr>
          <p:cNvPr id="7" name="Rectangle: Rounded Corners 6"/>
          <p:cNvSpPr/>
          <p:nvPr/>
        </p:nvSpPr>
        <p:spPr>
          <a:xfrm>
            <a:off x="1262088" y="3381524"/>
            <a:ext cx="3312368" cy="2448272"/>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B050"/>
                </a:solidFill>
              </a:rPr>
              <a:t>Ethical Implications</a:t>
            </a:r>
          </a:p>
        </p:txBody>
      </p:sp>
      <p:grpSp>
        <p:nvGrpSpPr>
          <p:cNvPr id="11" name="Group 10"/>
          <p:cNvGrpSpPr/>
          <p:nvPr/>
        </p:nvGrpSpPr>
        <p:grpSpPr>
          <a:xfrm>
            <a:off x="1619672" y="620688"/>
            <a:ext cx="5904656" cy="2160240"/>
            <a:chOff x="1619672" y="620688"/>
            <a:chExt cx="5904656" cy="2160240"/>
          </a:xfrm>
        </p:grpSpPr>
        <p:sp>
          <p:nvSpPr>
            <p:cNvPr id="9" name="&quot;Not Allowed&quot; Symbol 8"/>
            <p:cNvSpPr/>
            <p:nvPr/>
          </p:nvSpPr>
          <p:spPr>
            <a:xfrm>
              <a:off x="1619672" y="620688"/>
              <a:ext cx="2592288" cy="2160240"/>
            </a:xfrm>
            <a:prstGeom prst="noSmoking">
              <a:avLst/>
            </a:prstGeom>
            <a:solidFill>
              <a:srgbClr val="F34C3E"/>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b="1" dirty="0">
                <a:solidFill>
                  <a:schemeClr val="tx1"/>
                </a:solidFill>
              </a:endParaRPr>
            </a:p>
          </p:txBody>
        </p:sp>
        <p:sp>
          <p:nvSpPr>
            <p:cNvPr id="10" name="&quot;Not Allowed&quot; Symbol 9"/>
            <p:cNvSpPr/>
            <p:nvPr/>
          </p:nvSpPr>
          <p:spPr>
            <a:xfrm>
              <a:off x="4932040" y="620688"/>
              <a:ext cx="2592288" cy="2160240"/>
            </a:xfrm>
            <a:prstGeom prst="noSmoking">
              <a:avLst/>
            </a:prstGeom>
            <a:solidFill>
              <a:srgbClr val="F34C3E"/>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b="1" dirty="0">
                <a:solidFill>
                  <a:schemeClr val="tx1"/>
                </a:solidFill>
              </a:endParaRPr>
            </a:p>
          </p:txBody>
        </p:sp>
      </p:grpSp>
    </p:spTree>
    <p:extLst>
      <p:ext uri="{BB962C8B-B14F-4D97-AF65-F5344CB8AC3E}">
        <p14:creationId xmlns:p14="http://schemas.microsoft.com/office/powerpoint/2010/main" val="291432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446708" y="908720"/>
            <a:ext cx="8240092" cy="151216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chemeClr val="tx1"/>
                </a:solidFill>
              </a:rPr>
              <a:t>Ethical Implications</a:t>
            </a:r>
          </a:p>
          <a:p>
            <a:pPr algn="ctr"/>
            <a:r>
              <a:rPr lang="en-GB" sz="1600" b="1" i="1" dirty="0">
                <a:solidFill>
                  <a:schemeClr val="tx1"/>
                </a:solidFill>
              </a:rPr>
              <a:t>Ethical implications considers the impact or consequences that psychological research has on the rights of other people in a wider context, not just the participants taking part in the research.</a:t>
            </a:r>
          </a:p>
        </p:txBody>
      </p:sp>
      <p:sp>
        <p:nvSpPr>
          <p:cNvPr id="6" name="Rectangle 5"/>
          <p:cNvSpPr/>
          <p:nvPr/>
        </p:nvSpPr>
        <p:spPr>
          <a:xfrm>
            <a:off x="446708" y="116632"/>
            <a:ext cx="8240092" cy="646331"/>
          </a:xfrm>
          <a:prstGeom prst="rect">
            <a:avLst/>
          </a:prstGeom>
        </p:spPr>
        <p:txBody>
          <a:bodyPr wrap="square">
            <a:spAutoFit/>
          </a:bodyPr>
          <a:lstStyle/>
          <a:p>
            <a:pPr algn="ctr"/>
            <a:r>
              <a:rPr lang="en-GB" i="1" dirty="0">
                <a:latin typeface="+mn-lt"/>
              </a:rPr>
              <a:t>Specification: Ethical implications of research studies and theory, including reference to social sensitivity.</a:t>
            </a:r>
          </a:p>
        </p:txBody>
      </p:sp>
      <p:grpSp>
        <p:nvGrpSpPr>
          <p:cNvPr id="15" name="Group 14"/>
          <p:cNvGrpSpPr/>
          <p:nvPr/>
        </p:nvGrpSpPr>
        <p:grpSpPr>
          <a:xfrm>
            <a:off x="446708" y="2420887"/>
            <a:ext cx="4120047" cy="1800201"/>
            <a:chOff x="446708" y="2420887"/>
            <a:chExt cx="4120047" cy="1800201"/>
          </a:xfrm>
        </p:grpSpPr>
        <p:sp>
          <p:nvSpPr>
            <p:cNvPr id="7" name="Rectangle: Rounded Corners 6"/>
            <p:cNvSpPr/>
            <p:nvPr/>
          </p:nvSpPr>
          <p:spPr>
            <a:xfrm>
              <a:off x="446708" y="3040999"/>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B9006C"/>
                  </a:solidFill>
                </a:rPr>
                <a:t>Research Studies</a:t>
              </a:r>
            </a:p>
            <a:p>
              <a:pPr algn="ctr"/>
              <a:r>
                <a:rPr lang="en-GB" sz="1600" b="1" i="1" dirty="0">
                  <a:solidFill>
                    <a:schemeClr val="tx1"/>
                  </a:solidFill>
                </a:rPr>
                <a:t>Milgram (1963)</a:t>
              </a:r>
            </a:p>
          </p:txBody>
        </p:sp>
        <p:cxnSp>
          <p:nvCxnSpPr>
            <p:cNvPr id="11" name="Connector: Elbow 10"/>
            <p:cNvCxnSpPr>
              <a:stCxn id="4" idx="2"/>
              <a:endCxn id="7" idx="0"/>
            </p:cNvCxnSpPr>
            <p:nvPr/>
          </p:nvCxnSpPr>
          <p:spPr>
            <a:xfrm rot="5400000">
              <a:off x="3191995" y="1666239"/>
              <a:ext cx="620111" cy="2129408"/>
            </a:xfrm>
            <a:prstGeom prst="bentConnector3">
              <a:avLst/>
            </a:prstGeom>
            <a:ln w="57150" cmpd="sng">
              <a:solidFill>
                <a:srgbClr val="B9006C"/>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566755" y="2420887"/>
            <a:ext cx="4120045" cy="1800201"/>
            <a:chOff x="4566755" y="2420887"/>
            <a:chExt cx="4120045" cy="1800201"/>
          </a:xfrm>
        </p:grpSpPr>
        <p:sp>
          <p:nvSpPr>
            <p:cNvPr id="8" name="Rectangle: Rounded Corners 7"/>
            <p:cNvSpPr/>
            <p:nvPr/>
          </p:nvSpPr>
          <p:spPr>
            <a:xfrm>
              <a:off x="4705524" y="3040999"/>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92D050"/>
                  </a:solidFill>
                </a:rPr>
                <a:t>Theories</a:t>
              </a:r>
            </a:p>
            <a:p>
              <a:pPr algn="ctr"/>
              <a:r>
                <a:rPr lang="en-GB" sz="1600" b="1" i="1" dirty="0">
                  <a:solidFill>
                    <a:schemeClr val="tx1"/>
                  </a:solidFill>
                </a:rPr>
                <a:t>Bowlby’s Theory of Attachment </a:t>
              </a:r>
            </a:p>
          </p:txBody>
        </p:sp>
        <p:cxnSp>
          <p:nvCxnSpPr>
            <p:cNvPr id="12" name="Connector: Elbow 11"/>
            <p:cNvCxnSpPr>
              <a:cxnSpLocks/>
              <a:stCxn id="4" idx="2"/>
              <a:endCxn id="8" idx="0"/>
            </p:cNvCxnSpPr>
            <p:nvPr/>
          </p:nvCxnSpPr>
          <p:spPr>
            <a:xfrm rot="16200000" flipH="1">
              <a:off x="5321403" y="1666239"/>
              <a:ext cx="620111" cy="2129408"/>
            </a:xfrm>
            <a:prstGeom prst="bentConnector3">
              <a:avLst>
                <a:gd name="adj1" fmla="val 50000"/>
              </a:avLst>
            </a:prstGeom>
            <a:ln w="57150" cmpd="sng">
              <a:solidFill>
                <a:srgbClr val="92D050"/>
              </a:solidFill>
              <a:headEnd type="non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0144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446708" y="132718"/>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B9006C"/>
                </a:solidFill>
              </a:rPr>
              <a:t>Research Studies</a:t>
            </a:r>
          </a:p>
          <a:p>
            <a:pPr algn="ctr"/>
            <a:r>
              <a:rPr lang="en-GB" b="1" i="1" dirty="0">
                <a:solidFill>
                  <a:schemeClr val="tx1"/>
                </a:solidFill>
              </a:rPr>
              <a:t>Milgram (1963)</a:t>
            </a:r>
          </a:p>
        </p:txBody>
      </p:sp>
      <p:pic>
        <p:nvPicPr>
          <p:cNvPr id="6" name="Picture 5"/>
          <p:cNvPicPr>
            <a:picLocks noChangeAspect="1"/>
          </p:cNvPicPr>
          <p:nvPr/>
        </p:nvPicPr>
        <p:blipFill>
          <a:blip r:embed="rId2"/>
          <a:stretch>
            <a:fillRect/>
          </a:stretch>
        </p:blipFill>
        <p:spPr>
          <a:xfrm rot="496717">
            <a:off x="4937520" y="430854"/>
            <a:ext cx="3533170" cy="2332217"/>
          </a:xfrm>
          <a:prstGeom prst="rect">
            <a:avLst/>
          </a:prstGeom>
        </p:spPr>
      </p:pic>
      <p:grpSp>
        <p:nvGrpSpPr>
          <p:cNvPr id="2" name="Group 1"/>
          <p:cNvGrpSpPr/>
          <p:nvPr/>
        </p:nvGrpSpPr>
        <p:grpSpPr>
          <a:xfrm>
            <a:off x="446708" y="1312807"/>
            <a:ext cx="3981276" cy="2908281"/>
            <a:chOff x="446708" y="1312807"/>
            <a:chExt cx="3981276" cy="2908281"/>
          </a:xfrm>
        </p:grpSpPr>
        <p:sp>
          <p:nvSpPr>
            <p:cNvPr id="9" name="Rectangle: Rounded Corners 8"/>
            <p:cNvSpPr/>
            <p:nvPr/>
          </p:nvSpPr>
          <p:spPr>
            <a:xfrm>
              <a:off x="446708" y="1600839"/>
              <a:ext cx="3981276" cy="262024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Did the ends justify the means?</a:t>
              </a:r>
            </a:p>
            <a:p>
              <a:pPr algn="ctr"/>
              <a:endParaRPr lang="en-GB" sz="1600" b="1" dirty="0">
                <a:solidFill>
                  <a:schemeClr val="tx1"/>
                </a:solidFill>
              </a:endParaRPr>
            </a:p>
            <a:p>
              <a:pPr algn="just"/>
              <a:r>
                <a:rPr lang="en-GB" sz="1600" dirty="0">
                  <a:solidFill>
                    <a:schemeClr val="tx1"/>
                  </a:solidFill>
                </a:rPr>
                <a:t>The participants were </a:t>
              </a:r>
              <a:r>
                <a:rPr lang="en-GB" sz="1600" b="1" dirty="0">
                  <a:solidFill>
                    <a:srgbClr val="FF0000"/>
                  </a:solidFill>
                </a:rPr>
                <a:t>deceived</a:t>
              </a:r>
              <a:r>
                <a:rPr lang="en-GB" sz="1600" dirty="0">
                  <a:solidFill>
                    <a:schemeClr val="tx1"/>
                  </a:solidFill>
                </a:rPr>
                <a:t>, they were unable to provide fully </a:t>
              </a:r>
              <a:r>
                <a:rPr lang="en-GB" sz="1600" b="1" dirty="0">
                  <a:solidFill>
                    <a:srgbClr val="FF0000"/>
                  </a:solidFill>
                </a:rPr>
                <a:t>informed consent</a:t>
              </a:r>
              <a:r>
                <a:rPr lang="en-GB" sz="1600" dirty="0">
                  <a:solidFill>
                    <a:schemeClr val="tx1"/>
                  </a:solidFill>
                </a:rPr>
                <a:t>. The experiment was </a:t>
              </a:r>
              <a:r>
                <a:rPr lang="en-GB" sz="1600" b="1" dirty="0">
                  <a:solidFill>
                    <a:srgbClr val="FF0000"/>
                  </a:solidFill>
                </a:rPr>
                <a:t>distressing</a:t>
              </a:r>
              <a:r>
                <a:rPr lang="en-GB" sz="1600" dirty="0">
                  <a:solidFill>
                    <a:schemeClr val="tx1"/>
                  </a:solidFill>
                </a:rPr>
                <a:t>.</a:t>
              </a:r>
            </a:p>
            <a:p>
              <a:pPr algn="just"/>
              <a:endParaRPr lang="en-GB" sz="1600" dirty="0">
                <a:solidFill>
                  <a:schemeClr val="tx1"/>
                </a:solidFill>
              </a:endParaRPr>
            </a:p>
            <a:p>
              <a:pPr algn="just"/>
              <a:r>
                <a:rPr lang="en-GB" sz="1600" dirty="0">
                  <a:solidFill>
                    <a:schemeClr val="tx1"/>
                  </a:solidFill>
                </a:rPr>
                <a:t>However, they were </a:t>
              </a:r>
              <a:r>
                <a:rPr lang="en-GB" sz="1600" b="1" dirty="0">
                  <a:solidFill>
                    <a:srgbClr val="00B050"/>
                  </a:solidFill>
                </a:rPr>
                <a:t>debriefed</a:t>
              </a:r>
              <a:r>
                <a:rPr lang="en-GB" sz="1600" dirty="0">
                  <a:solidFill>
                    <a:schemeClr val="tx1"/>
                  </a:solidFill>
                </a:rPr>
                <a:t> and took part in a follow-up interview. Participants said that they suffered no long-term effects.</a:t>
              </a:r>
            </a:p>
          </p:txBody>
        </p:sp>
        <p:cxnSp>
          <p:nvCxnSpPr>
            <p:cNvPr id="11" name="Straight Arrow Connector 10"/>
            <p:cNvCxnSpPr/>
            <p:nvPr/>
          </p:nvCxnSpPr>
          <p:spPr>
            <a:xfrm>
              <a:off x="2437346" y="1312807"/>
              <a:ext cx="0" cy="288032"/>
            </a:xfrm>
            <a:prstGeom prst="straightConnector1">
              <a:avLst/>
            </a:prstGeom>
            <a:ln w="57150" cmpd="sng">
              <a:solidFill>
                <a:srgbClr val="B9006C"/>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446708" y="4221088"/>
            <a:ext cx="3981276" cy="1882792"/>
            <a:chOff x="446708" y="4221088"/>
            <a:chExt cx="3981276" cy="1882792"/>
          </a:xfrm>
        </p:grpSpPr>
        <p:sp>
          <p:nvSpPr>
            <p:cNvPr id="10" name="Rectangle: Rounded Corners 9"/>
            <p:cNvSpPr/>
            <p:nvPr/>
          </p:nvSpPr>
          <p:spPr>
            <a:xfrm>
              <a:off x="446708" y="4519704"/>
              <a:ext cx="3981276" cy="1584176"/>
            </a:xfrm>
            <a:prstGeom prst="roundRect">
              <a:avLst/>
            </a:prstGeom>
            <a:solidFill>
              <a:srgbClr val="9BBB5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Therefore, it could be argued that the importance of the findings did justify the way the research was conducted, as the research is useful to society in determining the factors that affect obedience to authority.</a:t>
              </a:r>
            </a:p>
          </p:txBody>
        </p:sp>
        <p:cxnSp>
          <p:nvCxnSpPr>
            <p:cNvPr id="12" name="Straight Arrow Connector 11"/>
            <p:cNvCxnSpPr>
              <a:cxnSpLocks/>
            </p:cNvCxnSpPr>
            <p:nvPr/>
          </p:nvCxnSpPr>
          <p:spPr>
            <a:xfrm>
              <a:off x="2437346" y="4221088"/>
              <a:ext cx="11708" cy="288032"/>
            </a:xfrm>
            <a:prstGeom prst="straightConnector1">
              <a:avLst/>
            </a:prstGeom>
            <a:ln w="57150" cmpd="sng">
              <a:solidFill>
                <a:srgbClr val="B9006C"/>
              </a:solidFill>
              <a:headEnd type="non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499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rot="492872">
            <a:off x="703089" y="433779"/>
            <a:ext cx="3599630" cy="2342930"/>
          </a:xfrm>
          <a:prstGeom prst="rect">
            <a:avLst/>
          </a:prstGeom>
        </p:spPr>
      </p:pic>
      <p:grpSp>
        <p:nvGrpSpPr>
          <p:cNvPr id="2" name="Group 1"/>
          <p:cNvGrpSpPr/>
          <p:nvPr/>
        </p:nvGrpSpPr>
        <p:grpSpPr>
          <a:xfrm>
            <a:off x="4713467" y="1288027"/>
            <a:ext cx="3981276" cy="2908281"/>
            <a:chOff x="4713467" y="1288027"/>
            <a:chExt cx="3981276" cy="2908281"/>
          </a:xfrm>
        </p:grpSpPr>
        <p:sp>
          <p:nvSpPr>
            <p:cNvPr id="9" name="Rectangle: Rounded Corners 8"/>
            <p:cNvSpPr/>
            <p:nvPr/>
          </p:nvSpPr>
          <p:spPr>
            <a:xfrm>
              <a:off x="4713467" y="1576059"/>
              <a:ext cx="3981276" cy="262024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Bowlby’s Theory of Attachment suggests that children form one special attachment bond, usually with their mother, which must take place within a </a:t>
              </a:r>
              <a:r>
                <a:rPr lang="en-GB" sz="1600" b="1" dirty="0">
                  <a:solidFill>
                    <a:srgbClr val="00B050"/>
                  </a:solidFill>
                </a:rPr>
                <a:t>critical period</a:t>
              </a:r>
              <a:r>
                <a:rPr lang="en-GB" sz="1600" dirty="0">
                  <a:solidFill>
                    <a:schemeClr val="tx1"/>
                  </a:solidFill>
                </a:rPr>
                <a:t>. </a:t>
              </a:r>
            </a:p>
            <a:p>
              <a:pPr algn="just"/>
              <a:endParaRPr lang="en-GB" sz="1600" dirty="0">
                <a:solidFill>
                  <a:schemeClr val="tx1"/>
                </a:solidFill>
              </a:endParaRPr>
            </a:p>
            <a:p>
              <a:pPr algn="just"/>
              <a:r>
                <a:rPr lang="en-GB" sz="1600" dirty="0">
                  <a:solidFill>
                    <a:schemeClr val="tx1"/>
                  </a:solidFill>
                </a:rPr>
                <a:t>Bowlby also suggested that this attachment bond affects their future relationships through an </a:t>
              </a:r>
              <a:r>
                <a:rPr lang="en-GB" sz="1600" b="1" dirty="0">
                  <a:solidFill>
                    <a:srgbClr val="00B050"/>
                  </a:solidFill>
                </a:rPr>
                <a:t>internal working model.</a:t>
              </a:r>
            </a:p>
          </p:txBody>
        </p:sp>
        <p:cxnSp>
          <p:nvCxnSpPr>
            <p:cNvPr id="11" name="Straight Arrow Connector 10"/>
            <p:cNvCxnSpPr/>
            <p:nvPr/>
          </p:nvCxnSpPr>
          <p:spPr>
            <a:xfrm>
              <a:off x="6704105" y="1288027"/>
              <a:ext cx="0" cy="288032"/>
            </a:xfrm>
            <a:prstGeom prst="straightConnector1">
              <a:avLst/>
            </a:prstGeom>
            <a:ln w="57150" cmpd="sng">
              <a:solidFill>
                <a:srgbClr val="92D05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4713467" y="4196308"/>
            <a:ext cx="3981276" cy="1882792"/>
            <a:chOff x="4713467" y="4196308"/>
            <a:chExt cx="3981276" cy="1882792"/>
          </a:xfrm>
        </p:grpSpPr>
        <p:sp>
          <p:nvSpPr>
            <p:cNvPr id="10" name="Rectangle: Rounded Corners 9"/>
            <p:cNvSpPr/>
            <p:nvPr/>
          </p:nvSpPr>
          <p:spPr>
            <a:xfrm>
              <a:off x="4713467" y="4494924"/>
              <a:ext cx="3981276" cy="1584176"/>
            </a:xfrm>
            <a:prstGeom prst="roundRect">
              <a:avLst/>
            </a:prstGeom>
            <a:solidFill>
              <a:srgbClr val="EE8E2D"/>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500" dirty="0">
                  <a:solidFill>
                    <a:schemeClr val="tx1"/>
                  </a:solidFill>
                </a:rPr>
                <a:t>While Bowlby’s theory has contributed to the development of childcare practices, it has also encouraged the view that a women’s place is at home with her children, which could make some mothers feel guilty for wanting to return to work, following childbirth. </a:t>
              </a:r>
            </a:p>
          </p:txBody>
        </p:sp>
        <p:cxnSp>
          <p:nvCxnSpPr>
            <p:cNvPr id="12" name="Straight Arrow Connector 11"/>
            <p:cNvCxnSpPr>
              <a:cxnSpLocks/>
            </p:cNvCxnSpPr>
            <p:nvPr/>
          </p:nvCxnSpPr>
          <p:spPr>
            <a:xfrm>
              <a:off x="6704105" y="4196308"/>
              <a:ext cx="11708" cy="288032"/>
            </a:xfrm>
            <a:prstGeom prst="straightConnector1">
              <a:avLst/>
            </a:prstGeom>
            <a:ln w="57150" cmpd="sng">
              <a:solidFill>
                <a:srgbClr val="92D05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8" name="Rectangle: Rounded Corners 7"/>
          <p:cNvSpPr/>
          <p:nvPr/>
        </p:nvSpPr>
        <p:spPr>
          <a:xfrm>
            <a:off x="4713467" y="132718"/>
            <a:ext cx="3981276" cy="118008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92D050"/>
                </a:solidFill>
              </a:rPr>
              <a:t>Theories</a:t>
            </a:r>
          </a:p>
          <a:p>
            <a:pPr algn="ctr"/>
            <a:r>
              <a:rPr lang="en-GB" sz="1600" b="1" i="1" dirty="0">
                <a:solidFill>
                  <a:schemeClr val="tx1"/>
                </a:solidFill>
              </a:rPr>
              <a:t>Bowlby’s Theory of Attachment </a:t>
            </a:r>
          </a:p>
        </p:txBody>
      </p:sp>
    </p:spTree>
    <p:extLst>
      <p:ext uri="{BB962C8B-B14F-4D97-AF65-F5344CB8AC3E}">
        <p14:creationId xmlns:p14="http://schemas.microsoft.com/office/powerpoint/2010/main" val="21787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MS_COMPLETION_TITLE" val="Change Process - Culture"/>
  <p:tag name="LMS_COMPLETION_ID" val="Change_Process_Culture"/>
  <p:tag name="LMS_COMPLETION_VERSION" val="1.0"/>
  <p:tag name="LMS_COMPLETION_DURATION" val="01:00:00"/>
  <p:tag name="LMS_COMPLETION_SCO_TITLE" val="Change Process - Culture"/>
  <p:tag name="LMS_COMPLETION_SCO_ID" val="Change_Process_Culture"/>
  <p:tag name="LMS_COMPLETION_EDITION" val="0"/>
  <p:tag name="LMS_COMPLETION_THRESHOLD" val="9"/>
  <p:tag name="LMS_COMPLETION_METHOD" val="VIEW"/>
  <p:tag name="LMS_REPORTING" val="2"/>
  <p:tag name="LMS_DATA_SCORM" val="Yes"/>
  <p:tag name="PRESENTATION_PLAYLIST_COUNT" val="0"/>
  <p:tag name="PRESENTATION_PRESENTER_SLIDE_LEVEL" val="0"/>
  <p:tag name="ARTICULATE_PRESENTER_VERSION" val="6"/>
  <p:tag name="PUBLISH_TITLE" val="Business Culture"/>
  <p:tag name="ARTICULATE_PUBLISH_PATH" val="C:\Users\tutor2u\Documents\Business Studies\AQA Business Unit 4\Teacher Presentations\Interactive Versions"/>
  <p:tag name="ARTICULATE_LOGO" val="(None selected)"/>
  <p:tag name="ARTICULATE_PRESENTER" val="(None selected)"/>
  <p:tag name="ARTICULATE_PRESENTER_GUID" val="9869030842"/>
  <p:tag name="ARTICULATE_LMS" val="0"/>
  <p:tag name="ARTICULATE_TEMPLATE" val="tutor2u Simple"/>
  <p:tag name="LMS_PUBLISH" val="Yes"/>
  <p:tag name="PRESENTER_PREVIEW_MODE" val="0"/>
  <p:tag name="PRESENTER_PREVIEW_START" val="1"/>
  <p:tag name="LMS_PROTOCOL_METHOD" val="SCORM"/>
  <p:tag name="LMS_PROTOCOL_VERSION" val="1.2"/>
  <p:tag name="LAUNCHINNEWWINDOW" val="0"/>
  <p:tag name="LASTPUBLISHED" val="C:\Users\tutor2u\Documents\Business Studies\AQA Business Unit 4\Teacher Presentations\Interactive Versions\Business Culture\player.html"/>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outerShdw blurRad="50800" dist="38100" dir="5400000" algn="t" rotWithShape="0">
            <a:prstClr val="black">
              <a:alpha val="40000"/>
            </a:prstClr>
          </a:outerShdw>
        </a:effectLst>
      </a:spPr>
      <a:bodyPr rtlCol="0" anchor="ctr"/>
      <a:lstStyle>
        <a:defPPr algn="ctr">
          <a:defRPr sz="5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cmpd="sng">
          <a:headEnd type="none"/>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i="1" dirty="0" smtClean="0">
            <a:latin typeface="+mn-lt"/>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outerShdw blurRad="50800" dist="38100" dir="5400000" algn="t" rotWithShape="0">
            <a:prstClr val="black">
              <a:alpha val="40000"/>
            </a:prstClr>
          </a:outerShdw>
        </a:effectLst>
      </a:spPr>
      <a:bodyPr rtlCol="0" anchor="ctr"/>
      <a:lstStyle>
        <a:defPPr algn="ctr">
          <a:defRPr sz="5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cmpd="sng">
          <a:headEnd type="none"/>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i="1" dirty="0" smtClean="0">
            <a:latin typeface="+mn-lt"/>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outerShdw blurRad="50800" dist="38100" dir="5400000" algn="t" rotWithShape="0">
            <a:prstClr val="black">
              <a:alpha val="40000"/>
            </a:prstClr>
          </a:outerShdw>
        </a:effectLst>
      </a:spPr>
      <a:bodyPr rtlCol="0" anchor="ctr"/>
      <a:lstStyle>
        <a:defPPr algn="ctr">
          <a:defRPr sz="5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cmpd="sng">
          <a:headEnd type="none"/>
          <a:tailEnd type="triangle"/>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i="1" dirty="0"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3BCD586CA13E48BACDB8FE44682C36" ma:contentTypeVersion="8" ma:contentTypeDescription="Create a new document." ma:contentTypeScope="" ma:versionID="23740bf41a1abaaa47c14dd5e50d880c">
  <xsd:schema xmlns:xsd="http://www.w3.org/2001/XMLSchema" xmlns:xs="http://www.w3.org/2001/XMLSchema" xmlns:p="http://schemas.microsoft.com/office/2006/metadata/properties" xmlns:ns2="12c23345-8ea2-49f2-9662-81466da84a41" targetNamespace="http://schemas.microsoft.com/office/2006/metadata/properties" ma:root="true" ma:fieldsID="aadc54262af01f6bbdfb0dacf1a55e97" ns2:_="">
    <xsd:import namespace="12c23345-8ea2-49f2-9662-81466da84a4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23345-8ea2-49f2-9662-81466da84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B21940-46E3-42A7-A4C9-18744D00EEC8}"/>
</file>

<file path=customXml/itemProps2.xml><?xml version="1.0" encoding="utf-8"?>
<ds:datastoreItem xmlns:ds="http://schemas.openxmlformats.org/officeDocument/2006/customXml" ds:itemID="{6E48C834-D9E0-4E04-9CCB-D9E23EA1C0E7}"/>
</file>

<file path=customXml/itemProps3.xml><?xml version="1.0" encoding="utf-8"?>
<ds:datastoreItem xmlns:ds="http://schemas.openxmlformats.org/officeDocument/2006/customXml" ds:itemID="{038F24EC-01D2-486F-882D-F2975DB807EC}"/>
</file>

<file path=docProps/app.xml><?xml version="1.0" encoding="utf-8"?>
<Properties xmlns="http://schemas.openxmlformats.org/officeDocument/2006/extended-properties" xmlns:vt="http://schemas.openxmlformats.org/officeDocument/2006/docPropsVTypes">
  <Template>PowerPoint Template</Template>
  <TotalTime>89849</TotalTime>
  <Words>3022</Words>
  <Application>Microsoft Office PowerPoint</Application>
  <PresentationFormat>On-screen Show (4:3)</PresentationFormat>
  <Paragraphs>279</Paragraphs>
  <Slides>38</Slides>
  <Notes>21</Notes>
  <HiddenSlides>0</HiddenSlides>
  <MMClips>0</MMClips>
  <ScaleCrop>false</ScaleCrop>
  <HeadingPairs>
    <vt:vector size="8" baseType="variant">
      <vt:variant>
        <vt:lpstr>Fonts Used</vt:lpstr>
      </vt:variant>
      <vt:variant>
        <vt:i4>6</vt:i4>
      </vt:variant>
      <vt:variant>
        <vt:lpstr>Theme</vt:lpstr>
      </vt:variant>
      <vt:variant>
        <vt:i4>3</vt:i4>
      </vt:variant>
      <vt:variant>
        <vt:lpstr>Slide Titles</vt:lpstr>
      </vt:variant>
      <vt:variant>
        <vt:i4>38</vt:i4>
      </vt:variant>
      <vt:variant>
        <vt:lpstr>Custom Shows</vt:lpstr>
      </vt:variant>
      <vt:variant>
        <vt:i4>1</vt:i4>
      </vt:variant>
    </vt:vector>
  </HeadingPairs>
  <TitlesOfParts>
    <vt:vector size="48" baseType="lpstr">
      <vt:lpstr>ＭＳ Ｐゴシック</vt:lpstr>
      <vt:lpstr>Arial</vt:lpstr>
      <vt:lpstr>Calibri</vt:lpstr>
      <vt:lpstr>MS Mincho</vt:lpstr>
      <vt:lpstr>Times New Roman</vt:lpstr>
      <vt:lpstr>Wingdings</vt:lpstr>
      <vt:lpstr>Office Theme</vt:lpstr>
      <vt:lpstr>1_Office Theme</vt:lpstr>
      <vt:lpstr>2_Office Theme</vt:lpstr>
      <vt:lpstr>Issues &amp; Debates</vt:lpstr>
      <vt:lpstr>Social Sensitivity</vt:lpstr>
      <vt:lpstr>Was it right for Milgram (1963) to  conduct his research?</vt:lpstr>
      <vt:lpstr>Was it right for Bowlby to publish his  theory of attachment?</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Sensitivity</vt:lpstr>
      <vt:lpstr>PowerPoint Presentation</vt:lpstr>
      <vt:lpstr>PowerPoint Presentation</vt:lpstr>
      <vt:lpstr>PowerPoint Presentation</vt:lpstr>
      <vt:lpstr>Types of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Essay Writing</vt:lpstr>
      <vt:lpstr>Social Sensitivity</vt:lpstr>
      <vt:lpstr>PowerPoint Presentation</vt:lpstr>
      <vt:lpstr>Social Sensitivity</vt:lpstr>
      <vt:lpstr>Social Sensitivity</vt:lpstr>
      <vt:lpstr>Essay Writing</vt:lpstr>
      <vt:lpstr>Social Sensitivity</vt:lpstr>
      <vt:lpstr>Essay Writing</vt:lpstr>
      <vt:lpstr>Social Sensitivity</vt:lpstr>
      <vt:lpstr>PowerPoint Presentation</vt:lpstr>
      <vt:lpstr>A Level Psychology Support from tutor2u</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A Briefing Presentation Final</dc:title>
  <dc:creator>tutor2u</dc:creator>
  <cp:lastModifiedBy>Joseph Sparks</cp:lastModifiedBy>
  <cp:revision>1289</cp:revision>
  <cp:lastPrinted>2013-02-20T11:29:22Z</cp:lastPrinted>
  <dcterms:created xsi:type="dcterms:W3CDTF">2009-04-09T12:56:25Z</dcterms:created>
  <dcterms:modified xsi:type="dcterms:W3CDTF">2017-01-30T08:15:13Z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Invention &amp; Innovation</vt:lpwstr>
  </property>
  <property fmtid="{D5CDD505-2E9C-101B-9397-08002B2CF9AE}" pid="4" name="ArticulateGUID">
    <vt:lpwstr>998E6639-5FC0-416C-9117-725EFDCCBD75</vt:lpwstr>
  </property>
  <property fmtid="{D5CDD505-2E9C-101B-9397-08002B2CF9AE}" pid="5" name="ArticulateProjectFull">
    <vt:lpwstr>C:\Users\jim-samsung\Dropbox\Business Studies\AQA GCE\AQA Business Unit 4\2013 Organisational Culture\Section A Briefing Presentation Final.ppta</vt:lpwstr>
  </property>
  <property fmtid="{D5CDD505-2E9C-101B-9397-08002B2CF9AE}" pid="6" name="ContentTypeId">
    <vt:lpwstr>0x010100F03BCD586CA13E48BACDB8FE44682C36</vt:lpwstr>
  </property>
</Properties>
</file>