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8"/>
  </p:notesMasterIdLst>
  <p:sldIdLst>
    <p:sldId id="256" r:id="rId5"/>
    <p:sldId id="262" r:id="rId6"/>
    <p:sldId id="257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84" r:id="rId20"/>
    <p:sldId id="283" r:id="rId21"/>
    <p:sldId id="275" r:id="rId22"/>
    <p:sldId id="280" r:id="rId23"/>
    <p:sldId id="286" r:id="rId24"/>
    <p:sldId id="281" r:id="rId25"/>
    <p:sldId id="282" r:id="rId26"/>
    <p:sldId id="28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3FF"/>
    <a:srgbClr val="E6EEFF"/>
    <a:srgbClr val="282E3C"/>
    <a:srgbClr val="3D465A"/>
    <a:srgbClr val="FEE9A4"/>
    <a:srgbClr val="B9C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43F588-85CB-437A-F131-22198C55F7F8}" v="6" dt="2025-10-06T07:44:42.0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86438"/>
  </p:normalViewPr>
  <p:slideViewPr>
    <p:cSldViewPr snapToGrid="0">
      <p:cViewPr varScale="1">
        <p:scale>
          <a:sx n="109" d="100"/>
          <a:sy n="109" d="100"/>
        </p:scale>
        <p:origin x="9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non Leigh" userId="S::leighv@wallingfordschool.com::918c6f39-c291-430c-ba7b-2773449ea29a" providerId="AD" clId="Web-{1C43F588-85CB-437A-F131-22198C55F7F8}"/>
    <pc:docChg chg="modSld">
      <pc:chgData name="Vernon Leigh" userId="S::leighv@wallingfordschool.com::918c6f39-c291-430c-ba7b-2773449ea29a" providerId="AD" clId="Web-{1C43F588-85CB-437A-F131-22198C55F7F8}" dt="2025-10-06T07:44:42.069" v="6" actId="20577"/>
      <pc:docMkLst>
        <pc:docMk/>
      </pc:docMkLst>
      <pc:sldChg chg="modSp">
        <pc:chgData name="Vernon Leigh" userId="S::leighv@wallingfordschool.com::918c6f39-c291-430c-ba7b-2773449ea29a" providerId="AD" clId="Web-{1C43F588-85CB-437A-F131-22198C55F7F8}" dt="2025-10-06T07:44:42.069" v="6" actId="20577"/>
        <pc:sldMkLst>
          <pc:docMk/>
          <pc:sldMk cId="886996231" sldId="280"/>
        </pc:sldMkLst>
        <pc:spChg chg="mod">
          <ac:chgData name="Vernon Leigh" userId="S::leighv@wallingfordschool.com::918c6f39-c291-430c-ba7b-2773449ea29a" providerId="AD" clId="Web-{1C43F588-85CB-437A-F131-22198C55F7F8}" dt="2025-10-06T07:44:42.069" v="6" actId="20577"/>
          <ac:spMkLst>
            <pc:docMk/>
            <pc:sldMk cId="886996231" sldId="280"/>
            <ac:spMk id="3" creationId="{3751A227-9866-6A70-0C89-BD2D23A98214}"/>
          </ac:spMkLst>
        </pc:spChg>
      </pc:sldChg>
    </pc:docChg>
  </pc:docChgLst>
  <pc:docChgLst>
    <pc:chgData name="Vernon Leigh" userId="S::leighv@wallingfordschool.com::918c6f39-c291-430c-ba7b-2773449ea29a" providerId="AD" clId="Web-{371C5CD4-3CEB-49B3-B309-2ACE756AA6AE}"/>
    <pc:docChg chg="addSld modSld">
      <pc:chgData name="Vernon Leigh" userId="S::leighv@wallingfordschool.com::918c6f39-c291-430c-ba7b-2773449ea29a" providerId="AD" clId="Web-{371C5CD4-3CEB-49B3-B309-2ACE756AA6AE}" dt="2025-09-23T12:24:21.782" v="12" actId="20577"/>
      <pc:docMkLst>
        <pc:docMk/>
      </pc:docMkLst>
      <pc:sldChg chg="modSp add replId">
        <pc:chgData name="Vernon Leigh" userId="S::leighv@wallingfordschool.com::918c6f39-c291-430c-ba7b-2773449ea29a" providerId="AD" clId="Web-{371C5CD4-3CEB-49B3-B309-2ACE756AA6AE}" dt="2025-09-23T12:24:21.782" v="12" actId="20577"/>
        <pc:sldMkLst>
          <pc:docMk/>
          <pc:sldMk cId="777660392" sldId="286"/>
        </pc:sldMkLst>
        <pc:spChg chg="mod">
          <ac:chgData name="Vernon Leigh" userId="S::leighv@wallingfordschool.com::918c6f39-c291-430c-ba7b-2773449ea29a" providerId="AD" clId="Web-{371C5CD4-3CEB-49B3-B309-2ACE756AA6AE}" dt="2025-09-23T12:24:11.204" v="4" actId="20577"/>
          <ac:spMkLst>
            <pc:docMk/>
            <pc:sldMk cId="777660392" sldId="286"/>
            <ac:spMk id="2" creationId="{8F3A8F53-6A5E-4869-9980-152382E477B9}"/>
          </ac:spMkLst>
        </pc:spChg>
        <pc:spChg chg="mod">
          <ac:chgData name="Vernon Leigh" userId="S::leighv@wallingfordschool.com::918c6f39-c291-430c-ba7b-2773449ea29a" providerId="AD" clId="Web-{371C5CD4-3CEB-49B3-B309-2ACE756AA6AE}" dt="2025-09-23T12:24:21.782" v="12" actId="20577"/>
          <ac:spMkLst>
            <pc:docMk/>
            <pc:sldMk cId="777660392" sldId="286"/>
            <ac:spMk id="3" creationId="{16A7DB85-8C72-8C75-41F3-FB486ECD48E0}"/>
          </ac:spMkLst>
        </pc:spChg>
      </pc:sldChg>
    </pc:docChg>
  </pc:docChgLst>
  <pc:docChgLst>
    <pc:chgData name="Vernon Leigh" userId="S::leighv@wallingfordschool.com::918c6f39-c291-430c-ba7b-2773449ea29a" providerId="AD" clId="Web-{A144A136-982B-C82C-07B9-7C1B4A9D9708}"/>
    <pc:docChg chg="modSld">
      <pc:chgData name="Vernon Leigh" userId="S::leighv@wallingfordschool.com::918c6f39-c291-430c-ba7b-2773449ea29a" providerId="AD" clId="Web-{A144A136-982B-C82C-07B9-7C1B4A9D9708}" dt="2025-09-08T07:51:37.874" v="0" actId="20577"/>
      <pc:docMkLst>
        <pc:docMk/>
      </pc:docMkLst>
      <pc:sldChg chg="modSp">
        <pc:chgData name="Vernon Leigh" userId="S::leighv@wallingfordschool.com::918c6f39-c291-430c-ba7b-2773449ea29a" providerId="AD" clId="Web-{A144A136-982B-C82C-07B9-7C1B4A9D9708}" dt="2025-09-08T07:51:37.874" v="0" actId="20577"/>
        <pc:sldMkLst>
          <pc:docMk/>
          <pc:sldMk cId="1965180038" sldId="285"/>
        </pc:sldMkLst>
        <pc:spChg chg="mod">
          <ac:chgData name="Vernon Leigh" userId="S::leighv@wallingfordschool.com::918c6f39-c291-430c-ba7b-2773449ea29a" providerId="AD" clId="Web-{A144A136-982B-C82C-07B9-7C1B4A9D9708}" dt="2025-09-08T07:51:37.874" v="0" actId="20577"/>
          <ac:spMkLst>
            <pc:docMk/>
            <pc:sldMk cId="1965180038" sldId="285"/>
            <ac:spMk id="2" creationId="{CE9A7042-C40A-361D-AA69-A7C2F16069C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00A93-00BB-4B9B-AB45-17C6C988C6CF}" type="datetimeFigureOut">
              <a:t>10/6/2025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E8A22-B4A8-4A7F-8E7B-E22095B629A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569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Note: </a:t>
            </a:r>
            <a:r>
              <a:rPr lang="en-GB" b="1" dirty="0"/>
              <a:t>Some of the witnesses said that they didn't do anything because they thought </a:t>
            </a:r>
            <a:r>
              <a:rPr lang="en-GB" b="1" i="1" dirty="0"/>
              <a:t>someone else</a:t>
            </a:r>
            <a:r>
              <a:rPr lang="en-GB" b="1" dirty="0"/>
              <a:t> had called the police. 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4E8A22-B4A8-4A7F-8E7B-E22095B629A9}" type="slidenum"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674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Answers on slides 13 and 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4E8A22-B4A8-4A7F-8E7B-E22095B629A9}" type="slidenum"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75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100142"/>
            <a:ext cx="10515600" cy="2852737"/>
          </a:xfrm>
        </p:spPr>
        <p:txBody>
          <a:bodyPr anchor="ctr" anchorCtr="0"/>
          <a:lstStyle>
            <a:lvl1pPr marL="0" indent="0"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95341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3D465A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97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E5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54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0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 anchorCtr="0"/>
          <a:lstStyle>
            <a:lvl1pPr marL="0" indent="0" algn="l"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331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11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861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47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defRPr sz="32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76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tabLst/>
              <a:defRPr sz="32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16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164490"/>
            <a:ext cx="12192000" cy="714375"/>
          </a:xfrm>
          <a:prstGeom prst="rect">
            <a:avLst/>
          </a:prstGeom>
          <a:solidFill>
            <a:srgbClr val="3D4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  <a:prstGeom prst="rect">
            <a:avLst/>
          </a:prstGeom>
          <a:solidFill>
            <a:srgbClr val="FEE9A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4881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8357" y="6220268"/>
            <a:ext cx="2143849" cy="5788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1899" y="6244282"/>
            <a:ext cx="744440" cy="55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4662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1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marL="541338" indent="0" algn="l" defTabSz="914377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3D46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lang="en-US" sz="3200" b="0" i="0" u="none" strike="noStrike" kern="1200" cap="none" dirty="0" smtClean="0">
          <a:solidFill>
            <a:srgbClr val="282E3C"/>
          </a:solidFill>
          <a:latin typeface="Calibri"/>
          <a:ea typeface="+mn-ea"/>
          <a:cs typeface="Calibri"/>
          <a:sym typeface="Calibri"/>
        </a:defRPr>
      </a:lvl1pPr>
      <a:lvl2pPr marL="685783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4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0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fair.org/home/an-entire-neighborhood-was-defamed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nd/3.0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/>
                <a:cs typeface="Arial"/>
              </a:rPr>
              <a:t>Welcome to … </a:t>
            </a:r>
            <a:br>
              <a:rPr lang="en-GB" dirty="0">
                <a:latin typeface="Arial"/>
                <a:cs typeface="Arial"/>
              </a:rPr>
            </a:br>
            <a:r>
              <a:rPr lang="en-GB" dirty="0">
                <a:latin typeface="Arial"/>
                <a:cs typeface="Arial"/>
              </a:rPr>
              <a:t>A Level Psychology!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Mr V Leigh (W11)</a:t>
            </a:r>
          </a:p>
          <a:p>
            <a:r>
              <a:rPr lang="en-GB" dirty="0"/>
              <a:t>leighv@wallingfordschool.com </a:t>
            </a:r>
          </a:p>
        </p:txBody>
      </p:sp>
    </p:spTree>
    <p:extLst>
      <p:ext uri="{BB962C8B-B14F-4D97-AF65-F5344CB8AC3E}">
        <p14:creationId xmlns:p14="http://schemas.microsoft.com/office/powerpoint/2010/main" val="3368585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221AF-AD57-DE58-7A30-FFA5A9612B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Arial"/>
                <a:cs typeface="Arial"/>
              </a:rPr>
              <a:t>Challenge: find out for yourself about the Bystander Effect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85C833-02F4-1D73-17C0-5EE060F351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126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5327E-E84F-7F2F-EED0-FA2BC370A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Ethics in Psychology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1E612-A8ED-C5A2-BFA4-D6542906D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GB" b="1">
                <a:solidFill>
                  <a:srgbClr val="0070C0"/>
                </a:solidFill>
              </a:rPr>
              <a:t>Read through each study</a:t>
            </a:r>
          </a:p>
          <a:p>
            <a:pPr marL="227965" indent="-227965"/>
            <a:r>
              <a:rPr lang="en-GB"/>
              <a:t>Decide which are Real / Not real</a:t>
            </a:r>
          </a:p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Discuss with a partner what you think the ethical issues are with each one</a:t>
            </a:r>
          </a:p>
          <a:p>
            <a:pPr marL="227965" indent="-227965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494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26574-5485-ADCA-ACCA-6ED4F54C1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Ethics and the BPS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F013C-8700-7417-8AC5-B9D59340F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227965" indent="-227965"/>
            <a:r>
              <a:rPr lang="en-GB" b="1">
                <a:solidFill>
                  <a:srgbClr val="0070C0"/>
                </a:solidFill>
              </a:rPr>
              <a:t>Psychology is governed by the British Psychological Society in the UK (BPS)</a:t>
            </a:r>
          </a:p>
          <a:p>
            <a:pPr marL="227965" indent="-227965"/>
            <a:r>
              <a:rPr lang="en-GB"/>
              <a:t>The BPS has a code that all psychologists (including you) have to abide by. </a:t>
            </a:r>
          </a:p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Acting unethically can (and has!) resulted in disciplinary action being taken by the BPS (and the courts).</a:t>
            </a:r>
          </a:p>
          <a:p>
            <a:pPr marL="227965" indent="-227965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61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83D0A-F597-65E7-2675-18A0B9BB8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The 4 Main Principles (BPS Code)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079C2-9550-BD92-661B-53E702A72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GB"/>
              <a:t>Respect</a:t>
            </a:r>
          </a:p>
          <a:p>
            <a:pPr marL="227965" indent="-227965"/>
            <a:r>
              <a:rPr lang="en-GB" b="1">
                <a:solidFill>
                  <a:srgbClr val="0070C0"/>
                </a:solidFill>
              </a:rPr>
              <a:t>Competence</a:t>
            </a:r>
          </a:p>
          <a:p>
            <a:pPr marL="227965" indent="-227965"/>
            <a:r>
              <a:rPr lang="en-GB"/>
              <a:t>Responsibility</a:t>
            </a:r>
          </a:p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Integrity</a:t>
            </a:r>
          </a:p>
        </p:txBody>
      </p:sp>
    </p:spTree>
    <p:extLst>
      <p:ext uri="{BB962C8B-B14F-4D97-AF65-F5344CB8AC3E}">
        <p14:creationId xmlns:p14="http://schemas.microsoft.com/office/powerpoint/2010/main" val="49919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C00F0-292C-DFF1-8568-388A2B3BB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Ethical issues that psychology has to deal with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F161A-0B20-BC62-66F7-7C3B09ADF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Informed Consent (do participants know what the aims, procedures etc. are?)</a:t>
            </a:r>
          </a:p>
          <a:p>
            <a:pPr marL="227965" indent="-227965"/>
            <a:r>
              <a:rPr lang="en-GB" dirty="0"/>
              <a:t>Deception (are pts not told the truth about the study?)</a:t>
            </a:r>
          </a:p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Protection from harm (psychological/physical)</a:t>
            </a:r>
          </a:p>
          <a:p>
            <a:pPr marL="227965" indent="-227965"/>
            <a:r>
              <a:rPr lang="en-GB" dirty="0">
                <a:solidFill>
                  <a:schemeClr val="bg1"/>
                </a:solidFill>
              </a:rPr>
              <a:t>Privacy and confidentiality (what data do pts share?)</a:t>
            </a:r>
          </a:p>
        </p:txBody>
      </p:sp>
    </p:spTree>
    <p:extLst>
      <p:ext uri="{BB962C8B-B14F-4D97-AF65-F5344CB8AC3E}">
        <p14:creationId xmlns:p14="http://schemas.microsoft.com/office/powerpoint/2010/main" val="369368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C00F0-292C-DFF1-8568-388A2B3BB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On the studies list identify which rule/s they break: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F161A-0B20-BC62-66F7-7C3B09ADF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00000"/>
              </a:lnSpc>
              <a:buFont typeface="Arial,Sans-Serif"/>
              <a:buChar char="•"/>
            </a:pPr>
            <a:r>
              <a:rPr lang="en-US" sz="3500" b="1">
                <a:solidFill>
                  <a:schemeClr val="dk1"/>
                </a:solidFill>
              </a:rPr>
              <a:t>Co</a:t>
            </a:r>
            <a:r>
              <a:rPr lang="en-US" sz="3500">
                <a:solidFill>
                  <a:schemeClr val="dk1"/>
                </a:solidFill>
              </a:rPr>
              <a:t>nfidentiality</a:t>
            </a:r>
            <a:endParaRPr lang="en-US" sz="3500">
              <a:solidFill>
                <a:schemeClr val="bg1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Font typeface="Arial,Sans-Serif"/>
              <a:buChar char="•"/>
            </a:pPr>
            <a:r>
              <a:rPr lang="en-US" sz="3500" b="1">
                <a:solidFill>
                  <a:srgbClr val="0070C0"/>
                </a:solidFill>
              </a:rPr>
              <a:t>Ri</a:t>
            </a:r>
            <a:r>
              <a:rPr lang="en-US" sz="3500">
                <a:solidFill>
                  <a:srgbClr val="0070C0"/>
                </a:solidFill>
              </a:rPr>
              <a:t>ght </a:t>
            </a:r>
            <a:r>
              <a:rPr lang="en-US" sz="3500" dirty="0">
                <a:solidFill>
                  <a:srgbClr val="0070C0"/>
                </a:solidFill>
              </a:rPr>
              <a:t>to</a:t>
            </a:r>
            <a:r>
              <a:rPr lang="en-US" sz="3500">
                <a:solidFill>
                  <a:srgbClr val="0070C0"/>
                </a:solidFill>
              </a:rPr>
              <a:t> withdraw</a:t>
            </a:r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Font typeface="Arial,Sans-Serif"/>
            </a:pPr>
            <a:r>
              <a:rPr lang="en-US" sz="3500" b="1" dirty="0">
                <a:solidFill>
                  <a:schemeClr val="dk1"/>
                </a:solidFill>
              </a:rPr>
              <a:t>In</a:t>
            </a:r>
            <a:r>
              <a:rPr lang="en-US" sz="3500" dirty="0">
                <a:solidFill>
                  <a:schemeClr val="dk1"/>
                </a:solidFill>
              </a:rPr>
              <a:t>formed Consent</a:t>
            </a:r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Font typeface="Arial,Sans-Serif"/>
            </a:pPr>
            <a:r>
              <a:rPr lang="en-US" sz="3500" b="1">
                <a:solidFill>
                  <a:srgbClr val="0070C0"/>
                </a:solidFill>
              </a:rPr>
              <a:t>Pro</a:t>
            </a:r>
            <a:r>
              <a:rPr lang="en-US" sz="3500">
                <a:solidFill>
                  <a:srgbClr val="0070C0"/>
                </a:solidFill>
              </a:rPr>
              <a:t>tection of participants</a:t>
            </a:r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Font typeface="Arial,Sans-Serif"/>
            </a:pPr>
            <a:r>
              <a:rPr lang="en-US" sz="3500" b="1">
                <a:solidFill>
                  <a:schemeClr val="dk1"/>
                </a:solidFill>
              </a:rPr>
              <a:t>Pri</a:t>
            </a:r>
            <a:r>
              <a:rPr lang="en-US" sz="3500">
                <a:solidFill>
                  <a:schemeClr val="dk1"/>
                </a:solidFill>
              </a:rPr>
              <a:t>vacy</a:t>
            </a:r>
            <a:endParaRPr lang="en-US" sz="3500">
              <a:solidFill>
                <a:srgbClr val="000000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Font typeface="Arial,Sans-Serif"/>
            </a:pPr>
            <a:r>
              <a:rPr lang="en-US" sz="3500" b="1">
                <a:solidFill>
                  <a:srgbClr val="0070C0"/>
                </a:solidFill>
              </a:rPr>
              <a:t>Dec</a:t>
            </a:r>
            <a:r>
              <a:rPr lang="en-US" sz="3500">
                <a:solidFill>
                  <a:srgbClr val="0070C0"/>
                </a:solidFill>
              </a:rPr>
              <a:t>eption</a:t>
            </a:r>
          </a:p>
          <a:p>
            <a:pPr marL="342900" indent="-342900">
              <a:lnSpc>
                <a:spcPct val="100000"/>
              </a:lnSpc>
              <a:spcBef>
                <a:spcPts val="640"/>
              </a:spcBef>
              <a:buFont typeface="Arial,Sans-Serif"/>
            </a:pPr>
            <a:r>
              <a:rPr lang="en-US" sz="3500" b="1">
                <a:solidFill>
                  <a:schemeClr val="dk1"/>
                </a:solidFill>
              </a:rPr>
              <a:t>Deb</a:t>
            </a:r>
            <a:r>
              <a:rPr lang="en-US" sz="3500">
                <a:solidFill>
                  <a:schemeClr val="dk1"/>
                </a:solidFill>
              </a:rPr>
              <a:t>rief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948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0DCAC-4C13-94FD-5093-B682108D0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525A7-E37D-A93E-4B15-AD8F73660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Key terms: reduce to 1-2 short sentences to help you learn them</a:t>
            </a:r>
          </a:p>
          <a:p>
            <a:r>
              <a:rPr lang="en-US" b="1" dirty="0">
                <a:solidFill>
                  <a:srgbClr val="0070C0"/>
                </a:solidFill>
              </a:rPr>
              <a:t>Left hand side: ethical issues in design + conduct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Use the text headings and reduce the text into 2-3 bullets per heading</a:t>
            </a:r>
          </a:p>
          <a:p>
            <a:r>
              <a:rPr lang="en-US" dirty="0"/>
              <a:t>Right-hand side: ways of dealing with ethical issues</a:t>
            </a:r>
          </a:p>
          <a:p>
            <a:pPr lvl="1"/>
            <a:r>
              <a:rPr lang="en-US" dirty="0"/>
              <a:t>Use the text headings and try to match up with your left-hand side!</a:t>
            </a:r>
          </a:p>
          <a:p>
            <a:r>
              <a:rPr lang="en-US" b="1" dirty="0">
                <a:solidFill>
                  <a:srgbClr val="0070C0"/>
                </a:solidFill>
              </a:rPr>
              <a:t>Include: 3 alternative ways of gaining consent</a:t>
            </a:r>
          </a:p>
        </p:txBody>
      </p:sp>
    </p:spTree>
    <p:extLst>
      <p:ext uri="{BB962C8B-B14F-4D97-AF65-F5344CB8AC3E}">
        <p14:creationId xmlns:p14="http://schemas.microsoft.com/office/powerpoint/2010/main" val="1312031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C5916-D4F9-3F3E-D6B3-7FABD65CA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Writing PEC Points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9FE1D-A053-8F75-907A-9584AB0E7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227965" indent="-227965"/>
            <a:r>
              <a:rPr lang="en-GB" dirty="0"/>
              <a:t>In Psychology you get marks for writing POINT EVIDENCE CONCLUDE </a:t>
            </a:r>
          </a:p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The Elaboration could be more explanation, some experimental support, or a real world example (to name a few)</a:t>
            </a:r>
          </a:p>
          <a:p>
            <a:pPr marL="227965" indent="-227965"/>
            <a:r>
              <a:rPr lang="en-GB" dirty="0"/>
              <a:t>Don’t just say: Voldemort tries to make Ron jealous of Harry and Hermione (</a:t>
            </a:r>
            <a:r>
              <a:rPr lang="en-GB" i="1" dirty="0"/>
              <a:t>point</a:t>
            </a:r>
            <a:r>
              <a:rPr lang="en-GB" dirty="0"/>
              <a:t>)</a:t>
            </a:r>
          </a:p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Add on….</a:t>
            </a:r>
          </a:p>
          <a:p>
            <a:pPr marL="227965" indent="-227965"/>
            <a:r>
              <a:rPr lang="en-GB" dirty="0"/>
              <a:t>Voldemort does this by showing Ron a false image of Harry and Hermione doing naughty things together (</a:t>
            </a:r>
            <a:r>
              <a:rPr lang="en-GB" i="1" dirty="0"/>
              <a:t>evidence</a:t>
            </a:r>
            <a:r>
              <a:rPr lang="en-GB" dirty="0"/>
              <a:t>)</a:t>
            </a:r>
          </a:p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This shows how Voldemort exploits Ron’s insecurities to weaken the trio’s bond. It demonstrates that Voldemort uses psychological manipulation as much as magic to achieve his aims. (</a:t>
            </a:r>
            <a:r>
              <a:rPr lang="en-GB" b="1" i="1" dirty="0">
                <a:solidFill>
                  <a:srgbClr val="0070C0"/>
                </a:solidFill>
              </a:rPr>
              <a:t>conclusion)</a:t>
            </a:r>
            <a:endParaRPr lang="en-GB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276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CB2F5-3C01-6F8B-03A1-F9A52F3E0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Ethics Notes Homework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A33-D201-2C67-0CA2-8A60AAAD3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33400" indent="-457200">
              <a:lnSpc>
                <a:spcPct val="100000"/>
              </a:lnSpc>
              <a:buAutoNum type="arabicPeriod"/>
            </a:pPr>
            <a:r>
              <a:rPr lang="en-GB" sz="3600" dirty="0">
                <a:solidFill>
                  <a:srgbClr val="000000"/>
                </a:solidFill>
              </a:rPr>
              <a:t>Make clear notes on Ethics </a:t>
            </a:r>
          </a:p>
          <a:p>
            <a:pPr marL="533400" indent="-457200">
              <a:lnSpc>
                <a:spcPct val="100000"/>
              </a:lnSpc>
              <a:buAutoNum type="arabicPeriod"/>
            </a:pPr>
            <a:r>
              <a:rPr lang="en-US" sz="3600" b="1" dirty="0">
                <a:solidFill>
                  <a:srgbClr val="0070C0"/>
                </a:solidFill>
              </a:rPr>
              <a:t>Spend time LEARNING this material - it will be in the assessment!</a:t>
            </a:r>
          </a:p>
          <a:p>
            <a:pPr marL="76200" indent="0">
              <a:lnSpc>
                <a:spcPct val="100000"/>
              </a:lnSpc>
              <a:buNone/>
            </a:pPr>
            <a:endParaRPr lang="en-US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4230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827D3-643D-79FB-BF90-DEC4605A9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Folders/dividers - you need to get: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1A227-9866-6A70-0C89-BD2D23A982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An A3 folder – labelled Year 12 Psychology</a:t>
            </a:r>
          </a:p>
          <a:p>
            <a:pPr marL="227965" indent="-227965"/>
            <a:r>
              <a:rPr lang="en-GB" b="1" dirty="0">
                <a:solidFill>
                  <a:schemeClr val="bg1"/>
                </a:solidFill>
              </a:rPr>
              <a:t>Folder dividers labelled:</a:t>
            </a:r>
          </a:p>
          <a:p>
            <a:pPr marL="685154" lvl="1" indent="-227965"/>
            <a:r>
              <a:rPr lang="en-GB" b="1" dirty="0">
                <a:solidFill>
                  <a:schemeClr val="bg1"/>
                </a:solidFill>
              </a:rPr>
              <a:t>PLCs</a:t>
            </a:r>
          </a:p>
          <a:p>
            <a:pPr marL="685154" lvl="1" indent="-227965"/>
            <a:r>
              <a:rPr lang="en-GB" b="1" dirty="0">
                <a:solidFill>
                  <a:schemeClr val="bg1"/>
                </a:solidFill>
              </a:rPr>
              <a:t>Social Influence</a:t>
            </a:r>
          </a:p>
          <a:p>
            <a:pPr marL="685154" lvl="1" indent="-227965"/>
            <a:r>
              <a:rPr lang="en-GB" b="1" dirty="0">
                <a:solidFill>
                  <a:schemeClr val="bg1"/>
                </a:solidFill>
              </a:rPr>
              <a:t>Memory</a:t>
            </a:r>
          </a:p>
          <a:p>
            <a:pPr marL="685154" lvl="1" indent="-227965"/>
            <a:r>
              <a:rPr lang="en-GB" b="1" dirty="0">
                <a:solidFill>
                  <a:schemeClr val="bg1"/>
                </a:solidFill>
              </a:rPr>
              <a:t>Attachment</a:t>
            </a:r>
          </a:p>
          <a:p>
            <a:pPr marL="685154" lvl="1" indent="-227965"/>
            <a:r>
              <a:rPr lang="en-GB" b="1" dirty="0">
                <a:solidFill>
                  <a:schemeClr val="bg1"/>
                </a:solidFill>
              </a:rPr>
              <a:t>Approaches</a:t>
            </a:r>
          </a:p>
          <a:p>
            <a:pPr marL="685154" lvl="1" indent="-227965"/>
            <a:r>
              <a:rPr lang="en-GB" b="1" dirty="0">
                <a:solidFill>
                  <a:schemeClr val="bg1"/>
                </a:solidFill>
              </a:rPr>
              <a:t>Clinical Psychology</a:t>
            </a:r>
          </a:p>
          <a:p>
            <a:pPr marL="684530" lvl="1" indent="-227965"/>
            <a:r>
              <a:rPr lang="en-GB" b="1" dirty="0">
                <a:solidFill>
                  <a:schemeClr val="bg1"/>
                </a:solidFill>
              </a:rPr>
              <a:t>Research Methods</a:t>
            </a:r>
          </a:p>
          <a:p>
            <a:pPr marL="684530" lvl="1" indent="-227965"/>
            <a:r>
              <a:rPr lang="en-GB" b="1">
                <a:solidFill>
                  <a:schemeClr val="bg1"/>
                </a:solidFill>
                <a:latin typeface="Arial"/>
                <a:cs typeface="Arial"/>
              </a:rPr>
              <a:t>Assessments and Essays</a:t>
            </a:r>
            <a:endParaRPr lang="en-GB" b="1" dirty="0">
              <a:solidFill>
                <a:schemeClr val="bg1"/>
              </a:solidFill>
              <a:latin typeface="Arial"/>
              <a:cs typeface="Arial"/>
            </a:endParaRPr>
          </a:p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Lined A4 paper (hole punched)</a:t>
            </a:r>
          </a:p>
        </p:txBody>
      </p:sp>
    </p:spTree>
    <p:extLst>
      <p:ext uri="{BB962C8B-B14F-4D97-AF65-F5344CB8AC3E}">
        <p14:creationId xmlns:p14="http://schemas.microsoft.com/office/powerpoint/2010/main" val="88699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D26F2-DFEC-728F-60D7-6891734FDE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6989" y="224793"/>
            <a:ext cx="9158022" cy="3285170"/>
          </a:xfrm>
        </p:spPr>
        <p:txBody>
          <a:bodyPr>
            <a:normAutofit/>
          </a:bodyPr>
          <a:lstStyle/>
          <a:p>
            <a:r>
              <a:rPr lang="en-GB" dirty="0">
                <a:latin typeface="Arial"/>
                <a:cs typeface="Arial"/>
              </a:rPr>
              <a:t>LO: TBAT discuss ethical issues in Psychological research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381DFA-D26D-242C-A684-526C61E9A7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8762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7BDE95-E942-E184-30A8-0B1883DDD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A8F53-6A5E-4869-9980-152382E47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New Folder Section!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7DB85-8C72-8C75-41F3-FB486ECD48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GB" b="1">
                <a:solidFill>
                  <a:srgbClr val="0070C0"/>
                </a:solidFill>
              </a:rPr>
              <a:t>Assessments</a:t>
            </a:r>
          </a:p>
          <a:p>
            <a:pPr marL="227965" indent="-227965"/>
            <a:r>
              <a:rPr lang="en-GB" b="1">
                <a:solidFill>
                  <a:srgbClr val="0070C0"/>
                </a:solidFill>
                <a:ea typeface="Calibri"/>
              </a:rPr>
              <a:t>Essays</a:t>
            </a:r>
          </a:p>
        </p:txBody>
      </p:sp>
    </p:spTree>
    <p:extLst>
      <p:ext uri="{BB962C8B-B14F-4D97-AF65-F5344CB8AC3E}">
        <p14:creationId xmlns:p14="http://schemas.microsoft.com/office/powerpoint/2010/main" val="777660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E80DF-C417-B125-7D96-8DBAE577F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Whiteboards – write 1 sentence definitions for: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E3C15-9698-BACA-B5A2-FFD330C04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GB" dirty="0">
                <a:solidFill>
                  <a:schemeClr val="bg1"/>
                </a:solidFill>
              </a:rPr>
              <a:t>Informed consent</a:t>
            </a:r>
          </a:p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Deception</a:t>
            </a:r>
          </a:p>
          <a:p>
            <a:pPr marL="227965" indent="-227965"/>
            <a:r>
              <a:rPr lang="en-GB" dirty="0">
                <a:solidFill>
                  <a:schemeClr val="bg1"/>
                </a:solidFill>
              </a:rPr>
              <a:t>Protection from harm</a:t>
            </a:r>
          </a:p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Privacy and confidentiality</a:t>
            </a:r>
          </a:p>
          <a:p>
            <a:pPr marL="227965" indent="-227965"/>
            <a:r>
              <a:rPr lang="en-GB" dirty="0">
                <a:solidFill>
                  <a:schemeClr val="bg1"/>
                </a:solidFill>
              </a:rPr>
              <a:t>Debrief</a:t>
            </a:r>
          </a:p>
        </p:txBody>
      </p:sp>
    </p:spTree>
    <p:extLst>
      <p:ext uri="{BB962C8B-B14F-4D97-AF65-F5344CB8AC3E}">
        <p14:creationId xmlns:p14="http://schemas.microsoft.com/office/powerpoint/2010/main" val="355169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E80DF-C417-B125-7D96-8DBAE577F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Mini-whiteboard review (starter)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E3C15-9698-BACA-B5A2-FFD330C04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Explain three issues you need to consider about ethics in Psychological research – include any of the studies you remember from the unethical list!</a:t>
            </a:r>
          </a:p>
          <a:p>
            <a:pPr marL="227965" indent="-227965"/>
            <a:endParaRPr lang="en-GB" b="1" dirty="0">
              <a:solidFill>
                <a:srgbClr val="0070C0"/>
              </a:solidFill>
              <a:ea typeface="Calibri"/>
            </a:endParaRPr>
          </a:p>
          <a:p>
            <a:pPr marL="227965" indent="-227965"/>
            <a:endParaRPr lang="en-GB" dirty="0">
              <a:solidFill>
                <a:schemeClr val="bg1"/>
              </a:solidFill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86681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A617B0-9567-0E81-4750-F111C4E80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A7042-C40A-361D-AA69-A7C2F1606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Ethical issues that psychology </a:t>
            </a:r>
            <a:r>
              <a:rPr lang="en-GB">
                <a:latin typeface="Arial"/>
                <a:cs typeface="Arial"/>
              </a:rPr>
              <a:t>must</a:t>
            </a:r>
            <a:r>
              <a:rPr lang="en-GB" dirty="0">
                <a:latin typeface="Arial"/>
                <a:cs typeface="Arial"/>
              </a:rPr>
              <a:t> deal with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3C981-3C05-4F38-E11D-9B9245D27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Informed Consent (do participants know what the aims, procedures etc. are?)</a:t>
            </a:r>
          </a:p>
          <a:p>
            <a:pPr marL="227965" indent="-227965"/>
            <a:r>
              <a:rPr lang="en-GB" dirty="0"/>
              <a:t>Deception (are pts not told the truth about the study?)</a:t>
            </a:r>
          </a:p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Protection from harm (psychological/physical)</a:t>
            </a:r>
          </a:p>
          <a:p>
            <a:pPr marL="227965" indent="-227965"/>
            <a:r>
              <a:rPr lang="en-GB" dirty="0">
                <a:solidFill>
                  <a:schemeClr val="bg1"/>
                </a:solidFill>
              </a:rPr>
              <a:t>Privacy and confidentiality (what data do pts share?)</a:t>
            </a:r>
          </a:p>
        </p:txBody>
      </p:sp>
    </p:spTree>
    <p:extLst>
      <p:ext uri="{BB962C8B-B14F-4D97-AF65-F5344CB8AC3E}">
        <p14:creationId xmlns:p14="http://schemas.microsoft.com/office/powerpoint/2010/main" val="1965180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41020"/>
            <a:r>
              <a:rPr lang="en-GB" dirty="0">
                <a:latin typeface="Arial"/>
                <a:cs typeface="Arial"/>
              </a:rPr>
              <a:t>Work Expectations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GB" dirty="0"/>
              <a:t>1 hour of work outside per lesson</a:t>
            </a:r>
          </a:p>
          <a:p>
            <a:pPr marL="227965" indent="-227965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This will always be set on </a:t>
            </a:r>
            <a:r>
              <a:rPr lang="en-GB" b="1" dirty="0" err="1">
                <a:solidFill>
                  <a:schemeClr val="accent1">
                    <a:lumMod val="75000"/>
                  </a:schemeClr>
                </a:solidFill>
              </a:rPr>
              <a:t>SatchelOne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27965" indent="-227965"/>
            <a:r>
              <a:rPr lang="en-GB" dirty="0"/>
              <a:t>This also includes time for you to revise/learn etc.!!</a:t>
            </a:r>
          </a:p>
          <a:p>
            <a:pPr marL="227965" indent="-227965"/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53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CD7EB-6A14-F357-1BE1-3F3BDCC5C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 algn="ctr"/>
            <a:r>
              <a:rPr lang="en-GB" dirty="0">
                <a:latin typeface="Arial"/>
                <a:cs typeface="Arial"/>
              </a:rPr>
              <a:t>Kitty Genovese</a:t>
            </a:r>
            <a:endParaRPr lang="en-GB" dirty="0"/>
          </a:p>
        </p:txBody>
      </p:sp>
      <p:pic>
        <p:nvPicPr>
          <p:cNvPr id="6" name="Content Placeholder 5" descr="A person in a white dress&#10;&#10;Description automatically generated">
            <a:extLst>
              <a:ext uri="{FF2B5EF4-FFF2-40B4-BE49-F238E27FC236}">
                <a16:creationId xmlns:a16="http://schemas.microsoft.com/office/drawing/2014/main" id="{5F741D70-D813-19A3-65B6-0C90557F9E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952875" y="1786732"/>
            <a:ext cx="4286250" cy="3876675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1054136-1BC0-54C1-324E-B92BD087184A}"/>
              </a:ext>
            </a:extLst>
          </p:cNvPr>
          <p:cNvSpPr txBox="1"/>
          <p:nvPr/>
        </p:nvSpPr>
        <p:spPr>
          <a:xfrm>
            <a:off x="3952875" y="5662613"/>
            <a:ext cx="4286250" cy="3175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r>
              <a:rPr lang="en-US" sz="1800">
                <a:hlinkClick r:id="rId3"/>
              </a:rPr>
              <a:t>This Photo</a:t>
            </a:r>
            <a:r>
              <a:rPr lang="en-US" sz="1800"/>
              <a:t> by Unknown author is licensed under </a:t>
            </a:r>
            <a:r>
              <a:rPr lang="en-US" sz="1800">
                <a:hlinkClick r:id="rId4"/>
              </a:rPr>
              <a:t>CC BY-NC-ND</a:t>
            </a:r>
            <a:r>
              <a:rPr lang="en-US" sz="18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2793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EB719-93D3-1B8D-9421-E5D496745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What happened to Kitty?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185F6-A226-0396-2CDE-BD3CE909E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47500" lnSpcReduction="20000"/>
          </a:bodyPr>
          <a:lstStyle/>
          <a:p>
            <a:pPr marL="227965" indent="-227965"/>
            <a:r>
              <a:rPr lang="en-GB" sz="5800" dirty="0"/>
              <a:t>Kitty Genovese lived in New York during the early '60s</a:t>
            </a:r>
            <a:endParaRPr lang="en-US" sz="5800" dirty="0"/>
          </a:p>
          <a:p>
            <a:pPr marL="227965" indent="-227965"/>
            <a:r>
              <a:rPr lang="en-US" sz="5800" b="1" dirty="0">
                <a:solidFill>
                  <a:srgbClr val="0070C0"/>
                </a:solidFill>
              </a:rPr>
              <a:t>She worked as a bar manager in the city</a:t>
            </a:r>
            <a:endParaRPr lang="en-GB" sz="5800" b="1" dirty="0">
              <a:solidFill>
                <a:srgbClr val="0070C0"/>
              </a:solidFill>
            </a:endParaRPr>
          </a:p>
          <a:p>
            <a:pPr marL="227965" indent="-227965"/>
            <a:r>
              <a:rPr lang="en-GB" sz="5800" dirty="0"/>
              <a:t>As she was arriving home late on March 13, 1964 after finishing work she was attacked in the doorway to her apartment.</a:t>
            </a:r>
          </a:p>
          <a:p>
            <a:pPr marL="227965" indent="-227965"/>
            <a:r>
              <a:rPr lang="en-GB" sz="5800" b="1" dirty="0">
                <a:solidFill>
                  <a:srgbClr val="0070C0"/>
                </a:solidFill>
              </a:rPr>
              <a:t>Kitty was stabbed twice by a stranger who then ran away. </a:t>
            </a:r>
          </a:p>
          <a:p>
            <a:pPr marL="227965" indent="-227965"/>
            <a:r>
              <a:rPr lang="en-GB" sz="5800" dirty="0"/>
              <a:t>Kitty managed to get to the locked door and call out for help. </a:t>
            </a:r>
            <a:endParaRPr lang="en-GB" sz="5800" dirty="0">
              <a:ea typeface="Calibri"/>
            </a:endParaRPr>
          </a:p>
          <a:p>
            <a:pPr marL="0" indent="0">
              <a:buNone/>
            </a:pPr>
            <a:endParaRPr lang="en-GB" sz="4600" b="1" dirty="0">
              <a:solidFill>
                <a:schemeClr val="accent1">
                  <a:lumMod val="75000"/>
                </a:schemeClr>
              </a:solidFill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4672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EB719-93D3-1B8D-9421-E5D496745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What happened to Kitty?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185F6-A226-0396-2CDE-BD3CE909E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027" y="1548811"/>
            <a:ext cx="977205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GB" sz="3600" b="1" dirty="0">
                <a:solidFill>
                  <a:schemeClr val="accent1">
                    <a:lumMod val="75000"/>
                  </a:schemeClr>
                </a:solidFill>
              </a:rPr>
              <a:t>Her voice was heard by several people in the apartment block, and some could see Kitty from their windows. </a:t>
            </a: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227965" indent="-227965"/>
            <a:r>
              <a:rPr lang="en-GB" sz="3600" dirty="0">
                <a:solidFill>
                  <a:schemeClr val="bg1"/>
                </a:solidFill>
              </a:rPr>
              <a:t>Nobody came to help.</a:t>
            </a:r>
          </a:p>
        </p:txBody>
      </p:sp>
    </p:spTree>
    <p:extLst>
      <p:ext uri="{BB962C8B-B14F-4D97-AF65-F5344CB8AC3E}">
        <p14:creationId xmlns:p14="http://schemas.microsoft.com/office/powerpoint/2010/main" val="1957091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EB719-93D3-1B8D-9421-E5D496745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What happened to Kitty?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185F6-A226-0396-2CDE-BD3CE909E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832" y="1548811"/>
            <a:ext cx="11286163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27965" indent="-227965"/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Five minutes later, the murderer came back, and repeatedly hit and kicked her.</a:t>
            </a:r>
            <a:endParaRPr lang="en-GB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227965" indent="-227965"/>
            <a:r>
              <a:rPr lang="en-GB" sz="2800" dirty="0">
                <a:solidFill>
                  <a:schemeClr val="bg1"/>
                </a:solidFill>
              </a:rPr>
              <a:t>Again, some people who lived in the building heard, but still no-one called the police or came to help. </a:t>
            </a:r>
            <a:endParaRPr lang="en-GB" sz="2000" dirty="0">
              <a:solidFill>
                <a:schemeClr val="bg1"/>
              </a:solidFill>
            </a:endParaRPr>
          </a:p>
          <a:p>
            <a:pPr marL="227965" indent="-227965"/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The man ran away but came back a little later and stabbed her again, killing her.  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203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EB719-93D3-1B8D-9421-E5D496745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What happened to Kitty?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3185F6-A226-0396-2CDE-BD3CE909E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443" y="1548811"/>
            <a:ext cx="11028863" cy="42919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The entire attack lasted over half an hour, and in all that time, not one person came to help, or called the police. 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  <a:p>
            <a:pPr marL="227965" indent="-227965"/>
            <a:r>
              <a:rPr lang="en-GB" dirty="0">
                <a:solidFill>
                  <a:schemeClr val="bg1"/>
                </a:solidFill>
              </a:rPr>
              <a:t>In total, 38 people had witnessed or heard the attack. </a:t>
            </a:r>
          </a:p>
          <a:p>
            <a:pPr marL="227965" indent="-227965"/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880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DD0CE-021D-DE18-713B-556475886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 dirty="0">
                <a:latin typeface="Arial"/>
                <a:cs typeface="Arial"/>
              </a:rPr>
              <a:t>Think Pair Share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0F9C7-66F5-EE9D-E680-03B0F498B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05" y="1548811"/>
            <a:ext cx="12049494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Could Kitty’s death have been prevented? How? If not, why not? </a:t>
            </a:r>
          </a:p>
          <a:p>
            <a:pPr marL="227965" indent="-227965"/>
            <a:r>
              <a:rPr lang="en-GB" dirty="0"/>
              <a:t>What would you have done if you were a witness? </a:t>
            </a:r>
            <a:endParaRPr lang="en-GB" dirty="0">
              <a:ea typeface="Calibri"/>
            </a:endParaRPr>
          </a:p>
          <a:p>
            <a:pPr marL="227965" indent="-227965"/>
            <a:r>
              <a:rPr lang="en-GB" b="1" dirty="0">
                <a:solidFill>
                  <a:srgbClr val="0070C0"/>
                </a:solidFill>
              </a:rPr>
              <a:t>Why do you think that no-one came to help or call the police?</a:t>
            </a:r>
            <a:endParaRPr lang="en-GB" dirty="0"/>
          </a:p>
          <a:p>
            <a:pPr marL="227965" indent="-227965"/>
            <a:r>
              <a:rPr lang="en-GB" dirty="0"/>
              <a:t>Do you think something like this could happen again? Why? Why not?</a:t>
            </a:r>
            <a:endParaRPr lang="en-GB" dirty="0"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222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allingford Trust Theme">
  <a:themeElements>
    <a:clrScheme name="Custom 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A5A5A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9AFAF66-E9B3-48CE-B372-1F6F80D4DEA2}" vid="{A627980B-E4D4-4729-B4CD-87228889B1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3BCD586CA13E48BACDB8FE44682C36" ma:contentTypeVersion="12" ma:contentTypeDescription="Create a new document." ma:contentTypeScope="" ma:versionID="3a1db601a060e558473710fe57e8a2ba">
  <xsd:schema xmlns:xsd="http://www.w3.org/2001/XMLSchema" xmlns:xs="http://www.w3.org/2001/XMLSchema" xmlns:p="http://schemas.microsoft.com/office/2006/metadata/properties" xmlns:ns2="12c23345-8ea2-49f2-9662-81466da84a41" xmlns:ns3="6fb58957-7ec2-4523-8567-2bd25756fd2f" targetNamespace="http://schemas.microsoft.com/office/2006/metadata/properties" ma:root="true" ma:fieldsID="beb7c74d26ab171d1edbe3f6f5d00d08" ns2:_="" ns3:_="">
    <xsd:import namespace="12c23345-8ea2-49f2-9662-81466da84a41"/>
    <xsd:import namespace="6fb58957-7ec2-4523-8567-2bd25756fd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23345-8ea2-49f2-9662-81466da84a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ad0ac55-8370-45de-8d35-391d2d053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b58957-7ec2-4523-8567-2bd25756fd2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68d46c5-262a-4ec8-a2f4-2ea51afd3687}" ma:internalName="TaxCatchAll" ma:showField="CatchAllData" ma:web="6fb58957-7ec2-4523-8567-2bd25756fd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c23345-8ea2-49f2-9662-81466da84a41">
      <Terms xmlns="http://schemas.microsoft.com/office/infopath/2007/PartnerControls"/>
    </lcf76f155ced4ddcb4097134ff3c332f>
    <TaxCatchAll xmlns="6fb58957-7ec2-4523-8567-2bd25756fd2f" xsi:nil="true"/>
  </documentManagement>
</p:properties>
</file>

<file path=customXml/itemProps1.xml><?xml version="1.0" encoding="utf-8"?>
<ds:datastoreItem xmlns:ds="http://schemas.openxmlformats.org/officeDocument/2006/customXml" ds:itemID="{9F3CA279-5655-44E2-A66F-1A4D5E8BE6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0D3A3A-95BF-40A5-8DE8-42DD5F38A0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c23345-8ea2-49f2-9662-81466da84a41"/>
    <ds:schemaRef ds:uri="6fb58957-7ec2-4523-8567-2bd25756fd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8B915B7-7113-480F-8E5E-ABD570CB814B}">
  <ds:schemaRefs>
    <ds:schemaRef ds:uri="http://schemas.microsoft.com/office/2006/documentManagement/types"/>
    <ds:schemaRef ds:uri="12c23345-8ea2-49f2-9662-81466da84a41"/>
    <ds:schemaRef ds:uri="http://www.w3.org/XML/1998/namespace"/>
    <ds:schemaRef ds:uri="http://schemas.microsoft.com/office/2006/metadata/properties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6fb58957-7ec2-4523-8567-2bd25756fd2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WS_High_Contrast_43</Template>
  <TotalTime>156</TotalTime>
  <Words>886</Words>
  <Application>Microsoft Office PowerPoint</Application>
  <PresentationFormat>Widescreen</PresentationFormat>
  <Paragraphs>103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Wallingford Trust Theme</vt:lpstr>
      <vt:lpstr>Welcome to …  A Level Psychology!</vt:lpstr>
      <vt:lpstr>LO: TBAT discuss ethical issues in Psychological research</vt:lpstr>
      <vt:lpstr>Work Expectations</vt:lpstr>
      <vt:lpstr>Kitty Genovese</vt:lpstr>
      <vt:lpstr>What happened to Kitty?</vt:lpstr>
      <vt:lpstr>What happened to Kitty?</vt:lpstr>
      <vt:lpstr>What happened to Kitty?</vt:lpstr>
      <vt:lpstr>What happened to Kitty?</vt:lpstr>
      <vt:lpstr>Think Pair Share</vt:lpstr>
      <vt:lpstr>Challenge: find out for yourself about the Bystander Effect</vt:lpstr>
      <vt:lpstr>Ethics in Psychology</vt:lpstr>
      <vt:lpstr>Ethics and the BPS</vt:lpstr>
      <vt:lpstr>The 4 Main Principles (BPS Code)</vt:lpstr>
      <vt:lpstr>Ethical issues that psychology has to deal with</vt:lpstr>
      <vt:lpstr>On the studies list identify which rule/s they break:</vt:lpstr>
      <vt:lpstr>Ethics notes</vt:lpstr>
      <vt:lpstr>Writing PEC Points</vt:lpstr>
      <vt:lpstr>Ethics Notes Homework</vt:lpstr>
      <vt:lpstr>Folders/dividers - you need to get:</vt:lpstr>
      <vt:lpstr>New Folder Section!</vt:lpstr>
      <vt:lpstr>Whiteboards – write 1 sentence definitions for:</vt:lpstr>
      <vt:lpstr>Mini-whiteboard review (starter)</vt:lpstr>
      <vt:lpstr>Ethical issues that psychology must deal with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…  A Level Psychology!</dc:title>
  <dc:creator>user</dc:creator>
  <cp:lastModifiedBy>Vernon LEIGH</cp:lastModifiedBy>
  <cp:revision>301</cp:revision>
  <dcterms:created xsi:type="dcterms:W3CDTF">2022-09-13T19:39:38Z</dcterms:created>
  <dcterms:modified xsi:type="dcterms:W3CDTF">2025-10-06T07:44:45Z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0x010100F03BCD586CA13E48BACDB8FE44682C36</vt:lpwstr>
  </property>
  <property fmtid="{D5CDD505-2E9C-101B-9397-08002B2CF9AE}" pid="3" name="MediaServiceImageTags">
    <vt:lpwstr/>
  </property>
  <property fmtid="{D5CDD505-2E9C-101B-9397-08002B2CF9AE}" pid="4" name="Order">
    <vt:r8>16608100</vt:r8>
  </property>
  <property fmtid="{D5CDD505-2E9C-101B-9397-08002B2CF9AE}" pid="5" name="TriggerFlowInfo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TemplateUrl">
    <vt:lpwstr/>
  </property>
</Properties>
</file>