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sldIdLst>
    <p:sldId id="256" r:id="rId5"/>
    <p:sldId id="306" r:id="rId6"/>
    <p:sldId id="313" r:id="rId7"/>
    <p:sldId id="312" r:id="rId8"/>
    <p:sldId id="316" r:id="rId9"/>
    <p:sldId id="315" r:id="rId10"/>
    <p:sldId id="309" r:id="rId11"/>
    <p:sldId id="314" r:id="rId12"/>
    <p:sldId id="31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BE6461E-4F94-4F44-AD9A-D9A5416F86C7}">
          <p14:sldIdLst>
            <p14:sldId id="256"/>
          </p14:sldIdLst>
        </p14:section>
        <p14:section name="Method" id="{0FC0417A-01C3-1A4B-8B3F-DD059CBBAD03}">
          <p14:sldIdLst>
            <p14:sldId id="306"/>
            <p14:sldId id="313"/>
            <p14:sldId id="312"/>
            <p14:sldId id="316"/>
            <p14:sldId id="315"/>
            <p14:sldId id="309"/>
            <p14:sldId id="314"/>
            <p14:sldId id="31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EFF"/>
    <a:srgbClr val="E5F3FF"/>
    <a:srgbClr val="282E3C"/>
    <a:srgbClr val="3D465A"/>
    <a:srgbClr val="FEE9A4"/>
    <a:srgbClr val="B9C0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532492-736F-DE9E-8B38-B681E670C0BC}" v="188" dt="2025-09-26T09:14:39.419"/>
    <p1510:client id="{AE11BAD4-EC64-FB72-7FF8-CC0EFCC6E8F1}" v="52" dt="2025-09-26T09:24:54.7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non Leigh" userId="S::leighv@wallingfordschool.com::918c6f39-c291-430c-ba7b-2773449ea29a" providerId="AD" clId="Web-{AE11BAD4-EC64-FB72-7FF8-CC0EFCC6E8F1}"/>
    <pc:docChg chg="delSld modSld delSection modSection">
      <pc:chgData name="Vernon Leigh" userId="S::leighv@wallingfordschool.com::918c6f39-c291-430c-ba7b-2773449ea29a" providerId="AD" clId="Web-{AE11BAD4-EC64-FB72-7FF8-CC0EFCC6E8F1}" dt="2025-09-26T09:24:54.708" v="50"/>
      <pc:docMkLst>
        <pc:docMk/>
      </pc:docMkLst>
      <pc:sldChg chg="del">
        <pc:chgData name="Vernon Leigh" userId="S::leighv@wallingfordschool.com::918c6f39-c291-430c-ba7b-2773449ea29a" providerId="AD" clId="Web-{AE11BAD4-EC64-FB72-7FF8-CC0EFCC6E8F1}" dt="2025-09-26T09:24:54.708" v="50"/>
        <pc:sldMkLst>
          <pc:docMk/>
          <pc:sldMk cId="267812306" sldId="317"/>
        </pc:sldMkLst>
      </pc:sldChg>
      <pc:sldChg chg="del">
        <pc:chgData name="Vernon Leigh" userId="S::leighv@wallingfordschool.com::918c6f39-c291-430c-ba7b-2773449ea29a" providerId="AD" clId="Web-{AE11BAD4-EC64-FB72-7FF8-CC0EFCC6E8F1}" dt="2025-09-26T09:24:51.583" v="49"/>
        <pc:sldMkLst>
          <pc:docMk/>
          <pc:sldMk cId="3091297821" sldId="318"/>
        </pc:sldMkLst>
      </pc:sldChg>
      <pc:sldChg chg="modSp">
        <pc:chgData name="Vernon Leigh" userId="S::leighv@wallingfordschool.com::918c6f39-c291-430c-ba7b-2773449ea29a" providerId="AD" clId="Web-{AE11BAD4-EC64-FB72-7FF8-CC0EFCC6E8F1}" dt="2025-09-26T09:24:12.078" v="46" actId="20577"/>
        <pc:sldMkLst>
          <pc:docMk/>
          <pc:sldMk cId="1068623278" sldId="319"/>
        </pc:sldMkLst>
        <pc:spChg chg="mod">
          <ac:chgData name="Vernon Leigh" userId="S::leighv@wallingfordschool.com::918c6f39-c291-430c-ba7b-2773449ea29a" providerId="AD" clId="Web-{AE11BAD4-EC64-FB72-7FF8-CC0EFCC6E8F1}" dt="2025-09-26T09:24:12.078" v="46" actId="20577"/>
          <ac:spMkLst>
            <pc:docMk/>
            <pc:sldMk cId="1068623278" sldId="319"/>
            <ac:spMk id="2" creationId="{F6770A7E-32EF-71C2-3818-3D7DA2FCB982}"/>
          </ac:spMkLst>
        </pc:spChg>
      </pc:sldChg>
    </pc:docChg>
  </pc:docChgLst>
  <pc:docChgLst>
    <pc:chgData name="Vernon Leigh" userId="S::leighv@wallingfordschool.com::918c6f39-c291-430c-ba7b-2773449ea29a" providerId="AD" clId="Web-{17532492-736F-DE9E-8B38-B681E670C0BC}"/>
    <pc:docChg chg="addSld modSld modSection">
      <pc:chgData name="Vernon Leigh" userId="S::leighv@wallingfordschool.com::918c6f39-c291-430c-ba7b-2773449ea29a" providerId="AD" clId="Web-{17532492-736F-DE9E-8B38-B681E670C0BC}" dt="2025-09-26T09:14:39.419" v="193"/>
      <pc:docMkLst>
        <pc:docMk/>
      </pc:docMkLst>
      <pc:sldChg chg="modSp new mod setBg addAnim">
        <pc:chgData name="Vernon Leigh" userId="S::leighv@wallingfordschool.com::918c6f39-c291-430c-ba7b-2773449ea29a" providerId="AD" clId="Web-{17532492-736F-DE9E-8B38-B681E670C0BC}" dt="2025-09-26T09:14:39.419" v="193"/>
        <pc:sldMkLst>
          <pc:docMk/>
          <pc:sldMk cId="1068623278" sldId="319"/>
        </pc:sldMkLst>
        <pc:spChg chg="mod">
          <ac:chgData name="Vernon Leigh" userId="S::leighv@wallingfordschool.com::918c6f39-c291-430c-ba7b-2773449ea29a" providerId="AD" clId="Web-{17532492-736F-DE9E-8B38-B681E670C0BC}" dt="2025-09-26T09:06:45.222" v="1" actId="20577"/>
          <ac:spMkLst>
            <pc:docMk/>
            <pc:sldMk cId="1068623278" sldId="319"/>
            <ac:spMk id="2" creationId="{F6770A7E-32EF-71C2-3818-3D7DA2FCB982}"/>
          </ac:spMkLst>
        </pc:spChg>
        <pc:spChg chg="mod">
          <ac:chgData name="Vernon Leigh" userId="S::leighv@wallingfordschool.com::918c6f39-c291-430c-ba7b-2773449ea29a" providerId="AD" clId="Web-{17532492-736F-DE9E-8B38-B681E670C0BC}" dt="2025-09-26T09:14:19.996" v="191" actId="20577"/>
          <ac:spMkLst>
            <pc:docMk/>
            <pc:sldMk cId="1068623278" sldId="319"/>
            <ac:spMk id="3" creationId="{6CCB7AFE-2C9A-9F9C-EE8A-9E1A633D713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13A_7F508D94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Mean estimate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Low fake majority</c:v>
                </c:pt>
                <c:pt idx="1">
                  <c:v>High fake majority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58.5</c:v>
                </c:pt>
                <c:pt idx="1">
                  <c:v>130.69999999999999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D2-3F43-8B2D-63A43C84CAD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712671280"/>
        <c:axId val="1712672992"/>
      </c:barChart>
      <c:catAx>
        <c:axId val="171267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Type of majority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2672992"/>
        <c:crosses val="autoZero"/>
        <c:auto val="1"/>
        <c:lblAlgn val="ctr"/>
        <c:lblOffset val="100"/>
        <c:noMultiLvlLbl val="0"/>
      </c:catAx>
      <c:valAx>
        <c:axId val="171267299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Mean</a:t>
                </a:r>
                <a:r>
                  <a:rPr lang="en-US" baseline="0"/>
                  <a:t> estimate of sweets</a:t>
                </a:r>
                <a:endParaRPr lang="en-US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dk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12671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30BCE4-6BBF-1942-98C6-1AE1F32F075A}" type="datetimeFigureOut">
              <a:rPr lang="en-US" smtClean="0"/>
              <a:t>9/26/2025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4833A-52BF-264C-9BFC-F53E75453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943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100142"/>
            <a:ext cx="10515600" cy="2852737"/>
          </a:xfrm>
        </p:spPr>
        <p:txBody>
          <a:bodyPr anchor="ctr" anchorCtr="0"/>
          <a:lstStyle>
            <a:lvl1pPr marL="0" indent="0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95341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3D465A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975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5F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543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705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Hea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 anchorCtr="0"/>
          <a:lstStyle>
            <a:lvl1pPr marL="0" indent="0" algn="l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315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11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86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75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768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ctr" anchorCtr="0"/>
          <a:lstStyle>
            <a:lvl1pPr marL="0" indent="0">
              <a:tabLst/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16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EE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164490"/>
            <a:ext cx="12192000" cy="714375"/>
          </a:xfrm>
          <a:prstGeom prst="rect">
            <a:avLst/>
          </a:prstGeom>
          <a:solidFill>
            <a:srgbClr val="3D46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25563"/>
          </a:xfrm>
          <a:prstGeom prst="rect">
            <a:avLst/>
          </a:prstGeom>
          <a:solidFill>
            <a:srgbClr val="FEE9A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54881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DB6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329EA65-CFD9-4B7C-816D-5C9F29CF89FC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8357" y="6220268"/>
            <a:ext cx="2143849" cy="578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1899" y="6244282"/>
            <a:ext cx="744440" cy="554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62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1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marL="541338" indent="0" algn="l" defTabSz="914377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3D465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lang="en-US" sz="3200" b="0" i="0" u="none" strike="noStrike" kern="1200" cap="none" dirty="0" smtClean="0">
          <a:solidFill>
            <a:srgbClr val="282E3C"/>
          </a:solidFill>
          <a:latin typeface="Calibri"/>
          <a:ea typeface="+mn-ea"/>
          <a:cs typeface="Calibri"/>
          <a:sym typeface="Calibri"/>
        </a:defRPr>
      </a:lvl1pPr>
      <a:lvl2pPr marL="685783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4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971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160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349" indent="-228594" algn="l" defTabSz="914377" rtl="0" eaLnBrk="1" latinLnBrk="0" hangingPunct="1">
        <a:lnSpc>
          <a:spcPct val="15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800" kern="1200">
          <a:solidFill>
            <a:srgbClr val="282E3C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oto.wuestenigel.com/soya-beans-on-the-palm-of-the-hand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>
                <a:latin typeface="Arial"/>
                <a:cs typeface="Arial"/>
              </a:rPr>
              <a:t>LO TBAT: setup and run the </a:t>
            </a:r>
            <a:r>
              <a:rPr lang="en-GB" err="1">
                <a:latin typeface="Arial"/>
                <a:cs typeface="Arial"/>
              </a:rPr>
              <a:t>Jenness</a:t>
            </a:r>
            <a:r>
              <a:rPr lang="en-GB">
                <a:latin typeface="Arial"/>
                <a:cs typeface="Arial"/>
              </a:rPr>
              <a:t> Jar Experiment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03767D-848C-5D95-C576-5150AA73EE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58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A08DC-274A-4F36-BE20-AC4AA6FA7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Jenness</a:t>
            </a:r>
            <a:r>
              <a:rPr lang="en-US"/>
              <a:t> (1932)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88CF7-4FCC-E2E8-58DA-7E609B1534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>
                <a:solidFill>
                  <a:srgbClr val="0070C0"/>
                </a:solidFill>
              </a:rPr>
              <a:t>Glass bottle with 811 white beans</a:t>
            </a:r>
          </a:p>
          <a:p>
            <a:r>
              <a:rPr lang="en-US"/>
              <a:t>101 psychology students </a:t>
            </a:r>
            <a:r>
              <a:rPr lang="en-US">
                <a:sym typeface="Wingdings" pitchFamily="2" charset="2"/>
              </a:rPr>
              <a:t> </a:t>
            </a:r>
            <a:r>
              <a:rPr lang="en-US"/>
              <a:t>individual estimates of beans </a:t>
            </a:r>
            <a:r>
              <a:rPr lang="en-US">
                <a:sym typeface="Wingdings" pitchFamily="2" charset="2"/>
              </a:rPr>
              <a:t> mean = 875</a:t>
            </a:r>
            <a:endParaRPr lang="en-US"/>
          </a:p>
          <a:p>
            <a:pPr>
              <a:lnSpc>
                <a:spcPct val="160000"/>
              </a:lnSpc>
            </a:pPr>
            <a:r>
              <a:rPr lang="en-US" b="1">
                <a:solidFill>
                  <a:srgbClr val="0070C0"/>
                </a:solidFill>
              </a:rPr>
              <a:t>Divided into groups of three – came up with group estimates</a:t>
            </a:r>
          </a:p>
          <a:p>
            <a:r>
              <a:rPr lang="en-US"/>
              <a:t>Individual estimates were given again</a:t>
            </a:r>
          </a:p>
          <a:p>
            <a:r>
              <a:rPr lang="en-US" b="1">
                <a:solidFill>
                  <a:srgbClr val="0070C0"/>
                </a:solidFill>
              </a:rPr>
              <a:t>Nearly all pts </a:t>
            </a:r>
            <a:r>
              <a:rPr lang="en-US" b="1" i="1">
                <a:solidFill>
                  <a:srgbClr val="0070C0"/>
                </a:solidFill>
              </a:rPr>
              <a:t>changed</a:t>
            </a:r>
            <a:r>
              <a:rPr lang="en-US" b="1">
                <a:solidFill>
                  <a:srgbClr val="0070C0"/>
                </a:solidFill>
              </a:rPr>
              <a:t> their original answer by a huge margin (mean </a:t>
            </a:r>
            <a:r>
              <a:rPr lang="en-US" b="1" i="1">
                <a:solidFill>
                  <a:srgbClr val="0070C0"/>
                </a:solidFill>
              </a:rPr>
              <a:t>change</a:t>
            </a:r>
            <a:r>
              <a:rPr lang="en-US" b="1">
                <a:solidFill>
                  <a:srgbClr val="0070C0"/>
                </a:solidFill>
              </a:rPr>
              <a:t> = 319)</a:t>
            </a:r>
          </a:p>
          <a:p>
            <a:r>
              <a:rPr lang="en-US"/>
              <a:t>This demonstrated conformity to a group - the group is thought to be more likely to be right (informational social influence) when the situation is unclear (ambiguous)</a:t>
            </a:r>
          </a:p>
        </p:txBody>
      </p:sp>
      <p:pic>
        <p:nvPicPr>
          <p:cNvPr id="4" name="Picture 3" descr="A jar of beans&#10;&#10;Description automatically generated">
            <a:extLst>
              <a:ext uri="{FF2B5EF4-FFF2-40B4-BE49-F238E27FC236}">
                <a16:creationId xmlns:a16="http://schemas.microsoft.com/office/drawing/2014/main" id="{DBA29DC5-7AB4-6B07-7119-55857F57F2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339136" y="0"/>
            <a:ext cx="2852864" cy="1900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226FDB-4856-E6FF-B2AB-57AC1008B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D7498-720D-786D-C839-9530FEF9D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you will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84E5C-52D5-E5D7-7D7C-EB6C2A166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>
                <a:solidFill>
                  <a:srgbClr val="0070C0"/>
                </a:solidFill>
              </a:rPr>
              <a:t>A large jar of sweets / </a:t>
            </a:r>
            <a:r>
              <a:rPr lang="en-US" b="1" err="1">
                <a:solidFill>
                  <a:srgbClr val="0070C0"/>
                </a:solidFill>
              </a:rPr>
              <a:t>lego</a:t>
            </a:r>
            <a:r>
              <a:rPr lang="en-US" b="1">
                <a:solidFill>
                  <a:srgbClr val="0070C0"/>
                </a:solidFill>
              </a:rPr>
              <a:t> bricks / marbles / anything small!</a:t>
            </a:r>
          </a:p>
          <a:p>
            <a:pPr lvl="1"/>
            <a:r>
              <a:rPr lang="en-US"/>
              <a:t>You will be working in groups of 2-3, you will need a similar jar each!</a:t>
            </a:r>
          </a:p>
          <a:p>
            <a:pPr lvl="1">
              <a:lnSpc>
                <a:spcPct val="160000"/>
              </a:lnSpc>
            </a:pPr>
            <a:r>
              <a:rPr lang="en-US" b="1">
                <a:solidFill>
                  <a:srgbClr val="0070C0"/>
                </a:solidFill>
              </a:rPr>
              <a:t>Consider how many items will be in your jars – e.g., 100</a:t>
            </a:r>
          </a:p>
          <a:p>
            <a:r>
              <a:rPr lang="en-US">
                <a:solidFill>
                  <a:schemeClr val="bg1"/>
                </a:solidFill>
              </a:rPr>
              <a:t>Two recording sheets</a:t>
            </a:r>
          </a:p>
          <a:p>
            <a:pPr lvl="1"/>
            <a:r>
              <a:rPr lang="en-US" b="1">
                <a:solidFill>
                  <a:srgbClr val="0070C0"/>
                </a:solidFill>
              </a:rPr>
              <a:t>Sheet 1 – 4-5 fake answers (in </a:t>
            </a:r>
            <a:r>
              <a:rPr lang="en-US" b="1" i="1">
                <a:solidFill>
                  <a:srgbClr val="0070C0"/>
                </a:solidFill>
              </a:rPr>
              <a:t>different</a:t>
            </a:r>
            <a:r>
              <a:rPr lang="en-US" b="1">
                <a:solidFill>
                  <a:srgbClr val="0070C0"/>
                </a:solidFill>
              </a:rPr>
              <a:t> handwriting!) with a mean of 50</a:t>
            </a:r>
          </a:p>
          <a:p>
            <a:pPr lvl="1"/>
            <a:r>
              <a:rPr lang="en-US" b="1">
                <a:solidFill>
                  <a:srgbClr val="0070C0"/>
                </a:solidFill>
              </a:rPr>
              <a:t>Sheet 2 – 4-5 fake answers (in </a:t>
            </a:r>
            <a:r>
              <a:rPr lang="en-US" b="1" i="1">
                <a:solidFill>
                  <a:srgbClr val="0070C0"/>
                </a:solidFill>
              </a:rPr>
              <a:t>different</a:t>
            </a:r>
            <a:r>
              <a:rPr lang="en-US" b="1">
                <a:solidFill>
                  <a:srgbClr val="0070C0"/>
                </a:solidFill>
              </a:rPr>
              <a:t> handwriting!) with a mean of 150</a:t>
            </a:r>
          </a:p>
          <a:p>
            <a:pPr lvl="1"/>
            <a:r>
              <a:rPr lang="en-US" b="1" i="1">
                <a:solidFill>
                  <a:srgbClr val="0070C0"/>
                </a:solidFill>
              </a:rPr>
              <a:t>The number of items in the jars is about 1/2 between the fake means</a:t>
            </a:r>
          </a:p>
        </p:txBody>
      </p:sp>
    </p:spTree>
    <p:extLst>
      <p:ext uri="{BB962C8B-B14F-4D97-AF65-F5344CB8AC3E}">
        <p14:creationId xmlns:p14="http://schemas.microsoft.com/office/powerpoint/2010/main" val="25241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3CC20-AF0A-F518-FFD5-4BEA9583B1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7DD18-B806-DD27-0193-7C2B68E9F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Recording sheet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F79B2-F426-6377-6B27-BA05F5768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Create a recording sheet</a:t>
            </a:r>
          </a:p>
          <a:p>
            <a:pPr lvl="1"/>
            <a:r>
              <a:rPr lang="en-US"/>
              <a:t>Instructions to pts</a:t>
            </a:r>
          </a:p>
          <a:p>
            <a:pPr lvl="1"/>
            <a:r>
              <a:rPr lang="en-US"/>
              <a:t>Ethics (privacy)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60669D-E193-F760-1685-772C99EFF9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6710"/>
          <a:stretch/>
        </p:blipFill>
        <p:spPr>
          <a:xfrm>
            <a:off x="5314938" y="289540"/>
            <a:ext cx="6877062" cy="546133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286873-4A11-8A72-15A1-74CE3DABBF0A}"/>
              </a:ext>
            </a:extLst>
          </p:cNvPr>
          <p:cNvSpPr txBox="1"/>
          <p:nvPr/>
        </p:nvSpPr>
        <p:spPr>
          <a:xfrm>
            <a:off x="6096000" y="4192291"/>
            <a:ext cx="463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n>
                  <a:solidFill>
                    <a:schemeClr val="bg1"/>
                  </a:solidFill>
                </a:ln>
                <a:latin typeface="Bradley Hand" pitchFamily="2" charset="77"/>
                <a:cs typeface="Script MT Bold" panose="020F0502020204030204" pitchFamily="34" charset="0"/>
              </a:rPr>
              <a:t>38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D94191-D957-6F64-DE9C-1DAF0067DFCF}"/>
              </a:ext>
            </a:extLst>
          </p:cNvPr>
          <p:cNvSpPr txBox="1"/>
          <p:nvPr/>
        </p:nvSpPr>
        <p:spPr>
          <a:xfrm>
            <a:off x="7429018" y="4192291"/>
            <a:ext cx="463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n>
                  <a:solidFill>
                    <a:schemeClr val="bg1"/>
                  </a:solidFill>
                </a:ln>
                <a:latin typeface="Bradley Hand" pitchFamily="2" charset="77"/>
                <a:cs typeface="Script MT Bold" panose="020F0502020204030204" pitchFamily="34" charset="0"/>
              </a:rPr>
              <a:t>61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A6185E-AD10-C172-AACF-770CF755E284}"/>
              </a:ext>
            </a:extLst>
          </p:cNvPr>
          <p:cNvSpPr txBox="1"/>
          <p:nvPr/>
        </p:nvSpPr>
        <p:spPr>
          <a:xfrm>
            <a:off x="8712056" y="4192291"/>
            <a:ext cx="57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n>
                  <a:solidFill>
                    <a:schemeClr val="bg1"/>
                  </a:solidFill>
                </a:ln>
                <a:latin typeface="Bradley Hand" pitchFamily="2" charset="77"/>
                <a:cs typeface="Script MT Bold" panose="020F0502020204030204" pitchFamily="34" charset="0"/>
              </a:rPr>
              <a:t>45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D37774-2324-1517-E21F-9C36DF231BE6}"/>
              </a:ext>
            </a:extLst>
          </p:cNvPr>
          <p:cNvSpPr txBox="1"/>
          <p:nvPr/>
        </p:nvSpPr>
        <p:spPr>
          <a:xfrm>
            <a:off x="9968716" y="4192291"/>
            <a:ext cx="463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ln>
                  <a:solidFill>
                    <a:schemeClr val="bg1"/>
                  </a:solidFill>
                </a:ln>
                <a:latin typeface="Bradley Hand" pitchFamily="2" charset="77"/>
                <a:cs typeface="Script MT Bold" panose="020F0502020204030204" pitchFamily="34" charset="0"/>
              </a:rPr>
              <a:t>59</a:t>
            </a:r>
          </a:p>
        </p:txBody>
      </p:sp>
    </p:spTree>
    <p:extLst>
      <p:ext uri="{BB962C8B-B14F-4D97-AF65-F5344CB8AC3E}">
        <p14:creationId xmlns:p14="http://schemas.microsoft.com/office/powerpoint/2010/main" val="1974486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ED872-1CD3-F6B9-D625-4012869FF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Each person in your group should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2D5F2-DA90-C992-6F02-466A064A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>
                <a:solidFill>
                  <a:srgbClr val="0070C0"/>
                </a:solidFill>
              </a:rPr>
              <a:t>Collect data from about 2-3 pts for </a:t>
            </a:r>
          </a:p>
          <a:p>
            <a:pPr lvl="1"/>
            <a:r>
              <a:rPr lang="en-US" b="1">
                <a:solidFill>
                  <a:srgbClr val="0070C0"/>
                </a:solidFill>
              </a:rPr>
              <a:t>Sheet 1 </a:t>
            </a:r>
            <a:r>
              <a:rPr lang="en-US" b="1" i="1">
                <a:solidFill>
                  <a:srgbClr val="0070C0"/>
                </a:solidFill>
              </a:rPr>
              <a:t>and</a:t>
            </a:r>
          </a:p>
          <a:p>
            <a:pPr lvl="1"/>
            <a:r>
              <a:rPr lang="en-US" b="1">
                <a:solidFill>
                  <a:srgbClr val="0070C0"/>
                </a:solidFill>
              </a:rPr>
              <a:t>Sheet 2</a:t>
            </a:r>
          </a:p>
          <a:p>
            <a:r>
              <a:rPr lang="en-US">
                <a:solidFill>
                  <a:schemeClr val="bg1"/>
                </a:solidFill>
              </a:rPr>
              <a:t>The data must be collected individually (</a:t>
            </a:r>
            <a:r>
              <a:rPr lang="en-US" i="1">
                <a:solidFill>
                  <a:schemeClr val="bg1"/>
                </a:solidFill>
              </a:rPr>
              <a:t>don’t</a:t>
            </a:r>
            <a:r>
              <a:rPr lang="en-US">
                <a:solidFill>
                  <a:schemeClr val="bg1"/>
                </a:solidFill>
              </a:rPr>
              <a:t> get pts into groups)</a:t>
            </a:r>
          </a:p>
        </p:txBody>
      </p:sp>
    </p:spTree>
    <p:extLst>
      <p:ext uri="{BB962C8B-B14F-4D97-AF65-F5344CB8AC3E}">
        <p14:creationId xmlns:p14="http://schemas.microsoft.com/office/powerpoint/2010/main" val="223605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5E9B8-FC78-0A07-4B9B-66FB3191B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1D1AF-FCE5-5F0C-04F0-926AB8B03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</a:t>
            </a:r>
            <a:r>
              <a:rPr lang="en-US" i="1"/>
              <a:t>should </a:t>
            </a:r>
            <a:r>
              <a:rPr lang="en-US"/>
              <a:t>happen</a:t>
            </a:r>
            <a:endParaRPr lang="en-US" i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54F8E-F0BE-12EB-90EB-F72F11818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>
                <a:solidFill>
                  <a:srgbClr val="0070C0"/>
                </a:solidFill>
              </a:rPr>
              <a:t>Participants should give estimates close to the fake estimates on each sheet</a:t>
            </a:r>
          </a:p>
          <a:p>
            <a:r>
              <a:rPr lang="en-US">
                <a:solidFill>
                  <a:schemeClr val="bg1"/>
                </a:solidFill>
              </a:rPr>
              <a:t>The task is ambiguous (no clear answer) so pts may conform through informational social influence</a:t>
            </a:r>
            <a:endParaRPr lang="en-US" b="1" i="1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0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76F72-59EA-2D56-3D1C-19E5AAA60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to bring 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1893D-391C-CD7E-1CE4-79AD6D1D0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>
                <a:solidFill>
                  <a:srgbClr val="0070C0"/>
                </a:solidFill>
              </a:rPr>
              <a:t>Collect about 2-3 people each</a:t>
            </a:r>
          </a:p>
          <a:p>
            <a:r>
              <a:rPr lang="en-US"/>
              <a:t>Combine your group data for each sheet</a:t>
            </a:r>
          </a:p>
          <a:p>
            <a:r>
              <a:rPr lang="en-US" b="1">
                <a:solidFill>
                  <a:srgbClr val="0070C0"/>
                </a:solidFill>
              </a:rPr>
              <a:t>Return with the means and ranges for each sheet</a:t>
            </a:r>
          </a:p>
          <a:p>
            <a:r>
              <a:rPr lang="en-US"/>
              <a:t>A summary table and bar chart of your findings</a:t>
            </a:r>
          </a:p>
          <a:p>
            <a:r>
              <a:rPr lang="en-US" b="1">
                <a:solidFill>
                  <a:srgbClr val="0070C0"/>
                </a:solidFill>
              </a:rPr>
              <a:t>A brief conclusion from your findings</a:t>
            </a:r>
            <a:endParaRPr lang="en-US"/>
          </a:p>
          <a:p>
            <a:r>
              <a:rPr lang="en-US" b="1" i="1"/>
              <a:t>Note – don’t worry if doesn’t work – think about why!</a:t>
            </a:r>
          </a:p>
        </p:txBody>
      </p:sp>
    </p:spTree>
    <p:extLst>
      <p:ext uri="{BB962C8B-B14F-4D97-AF65-F5344CB8AC3E}">
        <p14:creationId xmlns:p14="http://schemas.microsoft.com/office/powerpoint/2010/main" val="1438854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BB2F3-0487-38F3-88E3-C17D8D04D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FD6731B-7B7A-5044-E865-F1DADD0BF6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5002280"/>
              </p:ext>
            </p:extLst>
          </p:nvPr>
        </p:nvGraphicFramePr>
        <p:xfrm>
          <a:off x="838200" y="1549400"/>
          <a:ext cx="10515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254334023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705836621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95825053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4105202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Sheet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No participants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Mean estimate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1377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1 (fake mean = 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58.5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796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2 (fake mean = 150)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349393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6B28692F-6B96-65AF-697F-DFC0987716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3545865"/>
              </p:ext>
            </p:extLst>
          </p:nvPr>
        </p:nvGraphicFramePr>
        <p:xfrm>
          <a:off x="2696714" y="2744836"/>
          <a:ext cx="6169744" cy="4113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359855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70A7E-32EF-71C2-3818-3D7DA2FCB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1020"/>
            <a:r>
              <a:rPr lang="en-GB">
                <a:latin typeface="Arial"/>
                <a:cs typeface="Arial"/>
              </a:rPr>
              <a:t>Write up: A study into conformity to a fake majority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B7AFE-2C9A-9F9C-EE8A-9E1A633D71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438" y="1458575"/>
            <a:ext cx="11929309" cy="461202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227965" indent="-227965"/>
            <a:r>
              <a:rPr lang="en-GB" b="1">
                <a:solidFill>
                  <a:srgbClr val="0070C0"/>
                </a:solidFill>
                <a:ea typeface="Calibri"/>
              </a:rPr>
              <a:t>Abstract: leave about 4-5 blank lines for this!</a:t>
            </a:r>
          </a:p>
          <a:p>
            <a:pPr marL="227965" indent="-227965"/>
            <a:r>
              <a:rPr lang="en-GB" b="1">
                <a:solidFill>
                  <a:srgbClr val="0070C0"/>
                </a:solidFill>
                <a:ea typeface="Calibri"/>
              </a:rPr>
              <a:t>Introduction:</a:t>
            </a:r>
          </a:p>
          <a:p>
            <a:pPr marL="685165" lvl="1" indent="-227965">
              <a:buFont typeface="Courier New" panose="020B0604020202020204" pitchFamily="34" charset="0"/>
              <a:buChar char="o"/>
            </a:pPr>
            <a:r>
              <a:rPr lang="en-GB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Aim: what was the purpose of this study?</a:t>
            </a:r>
            <a:endParaRPr lang="en-US" b="1">
              <a:solidFill>
                <a:srgbClr val="0070C0"/>
              </a:solidFill>
              <a:latin typeface="Calibri"/>
              <a:ea typeface="Calibri"/>
              <a:cs typeface="Calibri"/>
            </a:endParaRPr>
          </a:p>
          <a:p>
            <a:pPr marL="685165" lvl="1" indent="-227965">
              <a:buFont typeface="Courier New" panose="020B0604020202020204" pitchFamily="34" charset="0"/>
              <a:buChar char="o"/>
            </a:pPr>
            <a:r>
              <a:rPr lang="en-GB">
                <a:latin typeface="Calibri"/>
                <a:ea typeface="Calibri"/>
                <a:cs typeface="Calibri"/>
              </a:rPr>
              <a:t>Hypothesis (1 or 2 tailed): what was your prediction (based on Jenness's findings)</a:t>
            </a:r>
          </a:p>
          <a:p>
            <a:pPr marL="227965" indent="-227965"/>
            <a:r>
              <a:rPr lang="en-GB" b="1">
                <a:solidFill>
                  <a:srgbClr val="0070C0"/>
                </a:solidFill>
                <a:ea typeface="Calibri"/>
              </a:rPr>
              <a:t>Method: participants (number), procedure</a:t>
            </a:r>
          </a:p>
          <a:p>
            <a:pPr marL="227965" indent="-227965"/>
            <a:r>
              <a:rPr lang="en-GB">
                <a:ea typeface="Calibri"/>
              </a:rPr>
              <a:t>Results: graphs, summary data, conclusions from your data</a:t>
            </a:r>
          </a:p>
          <a:p>
            <a:pPr marL="227965" indent="-227965"/>
            <a:r>
              <a:rPr lang="en-GB" b="1">
                <a:solidFill>
                  <a:srgbClr val="0070C0"/>
                </a:solidFill>
                <a:ea typeface="Calibri"/>
              </a:rPr>
              <a:t>Discussion:</a:t>
            </a:r>
          </a:p>
          <a:p>
            <a:pPr marL="685165" lvl="1" indent="-227965">
              <a:buFont typeface="Courier New" panose="020B0604020202020204" pitchFamily="34" charset="0"/>
              <a:buChar char="o"/>
            </a:pPr>
            <a:r>
              <a:rPr lang="en-GB" b="1">
                <a:solidFill>
                  <a:srgbClr val="0070C0"/>
                </a:solidFill>
                <a:latin typeface="Calibri"/>
                <a:ea typeface="Calibri"/>
                <a:cs typeface="Calibri"/>
              </a:rPr>
              <a:t>Evaluation: strengths and weaknesses of this study – what would you change next time?</a:t>
            </a:r>
            <a:endParaRPr lang="en-GB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862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Wallingford Trust Theme">
  <a:themeElements>
    <a:clrScheme name="Custom 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55FF"/>
      </a:hlink>
      <a:folHlink>
        <a:srgbClr val="0F1CAB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A9AFAF66-E9B3-48CE-B372-1F6F80D4DEA2}" vid="{A627980B-E4D4-4729-B4CD-87228889B1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03BCD586CA13E48BACDB8FE44682C36" ma:contentTypeVersion="12" ma:contentTypeDescription="Create a new document." ma:contentTypeScope="" ma:versionID="3a1db601a060e558473710fe57e8a2ba">
  <xsd:schema xmlns:xsd="http://www.w3.org/2001/XMLSchema" xmlns:xs="http://www.w3.org/2001/XMLSchema" xmlns:p="http://schemas.microsoft.com/office/2006/metadata/properties" xmlns:ns2="12c23345-8ea2-49f2-9662-81466da84a41" xmlns:ns3="6fb58957-7ec2-4523-8567-2bd25756fd2f" targetNamespace="http://schemas.microsoft.com/office/2006/metadata/properties" ma:root="true" ma:fieldsID="beb7c74d26ab171d1edbe3f6f5d00d08" ns2:_="" ns3:_="">
    <xsd:import namespace="12c23345-8ea2-49f2-9662-81466da84a41"/>
    <xsd:import namespace="6fb58957-7ec2-4523-8567-2bd25756fd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23345-8ea2-49f2-9662-81466da84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5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ad0ac55-8370-45de-8d35-391d2d053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b58957-7ec2-4523-8567-2bd25756fd2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68d46c5-262a-4ec8-a2f4-2ea51afd3687}" ma:internalName="TaxCatchAll" ma:showField="CatchAllData" ma:web="6fb58957-7ec2-4523-8567-2bd25756fd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c23345-8ea2-49f2-9662-81466da84a41">
      <Terms xmlns="http://schemas.microsoft.com/office/infopath/2007/PartnerControls"/>
    </lcf76f155ced4ddcb4097134ff3c332f>
    <TaxCatchAll xmlns="6fb58957-7ec2-4523-8567-2bd25756fd2f" xsi:nil="true"/>
  </documentManagement>
</p:properties>
</file>

<file path=customXml/itemProps1.xml><?xml version="1.0" encoding="utf-8"?>
<ds:datastoreItem xmlns:ds="http://schemas.openxmlformats.org/officeDocument/2006/customXml" ds:itemID="{9F3CA279-5655-44E2-A66F-1A4D5E8BE6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77DA4D-3E4B-405E-87C9-520B3962192E}">
  <ds:schemaRefs>
    <ds:schemaRef ds:uri="12c23345-8ea2-49f2-9662-81466da84a41"/>
    <ds:schemaRef ds:uri="6fb58957-7ec2-4523-8567-2bd25756fd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8B915B7-7113-480F-8E5E-ABD570CB814B}">
  <ds:schemaRefs>
    <ds:schemaRef ds:uri="12c23345-8ea2-49f2-9662-81466da84a41"/>
    <ds:schemaRef ds:uri="6fb58957-7ec2-4523-8567-2bd25756fd2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WS_High_Contrast_43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Wallingford Trust Theme</vt:lpstr>
      <vt:lpstr>LO TBAT: setup and run the Jenness Jar Experiment</vt:lpstr>
      <vt:lpstr>Jenness (1932)</vt:lpstr>
      <vt:lpstr>What you will need</vt:lpstr>
      <vt:lpstr>Recording sheet</vt:lpstr>
      <vt:lpstr>Each person in your group should</vt:lpstr>
      <vt:lpstr>What should happen</vt:lpstr>
      <vt:lpstr>What to bring back</vt:lpstr>
      <vt:lpstr>Example</vt:lpstr>
      <vt:lpstr>Write up: A study into conformity to a fake majority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 TBAT: setup and run the Jenness Jar Experiment</dc:title>
  <dc:creator>user</dc:creator>
  <cp:revision>1</cp:revision>
  <dcterms:created xsi:type="dcterms:W3CDTF">2022-09-13T19:39:38Z</dcterms:created>
  <dcterms:modified xsi:type="dcterms:W3CDTF">2025-09-26T09:25:19Z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0x010100F03BCD586CA13E48BACDB8FE44682C36</vt:lpwstr>
  </property>
  <property fmtid="{D5CDD505-2E9C-101B-9397-08002B2CF9AE}" pid="3" name="MediaServiceImageTags">
    <vt:lpwstr/>
  </property>
  <property fmtid="{D5CDD505-2E9C-101B-9397-08002B2CF9AE}" pid="4" name="Order">
    <vt:r8>16607700</vt:r8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TemplateUrl">
    <vt:lpwstr/>
  </property>
</Properties>
</file>