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313" r:id="rId6"/>
    <p:sldId id="315" r:id="rId7"/>
    <p:sldId id="316" r:id="rId8"/>
    <p:sldId id="320" r:id="rId9"/>
    <p:sldId id="317" r:id="rId10"/>
    <p:sldId id="318" r:id="rId11"/>
    <p:sldId id="319" r:id="rId12"/>
    <p:sldId id="321" r:id="rId13"/>
    <p:sldId id="322" r:id="rId14"/>
    <p:sldId id="31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556631-BAE7-4165-B80F-235F5992E2C3}">
          <p14:sldIdLst>
            <p14:sldId id="256"/>
            <p14:sldId id="313"/>
            <p14:sldId id="315"/>
            <p14:sldId id="316"/>
            <p14:sldId id="320"/>
            <p14:sldId id="317"/>
            <p14:sldId id="318"/>
            <p14:sldId id="319"/>
            <p14:sldId id="321"/>
            <p14:sldId id="322"/>
            <p14:sldId id="31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465A"/>
    <a:srgbClr val="E5F3FF"/>
    <a:srgbClr val="E6EEFF"/>
    <a:srgbClr val="282E3C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931841-529D-894D-9891-A134237F97EB}" v="8" dt="2024-10-12T12:47:18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94655"/>
  </p:normalViewPr>
  <p:slideViewPr>
    <p:cSldViewPr snapToGrid="0">
      <p:cViewPr varScale="1">
        <p:scale>
          <a:sx n="102" d="100"/>
          <a:sy n="102" d="100"/>
        </p:scale>
        <p:origin x="216" y="2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5910-7042-44B9-AC4A-19A370CC117D}" type="datetimeFigureOut">
              <a:t>10/12/24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0D7AD-9075-4D10-B96D-403127EEB7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61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 whiteboards:</a:t>
            </a:r>
          </a:p>
          <a:p>
            <a:r>
              <a:rPr lang="en-US" b="1" dirty="0">
                <a:solidFill>
                  <a:srgbClr val="0070C0"/>
                </a:solidFill>
              </a:rPr>
              <a:t>Rigid thinking</a:t>
            </a:r>
          </a:p>
          <a:p>
            <a:r>
              <a:rPr lang="en-US" dirty="0"/>
              <a:t>Obedience without questioning</a:t>
            </a:r>
          </a:p>
          <a:p>
            <a:r>
              <a:rPr lang="en-US" b="1" dirty="0">
                <a:solidFill>
                  <a:srgbClr val="0070C0"/>
                </a:solidFill>
              </a:rPr>
              <a:t>Intolerance of minority groups or out-groups</a:t>
            </a:r>
          </a:p>
          <a:p>
            <a:r>
              <a:rPr lang="en-US" dirty="0"/>
              <a:t>Aggression towards ‘weak’ or ‘deviant’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035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Put categories onto whiteboards – what can they remember?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67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4D389-1172-F1EC-E595-A130A5286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777380-171A-CB43-AC15-26020FE283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CC98CB-74C7-8479-6FC4-27664263E0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Emphasise link to where authoritarian personality comes from and how it develops. UC – not aware this is happening to us in childhood and why we behave the way we do in adulthood2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904DD-0029-F62C-21E8-4F99732798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97213-EC4D-FC5B-018E-FA9EA6DC3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0D9F9D-8017-E49B-2FA1-CD78483CBF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F01D40-C69D-58A6-467B-10E0F9159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Emphasise link to where authoritarian personality comes from and how it develops. UC – not aware this is happening to us in childhood and why we behave the way we do in adulthood2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B9146-3071-BD64-A72D-8D61E4625F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057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6F330-940B-5233-5B10-B0D7660A5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92F27F-7CBC-4D41-56D2-EF4E07A5D4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677CEB-3A4E-502F-F0E4-4B12DF4C31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does this show? Positive correlation as AS goes up, so does PA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2878F-1146-5C88-CFFB-2ACE2110AF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0D7AD-9075-4D10-B96D-403127EEB7A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703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1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Authoritarian Personality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E3E53-4CAC-496D-AF83-934D8D6DE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7C32F-30A1-C874-DDD5-69A6C2454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E595-A6C8-9D7D-BC8D-365337623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Adorno et al. (1950) - research</a:t>
            </a:r>
          </a:p>
        </p:txBody>
      </p:sp>
      <p:pic>
        <p:nvPicPr>
          <p:cNvPr id="7" name="Content Placeholder 6" descr="A graph with blue crosses&#10;&#10;Description automatically generated">
            <a:extLst>
              <a:ext uri="{FF2B5EF4-FFF2-40B4-BE49-F238E27FC236}">
                <a16:creationId xmlns:a16="http://schemas.microsoft.com/office/drawing/2014/main" id="{2463AC3B-0296-2904-20F7-EB2CE08A75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17506" cy="6860719"/>
          </a:xfrm>
        </p:spPr>
      </p:pic>
    </p:spTree>
    <p:extLst>
      <p:ext uri="{BB962C8B-B14F-4D97-AF65-F5344CB8AC3E}">
        <p14:creationId xmlns:p14="http://schemas.microsoft.com/office/powerpoint/2010/main" val="71720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61BB2-DA51-0134-7605-DB934F7D6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111D1-0A80-CF2C-0FE1-51C4DDAD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dispositional explanation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857A9-762E-4125-D1A7-45ED64142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Complete the A3 evaluation sheet</a:t>
            </a:r>
          </a:p>
          <a:p>
            <a:r>
              <a:rPr lang="en-US" dirty="0"/>
              <a:t>Remember – A03 is worth </a:t>
            </a:r>
            <a:r>
              <a:rPr lang="en-US" b="1" dirty="0"/>
              <a:t>more (10 A03, 6 A01)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715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67FD-BB5A-08EA-5C2D-E80596FA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explanation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181D1-EAB6-D64D-D7D6-2FB661FA4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>
                <a:solidFill>
                  <a:srgbClr val="0070C0"/>
                </a:solidFill>
              </a:rPr>
              <a:t>Situational </a:t>
            </a:r>
            <a:r>
              <a:rPr lang="en-US" b="1" dirty="0">
                <a:solidFill>
                  <a:srgbClr val="0070C0"/>
                </a:solidFill>
              </a:rPr>
              <a:t>– environment, social roles, obedience to legitimate (if destructive) authority</a:t>
            </a:r>
          </a:p>
          <a:p>
            <a:r>
              <a:rPr lang="en-US"/>
              <a:t>Dispositional </a:t>
            </a:r>
            <a:r>
              <a:rPr lang="en-US" dirty="0"/>
              <a:t>– the personality of an individual</a:t>
            </a:r>
          </a:p>
        </p:txBody>
      </p:sp>
    </p:spTree>
    <p:extLst>
      <p:ext uri="{BB962C8B-B14F-4D97-AF65-F5344CB8AC3E}">
        <p14:creationId xmlns:p14="http://schemas.microsoft.com/office/powerpoint/2010/main" val="119232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B843E-EF25-E3F0-9B99-5C43CF3A7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59B15-C796-E8EB-38A8-8BFA4002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Authoritarian Personality -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A9498-78B2-7C22-19C3-A23FB9EAC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Strict obedience to authority</a:t>
            </a:r>
          </a:p>
          <a:p>
            <a:r>
              <a:rPr lang="en-US" dirty="0"/>
              <a:t>Adherence to traditional values (e.g., family)</a:t>
            </a:r>
          </a:p>
          <a:p>
            <a:endParaRPr lang="en-US" dirty="0"/>
          </a:p>
          <a:p>
            <a:r>
              <a:rPr lang="en-US" dirty="0"/>
              <a:t>The concept came from Adorno et al. (1950) who wanted to understand prejudice and authoritarian </a:t>
            </a:r>
            <a:r>
              <a:rPr lang="en-US" dirty="0" err="1"/>
              <a:t>behaviour</a:t>
            </a:r>
            <a:r>
              <a:rPr lang="en-US" dirty="0"/>
              <a:t> (i.e., Germany in WWII)</a:t>
            </a:r>
          </a:p>
        </p:txBody>
      </p:sp>
    </p:spTree>
    <p:extLst>
      <p:ext uri="{BB962C8B-B14F-4D97-AF65-F5344CB8AC3E}">
        <p14:creationId xmlns:p14="http://schemas.microsoft.com/office/powerpoint/2010/main" val="319118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5BC96-C0EB-3AFE-E1CC-F1DEE7919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F2BFA-D247-FAB9-21DA-E0F535D3D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Authoritarian Personality -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CBC81-710A-EE0C-DE76-EA023E856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Rigid thinking</a:t>
            </a:r>
          </a:p>
          <a:p>
            <a:r>
              <a:rPr lang="en-US" dirty="0"/>
              <a:t>Obedience without questioning</a:t>
            </a:r>
          </a:p>
          <a:p>
            <a:r>
              <a:rPr lang="en-US" b="1" dirty="0">
                <a:solidFill>
                  <a:srgbClr val="0070C0"/>
                </a:solidFill>
              </a:rPr>
              <a:t>Intolerance of minority groups or out-groups</a:t>
            </a:r>
          </a:p>
          <a:p>
            <a:r>
              <a:rPr lang="en-US" dirty="0"/>
              <a:t>Aggression towards ‘weak’ or ‘deviant’</a:t>
            </a:r>
          </a:p>
        </p:txBody>
      </p:sp>
    </p:spTree>
    <p:extLst>
      <p:ext uri="{BB962C8B-B14F-4D97-AF65-F5344CB8AC3E}">
        <p14:creationId xmlns:p14="http://schemas.microsoft.com/office/powerpoint/2010/main" val="305429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07AE1-7295-BB96-C38A-EF0CCA9F8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00340-AFD1-4B6B-23BF-B635B49E0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Authoritarian Personality – features -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29BCE-2893-215C-81B5-70206EF12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What makes him authoritarian?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D0A929-DF82-2133-069D-D5C676AFD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32" y="2498535"/>
            <a:ext cx="7500950" cy="3624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930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3A6C6-82FA-FB46-E4D9-DA7EC7633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EB3E-1FC6-D211-8D03-0C5339D4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Authoritarian Personality - origins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05B5F-1B3E-B227-6C61-05FF9D190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Childhood parenting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Strict discipline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High expectations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Severe criticism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Conditional love based on </a:t>
            </a:r>
            <a:r>
              <a:rPr lang="en-US" b="1" dirty="0" err="1">
                <a:solidFill>
                  <a:srgbClr val="0070C0"/>
                </a:solidFill>
              </a:rPr>
              <a:t>behaviour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Emotional impact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Resentment and hostility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Expression of feelings is repressed to avoid punishment</a:t>
            </a:r>
          </a:p>
          <a:p>
            <a:r>
              <a:rPr lang="en-US" b="1" dirty="0">
                <a:solidFill>
                  <a:srgbClr val="0070C0"/>
                </a:solidFill>
              </a:rPr>
              <a:t>Scapegoating </a:t>
            </a:r>
            <a:r>
              <a:rPr lang="en-US" b="1" dirty="0" err="1">
                <a:solidFill>
                  <a:srgbClr val="0070C0"/>
                </a:solidFill>
              </a:rPr>
              <a:t>behaviour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Anger and hostility – displaced onto weaker individuals </a:t>
            </a: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 prejudice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8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C6D69-CF63-0A96-C37D-876C5484A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201D-2BC9-3E8A-7A4B-E4B37BB89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Authoritarian Personality – origins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52717-2310-9D17-CEB0-AED593962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Childhood parenting</a:t>
            </a:r>
          </a:p>
          <a:p>
            <a:r>
              <a:rPr lang="en-US" dirty="0">
                <a:solidFill>
                  <a:schemeClr val="bg1"/>
                </a:solidFill>
              </a:rPr>
              <a:t>Emotional impact</a:t>
            </a:r>
          </a:p>
          <a:p>
            <a:r>
              <a:rPr lang="en-US" b="1" dirty="0">
                <a:solidFill>
                  <a:srgbClr val="0070C0"/>
                </a:solidFill>
              </a:rPr>
              <a:t>Scapegoating </a:t>
            </a:r>
            <a:r>
              <a:rPr lang="en-US" b="1" dirty="0" err="1">
                <a:solidFill>
                  <a:srgbClr val="0070C0"/>
                </a:solidFill>
              </a:rPr>
              <a:t>behaviour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33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868A9-8AB6-3BF1-6154-633864FE1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54E60-874B-4F57-3914-5774E1D0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Psychodynamic Explanation of </a:t>
            </a:r>
            <a:r>
              <a:rPr lang="en-US" dirty="0" err="1"/>
              <a:t>Behaviour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85513-1FCA-DA86-BD82-C0ECE5159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Early childhood experience</a:t>
            </a:r>
          </a:p>
          <a:p>
            <a:r>
              <a:rPr lang="en-GB" dirty="0">
                <a:solidFill>
                  <a:schemeClr val="bg1"/>
                </a:solidFill>
              </a:rPr>
              <a:t>Defence mechanisms (repression, displacement)</a:t>
            </a:r>
          </a:p>
          <a:p>
            <a:r>
              <a:rPr lang="en-GB" b="1" dirty="0">
                <a:solidFill>
                  <a:srgbClr val="0070C0"/>
                </a:solidFill>
              </a:rPr>
              <a:t>Influence of unconscious mind</a:t>
            </a:r>
          </a:p>
        </p:txBody>
      </p:sp>
    </p:spTree>
    <p:extLst>
      <p:ext uri="{BB962C8B-B14F-4D97-AF65-F5344CB8AC3E}">
        <p14:creationId xmlns:p14="http://schemas.microsoft.com/office/powerpoint/2010/main" val="175966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A31D5-C815-29FA-9F25-B7BB7C2DE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213B8-89A5-DAB2-F5F6-1A9E26CE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Adorno et al. (1950) -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210E2-1A97-79D0-5620-A3F32CFCE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2000 middle-class, Americans</a:t>
            </a:r>
          </a:p>
          <a:p>
            <a:r>
              <a:rPr lang="en-GB" b="1" dirty="0">
                <a:solidFill>
                  <a:schemeClr val="bg1"/>
                </a:solidFill>
              </a:rPr>
              <a:t>F-scale – measured authoritarianism</a:t>
            </a:r>
          </a:p>
          <a:p>
            <a:r>
              <a:rPr lang="en-GB" b="1" dirty="0">
                <a:solidFill>
                  <a:srgbClr val="0070C0"/>
                </a:solidFill>
              </a:rPr>
              <a:t>Pts with high F-scores:</a:t>
            </a:r>
          </a:p>
          <a:p>
            <a:pPr lvl="1"/>
            <a:r>
              <a:rPr lang="en-GB" b="1" dirty="0">
                <a:solidFill>
                  <a:srgbClr val="0070C0"/>
                </a:solidFill>
                <a:sym typeface="Wingdings" pitchFamily="2" charset="2"/>
              </a:rPr>
              <a:t>identified with ‘strong’ people</a:t>
            </a:r>
          </a:p>
          <a:p>
            <a:pPr lvl="1"/>
            <a:r>
              <a:rPr lang="en-GB" b="1" dirty="0">
                <a:solidFill>
                  <a:srgbClr val="0070C0"/>
                </a:solidFill>
                <a:sym typeface="Wingdings" pitchFamily="2" charset="2"/>
              </a:rPr>
              <a:t>Contempt for the ‘weak’</a:t>
            </a:r>
          </a:p>
          <a:p>
            <a:pPr lvl="1"/>
            <a:r>
              <a:rPr lang="en-GB" b="1" dirty="0">
                <a:solidFill>
                  <a:srgbClr val="0070C0"/>
                </a:solidFill>
                <a:sym typeface="Wingdings" pitchFamily="2" charset="2"/>
              </a:rPr>
              <a:t>Very status conscious</a:t>
            </a:r>
          </a:p>
          <a:p>
            <a:pPr lvl="1"/>
            <a:r>
              <a:rPr lang="en-GB" b="1" dirty="0">
                <a:solidFill>
                  <a:srgbClr val="0070C0"/>
                </a:solidFill>
                <a:sym typeface="Wingdings" pitchFamily="2" charset="2"/>
              </a:rPr>
              <a:t>Black and white thinking</a:t>
            </a:r>
          </a:p>
        </p:txBody>
      </p:sp>
    </p:spTree>
    <p:extLst>
      <p:ext uri="{BB962C8B-B14F-4D97-AF65-F5344CB8AC3E}">
        <p14:creationId xmlns:p14="http://schemas.microsoft.com/office/powerpoint/2010/main" val="95969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2D1EF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llingford School" id="{1F5A48F2-067F-E64B-81E9-545D9188E1FD}" vid="{5FE0E4AB-C73B-C841-8BA7-B3CAFFD3DC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7" ma:contentTypeDescription="Create a new document." ma:contentTypeScope="" ma:versionID="4e55ec4dd3738ec689708f2a90503879">
  <xsd:schema xmlns:xsd="http://www.w3.org/2001/XMLSchema" xmlns:xs="http://www.w3.org/2001/XMLSchema" xmlns:p="http://schemas.microsoft.com/office/2006/metadata/properties" xmlns:ns2="12c23345-8ea2-49f2-9662-81466da84a41" targetNamespace="http://schemas.microsoft.com/office/2006/metadata/properties" ma:root="true" ma:fieldsID="5c7ef430d8d1c67ae640e94ad62937b8" ns2:_="">
    <xsd:import namespace="12c23345-8ea2-49f2-9662-81466da84a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2A7DAF-B118-401F-A317-E89112AFCE30}"/>
</file>

<file path=customXml/itemProps3.xml><?xml version="1.0" encoding="utf-8"?>
<ds:datastoreItem xmlns:ds="http://schemas.openxmlformats.org/officeDocument/2006/customXml" ds:itemID="{F8B915B7-7113-480F-8E5E-ABD570CB814B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506e4013-1c0c-4111-9426-d4a345a2e8ca"/>
    <ds:schemaRef ds:uri="http://purl.org/dc/terms/"/>
    <ds:schemaRef ds:uri="http://schemas.microsoft.com/office/infopath/2007/PartnerControls"/>
    <ds:schemaRef ds:uri="ad89ce95-d1b6-4d5e-b677-7cca411aa0d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Wallingford Trust Theme</Template>
  <TotalTime>57</TotalTime>
  <Words>379</Words>
  <Application>Microsoft Macintosh PowerPoint</Application>
  <PresentationFormat>Widescreen</PresentationFormat>
  <Paragraphs>61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Wallingford Trust Theme</vt:lpstr>
      <vt:lpstr>The Authoritarian Personality</vt:lpstr>
      <vt:lpstr>Levels of explanation</vt:lpstr>
      <vt:lpstr>The Authoritarian Personality - definition</vt:lpstr>
      <vt:lpstr>The Authoritarian Personality - features</vt:lpstr>
      <vt:lpstr>The Authoritarian Personality – features - review</vt:lpstr>
      <vt:lpstr>The Authoritarian Personality - origins</vt:lpstr>
      <vt:lpstr>The Authoritarian Personality – origins review</vt:lpstr>
      <vt:lpstr>Psychodynamic Explanation of Behaviour</vt:lpstr>
      <vt:lpstr>Adorno et al. (1950) - research</vt:lpstr>
      <vt:lpstr>Adorno et al. (1950) - research</vt:lpstr>
      <vt:lpstr>Evaluation of dispositional explanation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Vernon Leigh</dc:creator>
  <cp:lastModifiedBy>Vernon Leigh</cp:lastModifiedBy>
  <cp:revision>1</cp:revision>
  <dcterms:created xsi:type="dcterms:W3CDTF">2024-10-12T11:49:42Z</dcterms:created>
  <dcterms:modified xsi:type="dcterms:W3CDTF">2024-10-12T12:47:25Z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Order">
    <vt:r8>16606800</vt:r8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_ExtendedDescription">
    <vt:lpwstr/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TemplateUrl">
    <vt:lpwstr/>
  </property>
</Properties>
</file>