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  <p:sldId id="261" r:id="rId7"/>
    <p:sldId id="262" r:id="rId8"/>
    <p:sldId id="258" r:id="rId9"/>
    <p:sldId id="26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F3FF"/>
    <a:srgbClr val="E6EEFF"/>
    <a:srgbClr val="282E3C"/>
    <a:srgbClr val="3D465A"/>
    <a:srgbClr val="FEE9A4"/>
    <a:srgbClr val="B9C0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57BBD2D-F98F-D44C-CF08-EAC43AED8B4C}" v="8" dt="2025-09-16T14:27:33.1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0" autoAdjust="0"/>
    <p:restoredTop sz="96327"/>
  </p:normalViewPr>
  <p:slideViewPr>
    <p:cSldViewPr snapToGrid="0">
      <p:cViewPr varScale="1">
        <p:scale>
          <a:sx n="123" d="100"/>
          <a:sy n="123" d="100"/>
        </p:scale>
        <p:origin x="41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ernon Leigh" userId="S::leighv@wallingfordschool.com::918c6f39-c291-430c-ba7b-2773449ea29a" providerId="AD" clId="Web-{421E6837-8F84-61C8-B22B-0106D2FA8AD8}"/>
    <pc:docChg chg="addSld modSld">
      <pc:chgData name="Vernon Leigh" userId="S::leighv@wallingfordschool.com::918c6f39-c291-430c-ba7b-2773449ea29a" providerId="AD" clId="Web-{421E6837-8F84-61C8-B22B-0106D2FA8AD8}" dt="2024-09-02T11:39:30.505" v="115" actId="20577"/>
      <pc:docMkLst>
        <pc:docMk/>
      </pc:docMkLst>
      <pc:sldChg chg="modSp">
        <pc:chgData name="Vernon Leigh" userId="S::leighv@wallingfordschool.com::918c6f39-c291-430c-ba7b-2773449ea29a" providerId="AD" clId="Web-{421E6837-8F84-61C8-B22B-0106D2FA8AD8}" dt="2024-09-02T11:36:16.617" v="36" actId="20577"/>
        <pc:sldMkLst>
          <pc:docMk/>
          <pc:sldMk cId="3368585069" sldId="256"/>
        </pc:sldMkLst>
      </pc:sldChg>
      <pc:sldChg chg="modSp">
        <pc:chgData name="Vernon Leigh" userId="S::leighv@wallingfordschool.com::918c6f39-c291-430c-ba7b-2773449ea29a" providerId="AD" clId="Web-{421E6837-8F84-61C8-B22B-0106D2FA8AD8}" dt="2024-09-02T11:37:03.761" v="55" actId="20577"/>
        <pc:sldMkLst>
          <pc:docMk/>
          <pc:sldMk cId="3639530095" sldId="257"/>
        </pc:sldMkLst>
      </pc:sldChg>
      <pc:sldChg chg="modSp">
        <pc:chgData name="Vernon Leigh" userId="S::leighv@wallingfordschool.com::918c6f39-c291-430c-ba7b-2773449ea29a" providerId="AD" clId="Web-{421E6837-8F84-61C8-B22B-0106D2FA8AD8}" dt="2024-09-02T11:39:30.505" v="115" actId="20577"/>
        <pc:sldMkLst>
          <pc:docMk/>
          <pc:sldMk cId="3893653323" sldId="258"/>
        </pc:sldMkLst>
      </pc:sldChg>
      <pc:sldChg chg="modSp add replId">
        <pc:chgData name="Vernon Leigh" userId="S::leighv@wallingfordschool.com::918c6f39-c291-430c-ba7b-2773449ea29a" providerId="AD" clId="Web-{421E6837-8F84-61C8-B22B-0106D2FA8AD8}" dt="2024-09-02T11:37:59.436" v="86" actId="20577"/>
        <pc:sldMkLst>
          <pc:docMk/>
          <pc:sldMk cId="3619583095" sldId="261"/>
        </pc:sldMkLst>
      </pc:sldChg>
      <pc:sldChg chg="modSp add replId">
        <pc:chgData name="Vernon Leigh" userId="S::leighv@wallingfordschool.com::918c6f39-c291-430c-ba7b-2773449ea29a" providerId="AD" clId="Web-{421E6837-8F84-61C8-B22B-0106D2FA8AD8}" dt="2024-09-02T11:39:03.050" v="106" actId="20577"/>
        <pc:sldMkLst>
          <pc:docMk/>
          <pc:sldMk cId="2452391745" sldId="262"/>
        </pc:sldMkLst>
      </pc:sldChg>
    </pc:docChg>
  </pc:docChgLst>
  <pc:docChgLst>
    <pc:chgData name="Vernon Leigh" userId="S::leighv@wallingfordschool.com::918c6f39-c291-430c-ba7b-2773449ea29a" providerId="AD" clId="Web-{F57BBD2D-F98F-D44C-CF08-EAC43AED8B4C}"/>
    <pc:docChg chg="modSld sldOrd">
      <pc:chgData name="Vernon Leigh" userId="S::leighv@wallingfordschool.com::918c6f39-c291-430c-ba7b-2773449ea29a" providerId="AD" clId="Web-{F57BBD2D-F98F-D44C-CF08-EAC43AED8B4C}" dt="2025-09-16T14:27:33.178" v="6"/>
      <pc:docMkLst>
        <pc:docMk/>
      </pc:docMkLst>
      <pc:sldChg chg="ord">
        <pc:chgData name="Vernon Leigh" userId="S::leighv@wallingfordschool.com::918c6f39-c291-430c-ba7b-2773449ea29a" providerId="AD" clId="Web-{F57BBD2D-F98F-D44C-CF08-EAC43AED8B4C}" dt="2025-09-16T14:27:33.178" v="6"/>
        <pc:sldMkLst>
          <pc:docMk/>
          <pc:sldMk cId="3893653323" sldId="258"/>
        </pc:sldMkLst>
      </pc:sldChg>
      <pc:sldChg chg="modSp ord">
        <pc:chgData name="Vernon Leigh" userId="S::leighv@wallingfordschool.com::918c6f39-c291-430c-ba7b-2773449ea29a" providerId="AD" clId="Web-{F57BBD2D-F98F-D44C-CF08-EAC43AED8B4C}" dt="2025-09-16T14:26:48.062" v="5" actId="20577"/>
        <pc:sldMkLst>
          <pc:docMk/>
          <pc:sldMk cId="3087698671" sldId="263"/>
        </pc:sldMkLst>
        <pc:spChg chg="mod">
          <ac:chgData name="Vernon Leigh" userId="S::leighv@wallingfordschool.com::918c6f39-c291-430c-ba7b-2773449ea29a" providerId="AD" clId="Web-{F57BBD2D-F98F-D44C-CF08-EAC43AED8B4C}" dt="2025-09-16T14:26:48.062" v="5" actId="20577"/>
          <ac:spMkLst>
            <pc:docMk/>
            <pc:sldMk cId="3087698671" sldId="263"/>
            <ac:spMk id="2" creationId="{1202D9B2-9F01-3D7C-73B7-F1E36E603EB6}"/>
          </ac:spMkLst>
        </pc:spChg>
      </pc:sldChg>
    </pc:docChg>
  </pc:docChgLst>
  <pc:docChgLst>
    <pc:chgData name="Vernon Leigh" userId="918c6f39-c291-430c-ba7b-2773449ea29a" providerId="ADAL" clId="{60938FA0-6E41-1F4E-AA7F-86C2E14D26E8}"/>
    <pc:docChg chg="undo custSel addSld delSld modSld">
      <pc:chgData name="Vernon Leigh" userId="918c6f39-c291-430c-ba7b-2773449ea29a" providerId="ADAL" clId="{60938FA0-6E41-1F4E-AA7F-86C2E14D26E8}" dt="2024-09-04T13:27:04.040" v="992" actId="20577"/>
      <pc:docMkLst>
        <pc:docMk/>
      </pc:docMkLst>
      <pc:sldChg chg="modSp mod">
        <pc:chgData name="Vernon Leigh" userId="918c6f39-c291-430c-ba7b-2773449ea29a" providerId="ADAL" clId="{60938FA0-6E41-1F4E-AA7F-86C2E14D26E8}" dt="2024-09-04T12:46:23.764" v="1" actId="20577"/>
        <pc:sldMkLst>
          <pc:docMk/>
          <pc:sldMk cId="3368585069" sldId="256"/>
        </pc:sldMkLst>
      </pc:sldChg>
      <pc:sldChg chg="del">
        <pc:chgData name="Vernon Leigh" userId="918c6f39-c291-430c-ba7b-2773449ea29a" providerId="ADAL" clId="{60938FA0-6E41-1F4E-AA7F-86C2E14D26E8}" dt="2024-09-04T13:26:39.516" v="963" actId="2696"/>
        <pc:sldMkLst>
          <pc:docMk/>
          <pc:sldMk cId="542551024" sldId="259"/>
        </pc:sldMkLst>
      </pc:sldChg>
      <pc:sldChg chg="del">
        <pc:chgData name="Vernon Leigh" userId="918c6f39-c291-430c-ba7b-2773449ea29a" providerId="ADAL" clId="{60938FA0-6E41-1F4E-AA7F-86C2E14D26E8}" dt="2024-09-04T13:26:43.708" v="964" actId="2696"/>
        <pc:sldMkLst>
          <pc:docMk/>
          <pc:sldMk cId="2635273773" sldId="260"/>
        </pc:sldMkLst>
      </pc:sldChg>
      <pc:sldChg chg="addSp delSp modSp new mod modAnim chgLayout">
        <pc:chgData name="Vernon Leigh" userId="918c6f39-c291-430c-ba7b-2773449ea29a" providerId="ADAL" clId="{60938FA0-6E41-1F4E-AA7F-86C2E14D26E8}" dt="2024-09-04T13:27:04.040" v="992" actId="20577"/>
        <pc:sldMkLst>
          <pc:docMk/>
          <pc:sldMk cId="3087698671" sldId="26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le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100142"/>
            <a:ext cx="10515600" cy="2852737"/>
          </a:xfrm>
        </p:spPr>
        <p:txBody>
          <a:bodyPr anchor="ctr" anchorCtr="0"/>
          <a:lstStyle>
            <a:lvl1pPr marL="0" indent="0">
              <a:defRPr sz="60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3953412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rgbClr val="3D465A"/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EA65-CFD9-4B7C-816D-5C9F29CF89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5975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rgbClr val="E5F3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EA65-CFD9-4B7C-816D-5C9F29CF89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8543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EA65-CFD9-4B7C-816D-5C9F29CF89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8705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ection Hea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ctr" anchorCtr="0"/>
          <a:lstStyle>
            <a:lvl1pPr marL="0" indent="0" algn="l">
              <a:defRPr sz="60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13315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EA65-CFD9-4B7C-816D-5C9F29CF89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2116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EA65-CFD9-4B7C-816D-5C9F29CF89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9861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EA65-CFD9-4B7C-816D-5C9F29CF89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8475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ctr" anchorCtr="0"/>
          <a:lstStyle>
            <a:lvl1pPr marL="0" indent="0">
              <a:defRPr sz="32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EA65-CFD9-4B7C-816D-5C9F29CF89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8768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ctr" anchorCtr="0"/>
          <a:lstStyle>
            <a:lvl1pPr marL="0" indent="0">
              <a:tabLst/>
              <a:defRPr sz="32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EA65-CFD9-4B7C-816D-5C9F29CF89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3169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EE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6164490"/>
            <a:ext cx="12192000" cy="714375"/>
          </a:xfrm>
          <a:prstGeom prst="rect">
            <a:avLst/>
          </a:prstGeom>
          <a:solidFill>
            <a:srgbClr val="3D46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25563"/>
          </a:xfrm>
          <a:prstGeom prst="rect">
            <a:avLst/>
          </a:prstGeom>
          <a:solidFill>
            <a:srgbClr val="FEE9A4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548811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EDB6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DB6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7329EA65-CFD9-4B7C-816D-5C9F29CF89FC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8357" y="6220268"/>
            <a:ext cx="2143849" cy="57880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1899" y="6244282"/>
            <a:ext cx="744440" cy="554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46622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2" r:id="rId2"/>
    <p:sldLayoutId id="2147483664" r:id="rId3"/>
    <p:sldLayoutId id="2147483661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marL="541338" indent="0" algn="l" defTabSz="914377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rgbClr val="3D465A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594" indent="-228594" algn="l" defTabSz="914377" rtl="0" eaLnBrk="1" latinLnBrk="0" hangingPunct="1">
        <a:lnSpc>
          <a:spcPct val="150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•"/>
        <a:defRPr lang="en-US" sz="3200" b="0" i="0" u="none" strike="noStrike" kern="1200" cap="none" dirty="0" smtClean="0">
          <a:solidFill>
            <a:srgbClr val="282E3C"/>
          </a:solidFill>
          <a:latin typeface="Calibri"/>
          <a:ea typeface="+mn-ea"/>
          <a:cs typeface="Calibri"/>
          <a:sym typeface="Calibri"/>
        </a:defRPr>
      </a:lvl1pPr>
      <a:lvl2pPr marL="685783" indent="-228594" algn="l" defTabSz="914377" rtl="0" eaLnBrk="1" latinLnBrk="0" hangingPunct="1">
        <a:lnSpc>
          <a:spcPct val="150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•"/>
        <a:defRPr sz="2400" kern="1200">
          <a:solidFill>
            <a:srgbClr val="282E3C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2971" indent="-228594" algn="l" defTabSz="914377" rtl="0" eaLnBrk="1" latinLnBrk="0" hangingPunct="1">
        <a:lnSpc>
          <a:spcPct val="150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•"/>
        <a:defRPr sz="2000" kern="1200">
          <a:solidFill>
            <a:srgbClr val="282E3C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160" indent="-228594" algn="l" defTabSz="914377" rtl="0" eaLnBrk="1" latinLnBrk="0" hangingPunct="1">
        <a:lnSpc>
          <a:spcPct val="150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•"/>
        <a:defRPr sz="1800" kern="1200">
          <a:solidFill>
            <a:srgbClr val="282E3C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349" indent="-228594" algn="l" defTabSz="914377" rtl="0" eaLnBrk="1" latinLnBrk="0" hangingPunct="1">
        <a:lnSpc>
          <a:spcPct val="150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•"/>
        <a:defRPr sz="1800" kern="1200">
          <a:solidFill>
            <a:srgbClr val="282E3C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rial"/>
                <a:cs typeface="Arial"/>
              </a:rPr>
              <a:t>Experimental Method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>
                <a:ea typeface="Calibri"/>
              </a:rPr>
              <a:t>TBAT explain what is meant by an aim, a hypothesis and tell the difference between 1 and 2 tailed hypotheses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68585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41020"/>
            <a:r>
              <a:rPr lang="en-GB" dirty="0">
                <a:latin typeface="Arial"/>
                <a:cs typeface="Arial"/>
              </a:rPr>
              <a:t>Are these aims or hypotheses?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20000"/>
          </a:bodyPr>
          <a:lstStyle/>
          <a:p>
            <a:pPr marL="227965" indent="-227965"/>
            <a:r>
              <a:rPr lang="en-GB"/>
              <a:t>Milgram (1963) investigated how far people would go in obeying an instruction to harm another person. </a:t>
            </a:r>
          </a:p>
          <a:p>
            <a:pPr marL="227965" indent="-227965"/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Students will recall significantly more information on a Monday morning than on a Friday afternoon.</a:t>
            </a:r>
            <a:endParaRPr lang="en-GB" b="1" dirty="0">
              <a:solidFill>
                <a:schemeClr val="accent1">
                  <a:lumMod val="75000"/>
                </a:schemeClr>
              </a:solidFill>
              <a:ea typeface="Calibri"/>
            </a:endParaRPr>
          </a:p>
          <a:p>
            <a:pPr marL="227965" indent="-227965"/>
            <a:r>
              <a:rPr lang="en-GB"/>
              <a:t>Bowlby (1944) investigated the long-term effects of maternal deprivation</a:t>
            </a:r>
          </a:p>
          <a:p>
            <a:pPr marL="227965" indent="-227965"/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There will be a difference in how many numbers are correctly recalled by children and adults</a:t>
            </a:r>
            <a:endParaRPr lang="en-GB" b="1" dirty="0">
              <a:solidFill>
                <a:schemeClr val="accent1">
                  <a:lumMod val="75000"/>
                </a:schemeClr>
              </a:solidFill>
              <a:ea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39530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41020"/>
            <a:r>
              <a:rPr lang="en-GB" dirty="0">
                <a:latin typeface="Arial"/>
                <a:cs typeface="Arial"/>
              </a:rPr>
              <a:t>Are these aims or hypotheses? Answers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20000"/>
          </a:bodyPr>
          <a:lstStyle/>
          <a:p>
            <a:pPr marL="227965" indent="-227965"/>
            <a:r>
              <a:rPr lang="en-GB" dirty="0"/>
              <a:t>Milgram (1963) investigated how far people would go in obeying an instruction to harm another person. </a:t>
            </a:r>
            <a:r>
              <a:rPr lang="en-GB" b="1" i="1" u="sng"/>
              <a:t>Aim</a:t>
            </a:r>
            <a:endParaRPr lang="en-GB">
              <a:ea typeface="Calibri"/>
            </a:endParaRPr>
          </a:p>
          <a:p>
            <a:pPr marL="227965" indent="-227965"/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Students will recall significantly more information on a Monday </a:t>
            </a:r>
            <a:r>
              <a:rPr lang="en-GB" b="1">
                <a:solidFill>
                  <a:schemeClr val="accent1">
                    <a:lumMod val="75000"/>
                  </a:schemeClr>
                </a:solidFill>
              </a:rPr>
              <a:t>morning than on a Friday afternoon. </a:t>
            </a:r>
            <a:r>
              <a:rPr lang="en-GB" b="1" i="1" u="sng">
                <a:solidFill>
                  <a:schemeClr val="accent1">
                    <a:lumMod val="75000"/>
                  </a:schemeClr>
                </a:solidFill>
              </a:rPr>
              <a:t>Hypothesis</a:t>
            </a:r>
            <a:endParaRPr lang="en-GB" b="1" i="1" u="sng">
              <a:solidFill>
                <a:schemeClr val="accent1">
                  <a:lumMod val="75000"/>
                </a:schemeClr>
              </a:solidFill>
              <a:ea typeface="Calibri"/>
            </a:endParaRPr>
          </a:p>
          <a:p>
            <a:pPr marL="227965" indent="-227965"/>
            <a:r>
              <a:rPr lang="en-GB" dirty="0"/>
              <a:t>Bowlby (1944) investigated the long-term effects of maternal </a:t>
            </a:r>
            <a:r>
              <a:rPr lang="en-GB"/>
              <a:t>deprivation. </a:t>
            </a:r>
            <a:r>
              <a:rPr lang="en-GB" b="1" i="1" u="sng"/>
              <a:t>Aim</a:t>
            </a:r>
            <a:endParaRPr lang="en-GB" b="1" i="1">
              <a:ea typeface="Calibri"/>
            </a:endParaRPr>
          </a:p>
          <a:p>
            <a:pPr marL="227965" indent="-227965"/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There will be a difference in how many numbers are correctly recalled by children and </a:t>
            </a:r>
            <a:r>
              <a:rPr lang="en-GB" b="1">
                <a:solidFill>
                  <a:schemeClr val="accent1">
                    <a:lumMod val="75000"/>
                  </a:schemeClr>
                </a:solidFill>
              </a:rPr>
              <a:t>adults. </a:t>
            </a:r>
            <a:r>
              <a:rPr lang="en-GB" b="1" i="1" u="sng">
                <a:solidFill>
                  <a:schemeClr val="accent1">
                    <a:lumMod val="75000"/>
                  </a:schemeClr>
                </a:solidFill>
              </a:rPr>
              <a:t>Hypothesis</a:t>
            </a:r>
            <a:endParaRPr lang="en-GB" b="1" dirty="0">
              <a:solidFill>
                <a:schemeClr val="accent1">
                  <a:lumMod val="75000"/>
                </a:schemeClr>
              </a:solidFill>
              <a:ea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19583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41020"/>
            <a:r>
              <a:rPr lang="en-GB" dirty="0">
                <a:latin typeface="Arial"/>
                <a:cs typeface="Arial"/>
              </a:rPr>
              <a:t>The difference is...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227965" indent="-227965">
              <a:lnSpc>
                <a:spcPct val="130000"/>
              </a:lnSpc>
            </a:pPr>
            <a:r>
              <a:rPr lang="en-GB">
                <a:ea typeface="Calibri"/>
              </a:rPr>
              <a:t>An aim identifies the purpose of the investigation. It is a straightforward expression of what the researcher is trying to find out from conducting an investigation. The aim typically involves the word “investigate” or “investigation”. </a:t>
            </a:r>
            <a:endParaRPr lang="en-GB" dirty="0">
              <a:ea typeface="Calibri"/>
            </a:endParaRPr>
          </a:p>
          <a:p>
            <a:pPr marL="227965" indent="-227965"/>
            <a:r>
              <a:rPr lang="en-GB" sz="3300" b="1" dirty="0">
                <a:solidFill>
                  <a:schemeClr val="accent1">
                    <a:lumMod val="75000"/>
                  </a:schemeClr>
                </a:solidFill>
              </a:rPr>
              <a:t>A hypothesis (plural hypotheses) is a precise testable statement of what the researchers predict will be the </a:t>
            </a:r>
            <a:r>
              <a:rPr lang="en-GB" sz="3300" b="1">
                <a:solidFill>
                  <a:schemeClr val="accent1">
                    <a:lumMod val="75000"/>
                  </a:schemeClr>
                </a:solidFill>
              </a:rPr>
              <a:t>outcome of the study. </a:t>
            </a:r>
            <a:endParaRPr lang="en-GB" sz="3300" b="1">
              <a:solidFill>
                <a:schemeClr val="accent1">
                  <a:lumMod val="75000"/>
                </a:schemeClr>
              </a:solidFill>
              <a:ea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52391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41020"/>
            <a:r>
              <a:rPr lang="en-GB" dirty="0">
                <a:latin typeface="Arial"/>
                <a:cs typeface="Arial"/>
              </a:rPr>
              <a:t>Practice Exercises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227965" indent="-227965"/>
            <a:r>
              <a:rPr lang="en-GB">
                <a:ea typeface="Calibri"/>
              </a:rPr>
              <a:t>On the worksheet</a:t>
            </a:r>
          </a:p>
          <a:p>
            <a:pPr marL="227965" indent="-227965"/>
            <a:endParaRPr lang="en-GB" dirty="0">
              <a:ea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936533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02D9B2-9F01-3D7C-73B7-F1E36E603E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41020"/>
            <a:r>
              <a:rPr lang="en-US" dirty="0">
                <a:latin typeface="Arial"/>
                <a:cs typeface="Arial"/>
              </a:rPr>
              <a:t>Homework (next </a:t>
            </a:r>
            <a:r>
              <a:rPr lang="en-US" i="1" dirty="0">
                <a:latin typeface="Arial"/>
                <a:cs typeface="Arial"/>
              </a:rPr>
              <a:t>Wednesday</a:t>
            </a:r>
            <a:r>
              <a:rPr lang="en-US" dirty="0">
                <a:latin typeface="Arial"/>
                <a:cs typeface="Arial"/>
              </a:rPr>
              <a:t>)</a:t>
            </a:r>
            <a:br>
              <a:rPr lang="en-US" dirty="0"/>
            </a:br>
            <a:r>
              <a:rPr lang="en-US" dirty="0">
                <a:latin typeface="Arial"/>
                <a:cs typeface="Arial"/>
              </a:rPr>
              <a:t>Use the book headings to make notes on: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2C78ED-6D19-70D0-4D6D-D010CE345D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Aim: what is an aim? Where do aims come from?</a:t>
            </a:r>
          </a:p>
          <a:p>
            <a:r>
              <a:rPr lang="en-US" dirty="0"/>
              <a:t>Hypotheses:</a:t>
            </a:r>
          </a:p>
          <a:p>
            <a:pPr lvl="1"/>
            <a:r>
              <a:rPr lang="en-US" dirty="0"/>
              <a:t>What is a hypothesis?</a:t>
            </a:r>
          </a:p>
          <a:p>
            <a:pPr lvl="1"/>
            <a:r>
              <a:rPr lang="en-US" dirty="0"/>
              <a:t>What is a directional hypothesis?</a:t>
            </a:r>
          </a:p>
          <a:p>
            <a:pPr lvl="1"/>
            <a:r>
              <a:rPr lang="en-US" dirty="0"/>
              <a:t>What is a non-directional hypothesis?</a:t>
            </a:r>
          </a:p>
          <a:p>
            <a:pPr lvl="1"/>
            <a:r>
              <a:rPr lang="en-US" dirty="0"/>
              <a:t>How can you decide on which type of hypothesis you should use?</a:t>
            </a:r>
          </a:p>
          <a:p>
            <a:pPr lvl="1"/>
            <a:r>
              <a:rPr lang="en-US" dirty="0"/>
              <a:t>How can you test hypotheses?</a:t>
            </a:r>
          </a:p>
          <a:p>
            <a:r>
              <a:rPr lang="en-US" b="1" dirty="0">
                <a:solidFill>
                  <a:srgbClr val="0070C0"/>
                </a:solidFill>
              </a:rPr>
              <a:t>Independent and Dependent Variables</a:t>
            </a:r>
          </a:p>
          <a:p>
            <a:pPr lvl="1"/>
            <a:r>
              <a:rPr lang="en-US" b="1" dirty="0">
                <a:solidFill>
                  <a:srgbClr val="0070C0"/>
                </a:solidFill>
              </a:rPr>
              <a:t>What is a variable?</a:t>
            </a:r>
          </a:p>
          <a:p>
            <a:pPr lvl="1"/>
            <a:r>
              <a:rPr lang="en-US" b="1" dirty="0">
                <a:solidFill>
                  <a:srgbClr val="0070C0"/>
                </a:solidFill>
              </a:rPr>
              <a:t>What is the IV? What is meant by ‘Levels of the IV’?</a:t>
            </a:r>
          </a:p>
          <a:p>
            <a:pPr lvl="1"/>
            <a:r>
              <a:rPr lang="en-US" b="1" dirty="0">
                <a:solidFill>
                  <a:srgbClr val="0070C0"/>
                </a:solidFill>
              </a:rPr>
              <a:t>What is the DV?</a:t>
            </a:r>
          </a:p>
          <a:p>
            <a:r>
              <a:rPr lang="en-US" dirty="0" err="1"/>
              <a:t>Operationalisation</a:t>
            </a:r>
            <a:endParaRPr lang="en-US" dirty="0"/>
          </a:p>
          <a:p>
            <a:pPr lvl="1"/>
            <a:r>
              <a:rPr lang="en-US" dirty="0"/>
              <a:t>What is meant by operationalization of variables?</a:t>
            </a:r>
          </a:p>
          <a:p>
            <a:pPr lvl="1"/>
            <a:r>
              <a:rPr lang="en-US" dirty="0"/>
              <a:t>Why is it important to operationalize variables?</a:t>
            </a:r>
          </a:p>
          <a:p>
            <a:pPr lvl="1"/>
            <a:endParaRPr lang="en-US" dirty="0"/>
          </a:p>
        </p:txBody>
      </p:sp>
      <p:pic>
        <p:nvPicPr>
          <p:cNvPr id="7" name="Graphic 6" descr="Clipboard with solid fill">
            <a:extLst>
              <a:ext uri="{FF2B5EF4-FFF2-40B4-BE49-F238E27FC236}">
                <a16:creationId xmlns:a16="http://schemas.microsoft.com/office/drawing/2014/main" id="{BCAF0A3F-A242-CE99-1F58-9C27D7D6ED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277600" y="65588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7698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Wallingford Trust Theme">
  <a:themeElements>
    <a:clrScheme name="Custom 7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FFFFFF"/>
      </a:hlink>
      <a:folHlink>
        <a:srgbClr val="A5A5A5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A9AFAF66-E9B3-48CE-B372-1F6F80D4DEA2}" vid="{A627980B-E4D4-4729-B4CD-87228889B130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03BCD586CA13E48BACDB8FE44682C36" ma:contentTypeVersion="12" ma:contentTypeDescription="Create a new document." ma:contentTypeScope="" ma:versionID="3a1db601a060e558473710fe57e8a2ba">
  <xsd:schema xmlns:xsd="http://www.w3.org/2001/XMLSchema" xmlns:xs="http://www.w3.org/2001/XMLSchema" xmlns:p="http://schemas.microsoft.com/office/2006/metadata/properties" xmlns:ns2="12c23345-8ea2-49f2-9662-81466da84a41" xmlns:ns3="6fb58957-7ec2-4523-8567-2bd25756fd2f" targetNamespace="http://schemas.microsoft.com/office/2006/metadata/properties" ma:root="true" ma:fieldsID="beb7c74d26ab171d1edbe3f6f5d00d08" ns2:_="" ns3:_="">
    <xsd:import namespace="12c23345-8ea2-49f2-9662-81466da84a41"/>
    <xsd:import namespace="6fb58957-7ec2-4523-8567-2bd25756fd2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c23345-8ea2-49f2-9662-81466da84a4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5" nillable="true" ma:displayName="MediaServiceBillingMetadata" ma:hidden="true" ma:internalName="MediaServiceBillingMetadata" ma:readOnly="true">
      <xsd:simpleType>
        <xsd:restriction base="dms:Note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8ad0ac55-8370-45de-8d35-391d2d05344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b58957-7ec2-4523-8567-2bd25756fd2f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e68d46c5-262a-4ec8-a2f4-2ea51afd3687}" ma:internalName="TaxCatchAll" ma:showField="CatchAllData" ma:web="6fb58957-7ec2-4523-8567-2bd25756fd2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2c23345-8ea2-49f2-9662-81466da84a41">
      <Terms xmlns="http://schemas.microsoft.com/office/infopath/2007/PartnerControls"/>
    </lcf76f155ced4ddcb4097134ff3c332f>
    <TaxCatchAll xmlns="6fb58957-7ec2-4523-8567-2bd25756fd2f" xsi:nil="true"/>
  </documentManagement>
</p:properties>
</file>

<file path=customXml/itemProps1.xml><?xml version="1.0" encoding="utf-8"?>
<ds:datastoreItem xmlns:ds="http://schemas.openxmlformats.org/officeDocument/2006/customXml" ds:itemID="{9F3CA279-5655-44E2-A66F-1A4D5E8BE68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0CCCDD-F68B-442A-A575-4AD5BED2907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2c23345-8ea2-49f2-9662-81466da84a41"/>
    <ds:schemaRef ds:uri="6fb58957-7ec2-4523-8567-2bd25756fd2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8B915B7-7113-480F-8E5E-ABD570CB814B}">
  <ds:schemaRefs>
    <ds:schemaRef ds:uri="http://purl.org/dc/dcmitype/"/>
    <ds:schemaRef ds:uri="http://schemas.microsoft.com/office/infopath/2007/PartnerControls"/>
    <ds:schemaRef ds:uri="http://schemas.microsoft.com/office/2006/documentManagement/types"/>
    <ds:schemaRef ds:uri="506e4013-1c0c-4111-9426-d4a345a2e8ca"/>
    <ds:schemaRef ds:uri="ad89ce95-d1b6-4d5e-b677-7cca411aa0d9"/>
    <ds:schemaRef ds:uri="http://www.w3.org/XML/1998/namespace"/>
    <ds:schemaRef ds:uri="http://schemas.openxmlformats.org/package/2006/metadata/core-properties"/>
    <ds:schemaRef ds:uri="http://purl.org/dc/terms/"/>
    <ds:schemaRef ds:uri="http://schemas.microsoft.com/office/2006/metadata/properties"/>
    <ds:schemaRef ds:uri="http://purl.org/dc/elements/1.1/"/>
    <ds:schemaRef ds:uri="12c23345-8ea2-49f2-9662-81466da84a41"/>
    <ds:schemaRef ds:uri="6fb58957-7ec2-4523-8567-2bd25756fd2f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WS_High_Contrast_43</Template>
  <TotalTime>15</TotalTime>
  <Words>352</Words>
  <Application>Microsoft Office PowerPoint</Application>
  <PresentationFormat>Widescreen</PresentationFormat>
  <Paragraphs>32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Wallingford Trust Theme</vt:lpstr>
      <vt:lpstr>Experimental Method</vt:lpstr>
      <vt:lpstr>Are these aims or hypotheses?</vt:lpstr>
      <vt:lpstr>Are these aims or hypotheses? Answers</vt:lpstr>
      <vt:lpstr>The difference is...</vt:lpstr>
      <vt:lpstr>Practice Exercises</vt:lpstr>
      <vt:lpstr>Homework (next Wednesday) Use the book headings to make notes on: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Vernon Leigh</cp:lastModifiedBy>
  <cp:revision>51</cp:revision>
  <dcterms:created xsi:type="dcterms:W3CDTF">2022-09-13T19:39:38Z</dcterms:created>
  <dcterms:modified xsi:type="dcterms:W3CDTF">2025-09-16T14:27:33Z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0x010100F03BCD586CA13E48BACDB8FE44682C36</vt:lpwstr>
  </property>
  <property fmtid="{D5CDD505-2E9C-101B-9397-08002B2CF9AE}" pid="3" name="MediaServiceImageTags">
    <vt:lpwstr/>
  </property>
  <property fmtid="{D5CDD505-2E9C-101B-9397-08002B2CF9AE}" pid="4" name="_SourceUrl">
    <vt:lpwstr/>
  </property>
  <property fmtid="{D5CDD505-2E9C-101B-9397-08002B2CF9AE}" pid="5" name="_SharedFileIndex">
    <vt:lpwstr/>
  </property>
  <property fmtid="{D5CDD505-2E9C-101B-9397-08002B2CF9AE}" pid="6" name="ComplianceAssetId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  <property fmtid="{D5CDD505-2E9C-101B-9397-08002B2CF9AE}" pid="9" name="Order">
    <vt:r8>1608500</vt:r8>
  </property>
  <property fmtid="{D5CDD505-2E9C-101B-9397-08002B2CF9AE}" pid="10" name="xd_Signature">
    <vt:bool>false</vt:bool>
  </property>
  <property fmtid="{D5CDD505-2E9C-101B-9397-08002B2CF9AE}" pid="11" name="xd_ProgID">
    <vt:lpwstr/>
  </property>
  <property fmtid="{D5CDD505-2E9C-101B-9397-08002B2CF9AE}" pid="12" name="TemplateUrl">
    <vt:lpwstr/>
  </property>
</Properties>
</file>