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56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8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3FF"/>
    <a:srgbClr val="E6EEFF"/>
    <a:srgbClr val="282E3C"/>
    <a:srgbClr val="3D465A"/>
    <a:srgbClr val="FEE9A4"/>
    <a:srgbClr val="B9C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BBB05C-B2DB-6247-90FA-D55B1CFB69F0}" v="1" dt="2025-10-01T08:25:03.4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8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non LEIGH" userId="918c6f39-c291-430c-ba7b-2773449ea29a" providerId="ADAL" clId="{CAC13BF8-8A18-46E8-A66A-9EE4D83E3D89}"/>
    <pc:docChg chg="modSld">
      <pc:chgData name="Vernon LEIGH" userId="918c6f39-c291-430c-ba7b-2773449ea29a" providerId="ADAL" clId="{CAC13BF8-8A18-46E8-A66A-9EE4D83E3D89}" dt="2025-10-01T13:40:02.442" v="3" actId="20577"/>
      <pc:docMkLst>
        <pc:docMk/>
      </pc:docMkLst>
      <pc:sldChg chg="modSp">
        <pc:chgData name="Vernon LEIGH" userId="918c6f39-c291-430c-ba7b-2773449ea29a" providerId="ADAL" clId="{CAC13BF8-8A18-46E8-A66A-9EE4D83E3D89}" dt="2025-10-01T13:40:02.442" v="3" actId="20577"/>
        <pc:sldMkLst>
          <pc:docMk/>
          <pc:sldMk cId="1892184357" sldId="292"/>
        </pc:sldMkLst>
        <pc:spChg chg="mod">
          <ac:chgData name="Vernon LEIGH" userId="918c6f39-c291-430c-ba7b-2773449ea29a" providerId="ADAL" clId="{CAC13BF8-8A18-46E8-A66A-9EE4D83E3D89}" dt="2025-10-01T13:40:02.442" v="3" actId="20577"/>
          <ac:spMkLst>
            <pc:docMk/>
            <pc:sldMk cId="1892184357" sldId="292"/>
            <ac:spMk id="3" creationId="{285D1188-D2CD-0F47-65A7-88C1E2ECA3DD}"/>
          </ac:spMkLst>
        </pc:spChg>
      </pc:sldChg>
    </pc:docChg>
  </pc:docChgLst>
  <pc:docChgLst>
    <pc:chgData name="Vernon LEIGH" userId="918c6f39-c291-430c-ba7b-2773449ea29a" providerId="ADAL" clId="{914DDD50-6922-5CB0-B3E8-FB78C9B11D8F}"/>
    <pc:docChg chg="modSld">
      <pc:chgData name="Vernon LEIGH" userId="918c6f39-c291-430c-ba7b-2773449ea29a" providerId="ADAL" clId="{914DDD50-6922-5CB0-B3E8-FB78C9B11D8F}" dt="2025-10-01T08:25:03.405" v="0"/>
      <pc:docMkLst>
        <pc:docMk/>
      </pc:docMkLst>
      <pc:sldChg chg="modAnim">
        <pc:chgData name="Vernon LEIGH" userId="918c6f39-c291-430c-ba7b-2773449ea29a" providerId="ADAL" clId="{914DDD50-6922-5CB0-B3E8-FB78C9B11D8F}" dt="2025-10-01T08:25:03.405" v="0"/>
        <pc:sldMkLst>
          <pc:docMk/>
          <pc:sldMk cId="3457069919" sldId="296"/>
        </pc:sldMkLst>
      </pc:sldChg>
    </pc:docChg>
  </pc:docChgLst>
  <pc:docChgLst>
    <pc:chgData name="Vernon Leigh" userId="918c6f39-c291-430c-ba7b-2773449ea29a" providerId="ADAL" clId="{956559D0-740C-0844-B1A5-F3D783645871}"/>
    <pc:docChg chg="custSel modSld">
      <pc:chgData name="Vernon Leigh" userId="918c6f39-c291-430c-ba7b-2773449ea29a" providerId="ADAL" clId="{956559D0-740C-0844-B1A5-F3D783645871}" dt="2024-09-11T13:25:21.341" v="203" actId="20577"/>
      <pc:docMkLst>
        <pc:docMk/>
      </pc:docMkLst>
      <pc:sldChg chg="modSp modAnim">
        <pc:chgData name="Vernon Leigh" userId="918c6f39-c291-430c-ba7b-2773449ea29a" providerId="ADAL" clId="{956559D0-740C-0844-B1A5-F3D783645871}" dt="2024-09-11T13:24:39.765" v="76" actId="20577"/>
        <pc:sldMkLst>
          <pc:docMk/>
          <pc:sldMk cId="1694310495" sldId="283"/>
        </pc:sldMkLst>
      </pc:sldChg>
      <pc:sldChg chg="modSp mod modAnim">
        <pc:chgData name="Vernon Leigh" userId="918c6f39-c291-430c-ba7b-2773449ea29a" providerId="ADAL" clId="{956559D0-740C-0844-B1A5-F3D783645871}" dt="2024-09-11T13:25:21.341" v="203" actId="20577"/>
        <pc:sldMkLst>
          <pc:docMk/>
          <pc:sldMk cId="1892184357" sldId="2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0BCE4-6BBF-1942-98C6-1AE1F32F07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4833A-52BF-264C-9BFC-F53E75453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43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100142"/>
            <a:ext cx="10515600" cy="2852737"/>
          </a:xfrm>
        </p:spPr>
        <p:txBody>
          <a:bodyPr anchor="ctr" anchorCtr="0"/>
          <a:lstStyle>
            <a:lvl1pPr marL="0" indent="0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95341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3D465A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97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E5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4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 anchorCtr="0"/>
          <a:lstStyle>
            <a:lvl1pPr marL="0" indent="0" algn="l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31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11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861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47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6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tabLst/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6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64490"/>
            <a:ext cx="12192000" cy="714375"/>
          </a:xfrm>
          <a:prstGeom prst="rect">
            <a:avLst/>
          </a:prstGeom>
          <a:solidFill>
            <a:srgbClr val="3D4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prstGeom prst="rect">
            <a:avLst/>
          </a:prstGeom>
          <a:solidFill>
            <a:srgbClr val="FEE9A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4881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357" y="6220268"/>
            <a:ext cx="2143849" cy="5788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899" y="6244282"/>
            <a:ext cx="744440" cy="55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66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1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marL="541338" indent="0"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3D4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lang="en-US" sz="3200" b="0" i="0" u="none" strike="noStrike" kern="1200" cap="none" dirty="0" smtClean="0">
          <a:solidFill>
            <a:srgbClr val="282E3C"/>
          </a:solidFill>
          <a:latin typeface="Calibri"/>
          <a:ea typeface="+mn-ea"/>
          <a:cs typeface="Calibri"/>
          <a:sym typeface="Calibri"/>
        </a:defRPr>
      </a:lvl1pPr>
      <a:lvl2pPr marL="685783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4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/>
                <a:cs typeface="Arial"/>
              </a:rPr>
              <a:t>LO TBAT: identify and discuss research issues in Psychology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58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0EE1F-16D9-4046-35A9-761E1F427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Six Research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43496-9BE6-4900-24B0-9A93C3113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Extraneous variables</a:t>
            </a:r>
          </a:p>
          <a:p>
            <a:r>
              <a:rPr lang="en-US" dirty="0">
                <a:solidFill>
                  <a:schemeClr val="bg1"/>
                </a:solidFill>
              </a:rPr>
              <a:t>Confounding variables</a:t>
            </a:r>
          </a:p>
          <a:p>
            <a:pPr>
              <a:lnSpc>
                <a:spcPct val="160000"/>
              </a:lnSpc>
            </a:pPr>
            <a:r>
              <a:rPr lang="en-US" b="1" dirty="0">
                <a:solidFill>
                  <a:srgbClr val="0070C0"/>
                </a:solidFill>
              </a:rPr>
              <a:t>Demand characteristics</a:t>
            </a:r>
          </a:p>
          <a:p>
            <a:r>
              <a:rPr lang="en-US" dirty="0">
                <a:solidFill>
                  <a:schemeClr val="bg1"/>
                </a:solidFill>
              </a:rPr>
              <a:t>Investigator effects</a:t>
            </a:r>
          </a:p>
          <a:p>
            <a:pPr>
              <a:lnSpc>
                <a:spcPct val="170000"/>
              </a:lnSpc>
            </a:pPr>
            <a:r>
              <a:rPr lang="en-US" b="1" dirty="0" err="1">
                <a:solidFill>
                  <a:srgbClr val="0070C0"/>
                </a:solidFill>
              </a:rPr>
              <a:t>Randomisation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Standardisation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33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B17FA-8D29-8E25-CEC7-033427908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62C1-7DA2-96A5-9C1D-C2E89E43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Extraneous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D1188-D2CD-0F47-65A7-88C1E2ECA3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'Nuisance' variables that impact the DV</a:t>
            </a:r>
          </a:p>
          <a:p>
            <a:r>
              <a:rPr lang="en-US" b="1" dirty="0">
                <a:solidFill>
                  <a:srgbClr val="0070C0"/>
                </a:solidFill>
              </a:rPr>
              <a:t>These variables don’t usually impact the IV</a:t>
            </a:r>
          </a:p>
          <a:p>
            <a:r>
              <a:rPr lang="en-US" b="1" dirty="0">
                <a:solidFill>
                  <a:srgbClr val="0070C0"/>
                </a:solidFill>
              </a:rPr>
              <a:t>We can control these before the experiment starts</a:t>
            </a:r>
          </a:p>
          <a:p>
            <a:r>
              <a:rPr lang="en-US" b="1" dirty="0">
                <a:solidFill>
                  <a:srgbClr val="0070C0"/>
                </a:solidFill>
              </a:rPr>
              <a:t>Participant variables </a:t>
            </a:r>
            <a:r>
              <a:rPr lang="en-US" b="1" dirty="0">
                <a:solidFill>
                  <a:srgbClr val="0070C0"/>
                </a:solidFill>
                <a:sym typeface="Wingdings" pitchFamily="2" charset="2"/>
              </a:rPr>
              <a:t> age, personality, etc.</a:t>
            </a:r>
          </a:p>
          <a:p>
            <a:r>
              <a:rPr lang="en-US" b="1" dirty="0">
                <a:solidFill>
                  <a:srgbClr val="0070C0"/>
                </a:solidFill>
                <a:sym typeface="Wingdings" pitchFamily="2" charset="2"/>
              </a:rPr>
              <a:t>Situational variables  noise, weather, time of day, etc.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1CE75A-D56B-3040-7A5B-3449CDBA791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You want to test how many words people can normally remember</a:t>
            </a:r>
          </a:p>
          <a:p>
            <a:r>
              <a:rPr lang="en-US" dirty="0">
                <a:solidFill>
                  <a:schemeClr val="bg1"/>
                </a:solidFill>
              </a:rPr>
              <a:t>You test a group of 10 people in the morning</a:t>
            </a:r>
          </a:p>
          <a:p>
            <a:r>
              <a:rPr lang="en-US" dirty="0">
                <a:solidFill>
                  <a:schemeClr val="bg1"/>
                </a:solidFill>
              </a:rPr>
              <a:t>In the afternoon, you test another 10 people, but it’s got really cold – so temperature impacts the result (DV)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8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D4425-6D18-DC43-CEC4-4C9F74190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B758C-9428-AE5F-1242-A936A0995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Confounding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EA808-AC6F-CABA-813D-3595B05307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EVs that can usually impact the IV</a:t>
            </a:r>
          </a:p>
          <a:p>
            <a:r>
              <a:rPr lang="en-US" b="1" dirty="0">
                <a:solidFill>
                  <a:srgbClr val="0070C0"/>
                </a:solidFill>
              </a:rPr>
              <a:t>You can’t control confounding variables as easily as other EVs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7330F9-ED18-D630-0A1C-BB5B80650D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Your group of 20 participants in the memory test turn out to have really varied English ability</a:t>
            </a:r>
          </a:p>
          <a:p>
            <a:r>
              <a:rPr lang="en-US" dirty="0">
                <a:solidFill>
                  <a:schemeClr val="bg1"/>
                </a:solidFill>
              </a:rPr>
              <a:t>You are testing the memory for words – so English ability actually is a built in confound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76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5B772-BB51-9B18-CDAD-81C63D8B7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4E8AC-EEB0-94E7-37A2-D431D9D3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Demand 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25112-2F89-D81C-E982-3FA116DEE38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Participants can change their </a:t>
            </a:r>
            <a:r>
              <a:rPr lang="en-US" b="1" dirty="0" err="1">
                <a:solidFill>
                  <a:srgbClr val="0070C0"/>
                </a:solidFill>
              </a:rPr>
              <a:t>behaviour</a:t>
            </a:r>
            <a:r>
              <a:rPr lang="en-US" b="1" dirty="0">
                <a:solidFill>
                  <a:srgbClr val="0070C0"/>
                </a:solidFill>
              </a:rPr>
              <a:t> in an experiment – they might try to be ‘helpful’ (or otherwise!)</a:t>
            </a:r>
          </a:p>
          <a:p>
            <a:r>
              <a:rPr lang="en-US" b="1" dirty="0">
                <a:solidFill>
                  <a:srgbClr val="0070C0"/>
                </a:solidFill>
              </a:rPr>
              <a:t>Participants might try to guess the aim of the study and change their </a:t>
            </a:r>
            <a:r>
              <a:rPr lang="en-US" b="1" dirty="0" err="1">
                <a:solidFill>
                  <a:srgbClr val="0070C0"/>
                </a:solidFill>
              </a:rPr>
              <a:t>behaviour</a:t>
            </a:r>
            <a:r>
              <a:rPr lang="en-US" b="1" dirty="0">
                <a:solidFill>
                  <a:srgbClr val="0070C0"/>
                </a:solidFill>
              </a:rPr>
              <a:t> to match what they think the experimenter wants to see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F10A34-F59D-E74D-F380-CE47CE042F9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Bandura wanted to see if children would copy the </a:t>
            </a:r>
            <a:r>
              <a:rPr lang="en-US" dirty="0" err="1">
                <a:solidFill>
                  <a:schemeClr val="bg1"/>
                </a:solidFill>
              </a:rPr>
              <a:t>behaviour</a:t>
            </a:r>
            <a:r>
              <a:rPr lang="en-US" dirty="0">
                <a:solidFill>
                  <a:schemeClr val="bg1"/>
                </a:solidFill>
              </a:rPr>
              <a:t> of an adult they saw hitting an inflatable doll (Bobo Doll)</a:t>
            </a:r>
          </a:p>
          <a:p>
            <a:r>
              <a:rPr lang="en-US" dirty="0">
                <a:solidFill>
                  <a:schemeClr val="bg1"/>
                </a:solidFill>
              </a:rPr>
              <a:t>One girl was overhead telling her mother – ‘Oh, that’s the doll we have to hit’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5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A3172-E031-2737-1809-4880D91FC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4242C-8C57-506F-EE63-240C7610F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Investigator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194A2-9D1D-6ABC-CE20-77C548EB22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As psychologists we can give out clues to what we want from participants (even if we aren’t aware of them)</a:t>
            </a:r>
          </a:p>
          <a:p>
            <a:r>
              <a:rPr lang="en-US" b="1" dirty="0">
                <a:solidFill>
                  <a:srgbClr val="0070C0"/>
                </a:solidFill>
              </a:rPr>
              <a:t>We might smile or nod at participants when they do something we expect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67BB4-937F-03FC-6EE6-88C2508C18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You are testing whether using mobile phones has an impact on how sociable people are</a:t>
            </a:r>
          </a:p>
          <a:p>
            <a:r>
              <a:rPr lang="en-US" dirty="0">
                <a:solidFill>
                  <a:schemeClr val="bg1"/>
                </a:solidFill>
              </a:rPr>
              <a:t>Each time a participant ignores someone else in the study to check their phone, you nod without </a:t>
            </a:r>
            <a:r>
              <a:rPr lang="en-US" dirty="0" err="1">
                <a:solidFill>
                  <a:schemeClr val="bg1"/>
                </a:solidFill>
              </a:rPr>
              <a:t>realising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08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F6BF0-C339-89E9-3E6D-9F98551CF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06F90-D736-9415-3F06-671851DE7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Randomisation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5D218-2A8F-F5AC-93D8-8C8597F949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This helps to reduce the impact of investigator effects</a:t>
            </a:r>
          </a:p>
          <a:p>
            <a:r>
              <a:rPr lang="en-US" b="1" dirty="0">
                <a:solidFill>
                  <a:srgbClr val="0070C0"/>
                </a:solidFill>
              </a:rPr>
              <a:t>This can be achieved by:</a:t>
            </a:r>
          </a:p>
          <a:p>
            <a:pPr lvl="1"/>
            <a:r>
              <a:rPr lang="en-US" b="1" dirty="0" err="1">
                <a:solidFill>
                  <a:srgbClr val="0070C0"/>
                </a:solidFill>
              </a:rPr>
              <a:t>Randomising</a:t>
            </a:r>
            <a:r>
              <a:rPr lang="en-US" b="1" dirty="0">
                <a:solidFill>
                  <a:srgbClr val="0070C0"/>
                </a:solidFill>
              </a:rPr>
              <a:t> the order of conditions</a:t>
            </a:r>
          </a:p>
          <a:p>
            <a:pPr lvl="1"/>
            <a:r>
              <a:rPr lang="en-US" b="1" dirty="0" err="1">
                <a:solidFill>
                  <a:srgbClr val="0070C0"/>
                </a:solidFill>
              </a:rPr>
              <a:t>Randomising</a:t>
            </a:r>
            <a:r>
              <a:rPr lang="en-US" b="1" dirty="0">
                <a:solidFill>
                  <a:srgbClr val="0070C0"/>
                </a:solidFill>
              </a:rPr>
              <a:t> the order that things happen within a condition</a:t>
            </a:r>
          </a:p>
          <a:p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783131-2889-B2B9-51F0-DF3C5C9477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830614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You are testing whether people remember acoustically similar (AS) or acoustically different (AD) words better</a:t>
            </a:r>
          </a:p>
          <a:p>
            <a:r>
              <a:rPr lang="en-US" dirty="0">
                <a:solidFill>
                  <a:schemeClr val="bg1"/>
                </a:solidFill>
              </a:rPr>
              <a:t>You have 20 participants</a:t>
            </a:r>
          </a:p>
          <a:p>
            <a:r>
              <a:rPr lang="en-US" dirty="0">
                <a:solidFill>
                  <a:schemeClr val="bg1"/>
                </a:solidFill>
              </a:rPr>
              <a:t>10 participants are tested on AS then AD words</a:t>
            </a:r>
          </a:p>
          <a:p>
            <a:r>
              <a:rPr lang="en-US" dirty="0">
                <a:solidFill>
                  <a:schemeClr val="bg1"/>
                </a:solidFill>
              </a:rPr>
              <a:t>10 participants are tested on AD then AS words</a:t>
            </a:r>
          </a:p>
          <a:p>
            <a:r>
              <a:rPr lang="en-US" dirty="0">
                <a:solidFill>
                  <a:schemeClr val="bg1"/>
                </a:solidFill>
              </a:rPr>
              <a:t>The word order for each list is randomized before the experiment starts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06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08B57-E38E-A965-64A1-45CDE7BFD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EB754-D204-4D0F-3D5C-C98BAB65E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Standardisation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A5683-15E3-79C9-12D5-648FBE0A5C7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Each participant has the same experience in the experiment</a:t>
            </a:r>
          </a:p>
          <a:p>
            <a:r>
              <a:rPr lang="en-US" b="1" dirty="0">
                <a:solidFill>
                  <a:srgbClr val="0070C0"/>
                </a:solidFill>
              </a:rPr>
              <a:t>Same instructions</a:t>
            </a:r>
          </a:p>
          <a:p>
            <a:r>
              <a:rPr lang="en-US" b="1" dirty="0">
                <a:solidFill>
                  <a:srgbClr val="0070C0"/>
                </a:solidFill>
              </a:rPr>
              <a:t>Same environment</a:t>
            </a:r>
          </a:p>
          <a:p>
            <a:r>
              <a:rPr lang="en-US" b="1" dirty="0">
                <a:solidFill>
                  <a:srgbClr val="0070C0"/>
                </a:solidFill>
              </a:rPr>
              <a:t>Same procedures</a:t>
            </a:r>
          </a:p>
          <a:p>
            <a:r>
              <a:rPr lang="en-US" b="1" dirty="0">
                <a:solidFill>
                  <a:srgbClr val="0070C0"/>
                </a:solidFill>
              </a:rPr>
              <a:t>The procedures etc. don’t act as EVs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038DEB-6C16-D842-AD63-0E3E16AB9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830614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In the Bobo Doll study, the children went through the exact same experience</a:t>
            </a:r>
          </a:p>
          <a:p>
            <a:r>
              <a:rPr lang="en-US" dirty="0">
                <a:solidFill>
                  <a:schemeClr val="bg1"/>
                </a:solidFill>
              </a:rPr>
              <a:t>The gender of the adult changed</a:t>
            </a:r>
          </a:p>
          <a:p>
            <a:r>
              <a:rPr lang="en-US" dirty="0">
                <a:solidFill>
                  <a:schemeClr val="bg1"/>
                </a:solidFill>
              </a:rPr>
              <a:t>The toys, environment </a:t>
            </a:r>
            <a:r>
              <a:rPr lang="en-US" dirty="0" err="1">
                <a:solidFill>
                  <a:schemeClr val="bg1"/>
                </a:solidFill>
              </a:rPr>
              <a:t>etc</a:t>
            </a:r>
            <a:r>
              <a:rPr lang="en-US" dirty="0">
                <a:solidFill>
                  <a:schemeClr val="bg1"/>
                </a:solidFill>
              </a:rPr>
              <a:t> were the same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38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8F009-B740-D217-DA90-CA4CB2977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 on research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A7C5A-7E9F-819F-BE03-F912A0FF2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For each issue</a:t>
            </a:r>
          </a:p>
          <a:p>
            <a:pPr lvl="1"/>
            <a:r>
              <a:rPr lang="en-US" dirty="0"/>
              <a:t>Write a definition</a:t>
            </a:r>
          </a:p>
          <a:p>
            <a:pPr lvl="1"/>
            <a:r>
              <a:rPr lang="en-US" dirty="0"/>
              <a:t>For EV </a:t>
            </a:r>
            <a:r>
              <a:rPr lang="en-US" dirty="0">
                <a:sym typeface="Wingdings" pitchFamily="2" charset="2"/>
              </a:rPr>
              <a:t> difference between participant and situational variables</a:t>
            </a:r>
            <a:endParaRPr lang="en-US" dirty="0"/>
          </a:p>
          <a:p>
            <a:pPr lvl="1"/>
            <a:r>
              <a:rPr lang="en-US" dirty="0"/>
              <a:t>Explain how the issue impacts the outcome of research</a:t>
            </a:r>
          </a:p>
          <a:p>
            <a:r>
              <a:rPr lang="en-US" dirty="0"/>
              <a:t>Extraneous, Confounding variables, Demand Characteristics and Investigator effects </a:t>
            </a:r>
            <a:r>
              <a:rPr lang="en-US" dirty="0">
                <a:sym typeface="Wingdings" pitchFamily="2" charset="2"/>
              </a:rPr>
              <a:t> negative impact</a:t>
            </a:r>
          </a:p>
          <a:p>
            <a:r>
              <a:rPr lang="en-US" dirty="0" err="1">
                <a:sym typeface="Wingdings" pitchFamily="2" charset="2"/>
              </a:rPr>
              <a:t>Randomisation</a:t>
            </a:r>
            <a:r>
              <a:rPr lang="en-US" dirty="0">
                <a:sym typeface="Wingdings" pitchFamily="2" charset="2"/>
              </a:rPr>
              <a:t> and </a:t>
            </a:r>
            <a:r>
              <a:rPr lang="en-US" dirty="0" err="1">
                <a:sym typeface="Wingdings" pitchFamily="2" charset="2"/>
              </a:rPr>
              <a:t>Standardisation</a:t>
            </a:r>
            <a:r>
              <a:rPr lang="en-US" dirty="0">
                <a:sym typeface="Wingdings" pitchFamily="2" charset="2"/>
              </a:rPr>
              <a:t>  ways to reduce the above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31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allingford Trust Theme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55FF"/>
      </a:hlink>
      <a:folHlink>
        <a:srgbClr val="0F1CA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9AFAF66-E9B3-48CE-B372-1F6F80D4DEA2}" vid="{A627980B-E4D4-4729-B4CD-87228889B1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c23345-8ea2-49f2-9662-81466da84a41">
      <Terms xmlns="http://schemas.microsoft.com/office/infopath/2007/PartnerControls"/>
    </lcf76f155ced4ddcb4097134ff3c332f>
    <TaxCatchAll xmlns="6fb58957-7ec2-4523-8567-2bd25756fd2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3BCD586CA13E48BACDB8FE44682C36" ma:contentTypeVersion="12" ma:contentTypeDescription="Create a new document." ma:contentTypeScope="" ma:versionID="3a1db601a060e558473710fe57e8a2ba">
  <xsd:schema xmlns:xsd="http://www.w3.org/2001/XMLSchema" xmlns:xs="http://www.w3.org/2001/XMLSchema" xmlns:p="http://schemas.microsoft.com/office/2006/metadata/properties" xmlns:ns2="12c23345-8ea2-49f2-9662-81466da84a41" xmlns:ns3="6fb58957-7ec2-4523-8567-2bd25756fd2f" targetNamespace="http://schemas.microsoft.com/office/2006/metadata/properties" ma:root="true" ma:fieldsID="beb7c74d26ab171d1edbe3f6f5d00d08" ns2:_="" ns3:_="">
    <xsd:import namespace="12c23345-8ea2-49f2-9662-81466da84a41"/>
    <xsd:import namespace="6fb58957-7ec2-4523-8567-2bd25756fd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23345-8ea2-49f2-9662-81466da84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ad0ac55-8370-45de-8d35-391d2d053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b58957-7ec2-4523-8567-2bd25756fd2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68d46c5-262a-4ec8-a2f4-2ea51afd3687}" ma:internalName="TaxCatchAll" ma:showField="CatchAllData" ma:web="6fb58957-7ec2-4523-8567-2bd25756fd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3CA279-5655-44E2-A66F-1A4D5E8BE6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B915B7-7113-480F-8E5E-ABD570CB814B}">
  <ds:schemaRefs>
    <ds:schemaRef ds:uri="http://purl.org/dc/terms/"/>
    <ds:schemaRef ds:uri="http://schemas.microsoft.com/office/2006/metadata/properties"/>
    <ds:schemaRef ds:uri="6fb58957-7ec2-4523-8567-2bd25756fd2f"/>
    <ds:schemaRef ds:uri="http://www.w3.org/XML/1998/namespace"/>
    <ds:schemaRef ds:uri="12c23345-8ea2-49f2-9662-81466da84a41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F190CF7-6EE0-450F-8E26-5616B772DA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c23345-8ea2-49f2-9662-81466da84a41"/>
    <ds:schemaRef ds:uri="6fb58957-7ec2-4523-8567-2bd25756fd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WS_High_Contrast_43</Template>
  <TotalTime>130</TotalTime>
  <Words>512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Wallingford Trust Theme</vt:lpstr>
      <vt:lpstr>LO TBAT: identify and discuss research issues in Psychology</vt:lpstr>
      <vt:lpstr>Six Research Issues</vt:lpstr>
      <vt:lpstr>Extraneous variables</vt:lpstr>
      <vt:lpstr>Confounding variables</vt:lpstr>
      <vt:lpstr>Demand characteristics</vt:lpstr>
      <vt:lpstr>Investigator effects</vt:lpstr>
      <vt:lpstr>Randomisation</vt:lpstr>
      <vt:lpstr>Standardisation</vt:lpstr>
      <vt:lpstr>Notes on research issues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Vernon LEIGH</cp:lastModifiedBy>
  <cp:revision>70</cp:revision>
  <dcterms:created xsi:type="dcterms:W3CDTF">2022-09-13T19:39:38Z</dcterms:created>
  <dcterms:modified xsi:type="dcterms:W3CDTF">2025-10-01T14:06:08Z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0x010100F03BCD586CA13E48BACDB8FE44682C36</vt:lpwstr>
  </property>
  <property fmtid="{D5CDD505-2E9C-101B-9397-08002B2CF9AE}" pid="3" name="MediaServiceImageTags">
    <vt:lpwstr/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Order">
    <vt:r8>1552000</vt:r8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TemplateUrl">
    <vt:lpwstr/>
  </property>
</Properties>
</file>