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69" r:id="rId4"/>
    <p:sldId id="260" r:id="rId5"/>
    <p:sldId id="263" r:id="rId6"/>
    <p:sldId id="264" r:id="rId7"/>
    <p:sldId id="265" r:id="rId8"/>
    <p:sldId id="270" r:id="rId9"/>
    <p:sldId id="271" r:id="rId10"/>
    <p:sldId id="272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7A822F-B521-1D37-A1F0-2EDD00B53646}" v="50" dt="2026-06-30T09:15:28.4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an Bowen" userId="S::bowens@wallingfordschool.com::8e355f5f-a8b1-4482-aeec-3a3fe73414b2" providerId="AD" clId="Web-{437A822F-B521-1D37-A1F0-2EDD00B53646}"/>
    <pc:docChg chg="modSld">
      <pc:chgData name="Sean Bowen" userId="S::bowens@wallingfordschool.com::8e355f5f-a8b1-4482-aeec-3a3fe73414b2" providerId="AD" clId="Web-{437A822F-B521-1D37-A1F0-2EDD00B53646}" dt="2026-06-30T09:15:27.984" v="23" actId="20577"/>
      <pc:docMkLst>
        <pc:docMk/>
      </pc:docMkLst>
      <pc:sldChg chg="modSp">
        <pc:chgData name="Sean Bowen" userId="S::bowens@wallingfordschool.com::8e355f5f-a8b1-4482-aeec-3a3fe73414b2" providerId="AD" clId="Web-{437A822F-B521-1D37-A1F0-2EDD00B53646}" dt="2026-06-30T09:13:18.214" v="1" actId="20577"/>
        <pc:sldMkLst>
          <pc:docMk/>
          <pc:sldMk cId="3815555677" sldId="257"/>
        </pc:sldMkLst>
        <pc:spChg chg="mod">
          <ac:chgData name="Sean Bowen" userId="S::bowens@wallingfordschool.com::8e355f5f-a8b1-4482-aeec-3a3fe73414b2" providerId="AD" clId="Web-{437A822F-B521-1D37-A1F0-2EDD00B53646}" dt="2026-06-30T09:13:18.214" v="1" actId="20577"/>
          <ac:spMkLst>
            <pc:docMk/>
            <pc:sldMk cId="3815555677" sldId="257"/>
            <ac:spMk id="7" creationId="{00000000-0000-0000-0000-000000000000}"/>
          </ac:spMkLst>
        </pc:spChg>
      </pc:sldChg>
      <pc:sldChg chg="modSp">
        <pc:chgData name="Sean Bowen" userId="S::bowens@wallingfordschool.com::8e355f5f-a8b1-4482-aeec-3a3fe73414b2" providerId="AD" clId="Web-{437A822F-B521-1D37-A1F0-2EDD00B53646}" dt="2026-06-30T09:13:37.636" v="9" actId="20577"/>
        <pc:sldMkLst>
          <pc:docMk/>
          <pc:sldMk cId="612263270" sldId="260"/>
        </pc:sldMkLst>
        <pc:spChg chg="mod">
          <ac:chgData name="Sean Bowen" userId="S::bowens@wallingfordschool.com::8e355f5f-a8b1-4482-aeec-3a3fe73414b2" providerId="AD" clId="Web-{437A822F-B521-1D37-A1F0-2EDD00B53646}" dt="2026-06-30T09:13:37.636" v="9" actId="20577"/>
          <ac:spMkLst>
            <pc:docMk/>
            <pc:sldMk cId="612263270" sldId="260"/>
            <ac:spMk id="7" creationId="{00000000-0000-0000-0000-000000000000}"/>
          </ac:spMkLst>
        </pc:spChg>
      </pc:sldChg>
      <pc:sldChg chg="modSp">
        <pc:chgData name="Sean Bowen" userId="S::bowens@wallingfordschool.com::8e355f5f-a8b1-4482-aeec-3a3fe73414b2" providerId="AD" clId="Web-{437A822F-B521-1D37-A1F0-2EDD00B53646}" dt="2026-06-30T09:13:41.293" v="11" actId="20577"/>
        <pc:sldMkLst>
          <pc:docMk/>
          <pc:sldMk cId="1692996691" sldId="263"/>
        </pc:sldMkLst>
        <pc:spChg chg="mod">
          <ac:chgData name="Sean Bowen" userId="S::bowens@wallingfordschool.com::8e355f5f-a8b1-4482-aeec-3a3fe73414b2" providerId="AD" clId="Web-{437A822F-B521-1D37-A1F0-2EDD00B53646}" dt="2026-06-30T09:13:41.293" v="11" actId="20577"/>
          <ac:spMkLst>
            <pc:docMk/>
            <pc:sldMk cId="1692996691" sldId="263"/>
            <ac:spMk id="7" creationId="{00000000-0000-0000-0000-000000000000}"/>
          </ac:spMkLst>
        </pc:spChg>
      </pc:sldChg>
      <pc:sldChg chg="modSp">
        <pc:chgData name="Sean Bowen" userId="S::bowens@wallingfordschool.com::8e355f5f-a8b1-4482-aeec-3a3fe73414b2" providerId="AD" clId="Web-{437A822F-B521-1D37-A1F0-2EDD00B53646}" dt="2026-06-30T09:13:44.918" v="13" actId="20577"/>
        <pc:sldMkLst>
          <pc:docMk/>
          <pc:sldMk cId="2725889249" sldId="264"/>
        </pc:sldMkLst>
        <pc:spChg chg="mod">
          <ac:chgData name="Sean Bowen" userId="S::bowens@wallingfordschool.com::8e355f5f-a8b1-4482-aeec-3a3fe73414b2" providerId="AD" clId="Web-{437A822F-B521-1D37-A1F0-2EDD00B53646}" dt="2026-06-30T09:13:44.918" v="13" actId="20577"/>
          <ac:spMkLst>
            <pc:docMk/>
            <pc:sldMk cId="2725889249" sldId="264"/>
            <ac:spMk id="7" creationId="{00000000-0000-0000-0000-000000000000}"/>
          </ac:spMkLst>
        </pc:spChg>
      </pc:sldChg>
      <pc:sldChg chg="modSp">
        <pc:chgData name="Sean Bowen" userId="S::bowens@wallingfordschool.com::8e355f5f-a8b1-4482-aeec-3a3fe73414b2" providerId="AD" clId="Web-{437A822F-B521-1D37-A1F0-2EDD00B53646}" dt="2026-06-30T09:14:43.358" v="16" actId="20577"/>
        <pc:sldMkLst>
          <pc:docMk/>
          <pc:sldMk cId="1114129724" sldId="265"/>
        </pc:sldMkLst>
        <pc:spChg chg="mod">
          <ac:chgData name="Sean Bowen" userId="S::bowens@wallingfordschool.com::8e355f5f-a8b1-4482-aeec-3a3fe73414b2" providerId="AD" clId="Web-{437A822F-B521-1D37-A1F0-2EDD00B53646}" dt="2026-06-30T09:14:43.358" v="16" actId="20577"/>
          <ac:spMkLst>
            <pc:docMk/>
            <pc:sldMk cId="1114129724" sldId="265"/>
            <ac:spMk id="7" creationId="{00000000-0000-0000-0000-000000000000}"/>
          </ac:spMkLst>
        </pc:spChg>
      </pc:sldChg>
      <pc:sldChg chg="modSp">
        <pc:chgData name="Sean Bowen" userId="S::bowens@wallingfordschool.com::8e355f5f-a8b1-4482-aeec-3a3fe73414b2" providerId="AD" clId="Web-{437A822F-B521-1D37-A1F0-2EDD00B53646}" dt="2026-06-30T09:13:27.027" v="4" actId="20577"/>
        <pc:sldMkLst>
          <pc:docMk/>
          <pc:sldMk cId="3477300582" sldId="268"/>
        </pc:sldMkLst>
        <pc:spChg chg="mod">
          <ac:chgData name="Sean Bowen" userId="S::bowens@wallingfordschool.com::8e355f5f-a8b1-4482-aeec-3a3fe73414b2" providerId="AD" clId="Web-{437A822F-B521-1D37-A1F0-2EDD00B53646}" dt="2026-06-30T09:13:27.027" v="4" actId="20577"/>
          <ac:spMkLst>
            <pc:docMk/>
            <pc:sldMk cId="3477300582" sldId="268"/>
            <ac:spMk id="7" creationId="{00000000-0000-0000-0000-000000000000}"/>
          </ac:spMkLst>
        </pc:spChg>
      </pc:sldChg>
      <pc:sldChg chg="modSp">
        <pc:chgData name="Sean Bowen" userId="S::bowens@wallingfordschool.com::8e355f5f-a8b1-4482-aeec-3a3fe73414b2" providerId="AD" clId="Web-{437A822F-B521-1D37-A1F0-2EDD00B53646}" dt="2026-06-30T09:15:27.984" v="23" actId="20577"/>
        <pc:sldMkLst>
          <pc:docMk/>
          <pc:sldMk cId="804945287" sldId="269"/>
        </pc:sldMkLst>
        <pc:spChg chg="mod">
          <ac:chgData name="Sean Bowen" userId="S::bowens@wallingfordschool.com::8e355f5f-a8b1-4482-aeec-3a3fe73414b2" providerId="AD" clId="Web-{437A822F-B521-1D37-A1F0-2EDD00B53646}" dt="2026-06-30T09:15:27.984" v="23" actId="20577"/>
          <ac:spMkLst>
            <pc:docMk/>
            <pc:sldMk cId="804945287" sldId="269"/>
            <ac:spMk id="7" creationId="{00000000-0000-0000-0000-000000000000}"/>
          </ac:spMkLst>
        </pc:spChg>
      </pc:sldChg>
      <pc:sldChg chg="modSp">
        <pc:chgData name="Sean Bowen" userId="S::bowens@wallingfordschool.com::8e355f5f-a8b1-4482-aeec-3a3fe73414b2" providerId="AD" clId="Web-{437A822F-B521-1D37-A1F0-2EDD00B53646}" dt="2026-06-30T09:14:47.873" v="18" actId="20577"/>
        <pc:sldMkLst>
          <pc:docMk/>
          <pc:sldMk cId="1785760462" sldId="270"/>
        </pc:sldMkLst>
        <pc:spChg chg="mod">
          <ac:chgData name="Sean Bowen" userId="S::bowens@wallingfordschool.com::8e355f5f-a8b1-4482-aeec-3a3fe73414b2" providerId="AD" clId="Web-{437A822F-B521-1D37-A1F0-2EDD00B53646}" dt="2026-06-30T09:14:47.873" v="18" actId="20577"/>
          <ac:spMkLst>
            <pc:docMk/>
            <pc:sldMk cId="1785760462" sldId="270"/>
            <ac:spMk id="7" creationId="{00000000-0000-0000-0000-000000000000}"/>
          </ac:spMkLst>
        </pc:spChg>
      </pc:sldChg>
      <pc:sldChg chg="modSp">
        <pc:chgData name="Sean Bowen" userId="S::bowens@wallingfordschool.com::8e355f5f-a8b1-4482-aeec-3a3fe73414b2" providerId="AD" clId="Web-{437A822F-B521-1D37-A1F0-2EDD00B53646}" dt="2026-06-30T09:14:52.686" v="20" actId="20577"/>
        <pc:sldMkLst>
          <pc:docMk/>
          <pc:sldMk cId="482704359" sldId="271"/>
        </pc:sldMkLst>
        <pc:spChg chg="mod">
          <ac:chgData name="Sean Bowen" userId="S::bowens@wallingfordschool.com::8e355f5f-a8b1-4482-aeec-3a3fe73414b2" providerId="AD" clId="Web-{437A822F-B521-1D37-A1F0-2EDD00B53646}" dt="2026-06-30T09:14:52.686" v="20" actId="20577"/>
          <ac:spMkLst>
            <pc:docMk/>
            <pc:sldMk cId="482704359" sldId="271"/>
            <ac:spMk id="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6255B-42B6-4349-BEB4-29C85DDA883D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BA4BD-8527-4418-B402-B778B286B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8364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6255B-42B6-4349-BEB4-29C85DDA883D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BA4BD-8527-4418-B402-B778B286B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0534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6255B-42B6-4349-BEB4-29C85DDA883D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BA4BD-8527-4418-B402-B778B286B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786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6255B-42B6-4349-BEB4-29C85DDA883D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BA4BD-8527-4418-B402-B778B286B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720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6255B-42B6-4349-BEB4-29C85DDA883D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BA4BD-8527-4418-B402-B778B286B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102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6255B-42B6-4349-BEB4-29C85DDA883D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BA4BD-8527-4418-B402-B778B286B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178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6255B-42B6-4349-BEB4-29C85DDA883D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BA4BD-8527-4418-B402-B778B286B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1735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6255B-42B6-4349-BEB4-29C85DDA883D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BA4BD-8527-4418-B402-B778B286B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685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6255B-42B6-4349-BEB4-29C85DDA883D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BA4BD-8527-4418-B402-B778B286B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777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6255B-42B6-4349-BEB4-29C85DDA883D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BA4BD-8527-4418-B402-B778B286B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137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6255B-42B6-4349-BEB4-29C85DDA883D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BA4BD-8527-4418-B402-B778B286B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64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6255B-42B6-4349-BEB4-29C85DDA883D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BA4BD-8527-4418-B402-B778B286B1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026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bowens@wallingfordschool.com" TargetMode="External"/><Relationship Id="rId2" Type="http://schemas.openxmlformats.org/officeDocument/2006/relationships/hyperlink" Target="http://www.tate.org.uk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2701" y="523445"/>
            <a:ext cx="825417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200" dirty="0"/>
          </a:p>
          <a:p>
            <a:r>
              <a:rPr lang="en-GB" sz="3600" dirty="0"/>
              <a:t> 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231961" y="282389"/>
            <a:ext cx="8673353" cy="66479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4000" b="1" u="sng">
                <a:solidFill>
                  <a:srgbClr val="7030A0"/>
                </a:solidFill>
                <a:latin typeface="Kristen ITC"/>
              </a:rPr>
              <a:t>Transition Challenge 2026: </a:t>
            </a:r>
            <a:r>
              <a:rPr lang="en-GB" sz="4000" b="1" u="sng" dirty="0">
                <a:solidFill>
                  <a:srgbClr val="7030A0"/>
                </a:solidFill>
                <a:latin typeface="Kristen ITC"/>
              </a:rPr>
              <a:t>CLOSE UP</a:t>
            </a:r>
          </a:p>
          <a:p>
            <a:endParaRPr lang="en-GB" sz="1400" dirty="0">
              <a:latin typeface="Kristen ITC" panose="03050502040202030202" pitchFamily="66" charset="0"/>
            </a:endParaRPr>
          </a:p>
          <a:p>
            <a:pPr algn="ctr"/>
            <a:r>
              <a:rPr lang="en-GB" sz="2400" b="1" dirty="0">
                <a:latin typeface="Kristen ITC" panose="03050502040202030202" pitchFamily="66" charset="0"/>
              </a:rPr>
              <a:t>This is a practical and written project. The challenge is broken down into tasks. </a:t>
            </a:r>
          </a:p>
          <a:p>
            <a:pPr algn="ctr"/>
            <a:endParaRPr lang="en-GB" sz="2400" b="1" dirty="0">
              <a:latin typeface="Kristen ITC" panose="03050502040202030202" pitchFamily="66" charset="0"/>
            </a:endParaRPr>
          </a:p>
          <a:p>
            <a:pPr algn="ctr"/>
            <a:r>
              <a:rPr lang="en-GB" sz="2400" b="1" dirty="0">
                <a:latin typeface="Kristen ITC" panose="03050502040202030202" pitchFamily="66" charset="0"/>
              </a:rPr>
              <a:t>You have been asked to produce an outcome based on the theme of </a:t>
            </a:r>
            <a:r>
              <a:rPr lang="en-GB" sz="2400" b="1" dirty="0">
                <a:solidFill>
                  <a:srgbClr val="7030A0"/>
                </a:solidFill>
                <a:latin typeface="Kristen ITC" panose="03050502040202030202" pitchFamily="66" charset="0"/>
              </a:rPr>
              <a:t>‘CLOSE UP’, </a:t>
            </a:r>
            <a:r>
              <a:rPr lang="en-GB" sz="2400" b="1" dirty="0">
                <a:latin typeface="Kristen ITC" panose="03050502040202030202" pitchFamily="66" charset="0"/>
              </a:rPr>
              <a:t>researching the work of others and producing your own personal response (final artwork) to the theme.</a:t>
            </a:r>
          </a:p>
          <a:p>
            <a:pPr algn="ctr"/>
            <a:endParaRPr lang="en-GB" sz="2400" b="1" dirty="0">
              <a:latin typeface="Kristen ITC" panose="03050502040202030202" pitchFamily="66" charset="0"/>
            </a:endParaRPr>
          </a:p>
          <a:p>
            <a:pPr algn="ctr"/>
            <a:r>
              <a:rPr lang="en-GB" sz="2400" b="1" dirty="0">
                <a:latin typeface="Kristen ITC" panose="03050502040202030202" pitchFamily="66" charset="0"/>
              </a:rPr>
              <a:t>You can present your work in a sketchbook or on paper of any size.</a:t>
            </a:r>
          </a:p>
          <a:p>
            <a:endParaRPr lang="en-GB" sz="2000" dirty="0">
              <a:latin typeface="Kristen ITC" panose="03050502040202030202" pitchFamily="66" charset="0"/>
            </a:endParaRPr>
          </a:p>
          <a:p>
            <a:pPr algn="ctr"/>
            <a:r>
              <a:rPr lang="en-GB" sz="2800" b="1" dirty="0">
                <a:solidFill>
                  <a:srgbClr val="FF0000"/>
                </a:solidFill>
                <a:latin typeface="Kristen ITC" panose="03050502040202030202" pitchFamily="66" charset="0"/>
              </a:rPr>
              <a:t>Please email if you have any questions: bowens@wallingfordschool.com</a:t>
            </a:r>
          </a:p>
          <a:p>
            <a:endParaRPr lang="en-US" sz="1600" dirty="0"/>
          </a:p>
        </p:txBody>
      </p:sp>
      <p:sp>
        <p:nvSpPr>
          <p:cNvPr id="8" name="Rectangle 7"/>
          <p:cNvSpPr/>
          <p:nvPr/>
        </p:nvSpPr>
        <p:spPr>
          <a:xfrm>
            <a:off x="231962" y="282389"/>
            <a:ext cx="8673353" cy="6386971"/>
          </a:xfrm>
          <a:prstGeom prst="rect">
            <a:avLst/>
          </a:prstGeom>
          <a:noFill/>
          <a:ln w="1905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555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FB7A8-7D6C-6242-BDA2-F11F75CDB6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640960" cy="1031854"/>
          </a:xfrm>
          <a:ln w="285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sz="6600" dirty="0">
                <a:solidFill>
                  <a:srgbClr val="FF0000"/>
                </a:solidFill>
                <a:latin typeface="Kristen ITC" panose="03050502040202030202" pitchFamily="66" charset="0"/>
              </a:rPr>
              <a:t>Any questions?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6028A9-4D10-0446-B790-3FD31DEC4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1628800"/>
            <a:ext cx="8640960" cy="2610997"/>
          </a:xfr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endParaRPr lang="en-US" sz="2700" dirty="0">
              <a:solidFill>
                <a:srgbClr val="7030A0"/>
              </a:solidFill>
              <a:latin typeface="Kristen ITC" panose="03050502040202030202" pitchFamily="66" charset="0"/>
            </a:endParaRPr>
          </a:p>
          <a:p>
            <a:r>
              <a:rPr lang="en-US" sz="2700" b="1" dirty="0">
                <a:solidFill>
                  <a:srgbClr val="7030A0"/>
                </a:solidFill>
                <a:latin typeface="Kristen ITC" panose="03050502040202030202" pitchFamily="66" charset="0"/>
              </a:rPr>
              <a:t>If you have any further questions</a:t>
            </a:r>
          </a:p>
          <a:p>
            <a:r>
              <a:rPr lang="en-US" sz="2700" b="1" dirty="0">
                <a:solidFill>
                  <a:srgbClr val="7030A0"/>
                </a:solidFill>
                <a:latin typeface="Kristen ITC" panose="03050502040202030202" pitchFamily="66" charset="0"/>
              </a:rPr>
              <a:t>please contact </a:t>
            </a:r>
            <a:r>
              <a:rPr lang="en-US" sz="2700" b="1" dirty="0" err="1">
                <a:solidFill>
                  <a:srgbClr val="7030A0"/>
                </a:solidFill>
                <a:latin typeface="Kristen ITC" panose="03050502040202030202" pitchFamily="66" charset="0"/>
              </a:rPr>
              <a:t>Mr</a:t>
            </a:r>
            <a:r>
              <a:rPr lang="en-US" sz="2700" b="1" dirty="0">
                <a:solidFill>
                  <a:srgbClr val="7030A0"/>
                </a:solidFill>
                <a:latin typeface="Kristen ITC" panose="03050502040202030202" pitchFamily="66" charset="0"/>
              </a:rPr>
              <a:t> Bowen on:</a:t>
            </a:r>
          </a:p>
          <a:p>
            <a:r>
              <a:rPr lang="en-US" sz="2700" b="1" dirty="0">
                <a:solidFill>
                  <a:schemeClr val="tx1"/>
                </a:solidFill>
                <a:latin typeface="Kristen ITC" panose="03050502040202030202" pitchFamily="66" charset="0"/>
              </a:rPr>
              <a:t>	</a:t>
            </a:r>
          </a:p>
          <a:p>
            <a:r>
              <a:rPr lang="en-US" sz="3600" b="1" dirty="0">
                <a:solidFill>
                  <a:schemeClr val="tx1"/>
                </a:solidFill>
                <a:latin typeface="Kristen ITC" panose="03050502040202030202" pitchFamily="66" charset="0"/>
              </a:rPr>
              <a:t>bowens</a:t>
            </a:r>
            <a:r>
              <a:rPr lang="en-US" sz="3600" b="1" dirty="0">
                <a:solidFill>
                  <a:schemeClr val="tx1"/>
                </a:solidFill>
                <a:latin typeface="Kristen ITC" panose="03050502040202030202" pitchFamily="66" charset="0"/>
                <a:cs typeface="Calibri" panose="020F0502020204030204" pitchFamily="34" charset="0"/>
              </a:rPr>
              <a:t>@wallingfordschool.com</a:t>
            </a:r>
            <a:endParaRPr lang="en-US" sz="3600" b="1" dirty="0">
              <a:solidFill>
                <a:schemeClr val="tx1"/>
              </a:solidFill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8358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2701" y="523445"/>
            <a:ext cx="825417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200" dirty="0"/>
          </a:p>
          <a:p>
            <a:r>
              <a:rPr lang="en-GB" sz="3600" dirty="0"/>
              <a:t> 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231961" y="282389"/>
            <a:ext cx="8673353" cy="61555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 b="1" u="sng">
                <a:solidFill>
                  <a:srgbClr val="7030A0"/>
                </a:solidFill>
                <a:latin typeface="Kristen ITC"/>
              </a:rPr>
              <a:t>Transition Challenge 2026: CLOSE UP</a:t>
            </a:r>
          </a:p>
          <a:p>
            <a:endParaRPr lang="en-US" sz="1600" dirty="0">
              <a:latin typeface="Kristen ITC" panose="03050502040202030202" pitchFamily="66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Kristen ITC" panose="03050502040202030202" pitchFamily="66" charset="0"/>
              </a:rPr>
              <a:t>OVERVIEW:</a:t>
            </a:r>
            <a:endParaRPr lang="en-GB" sz="3600" dirty="0">
              <a:solidFill>
                <a:srgbClr val="FF0000"/>
              </a:solidFill>
              <a:latin typeface="Kristen ITC" panose="03050502040202030202" pitchFamily="66" charset="0"/>
            </a:endParaRPr>
          </a:p>
          <a:p>
            <a:endParaRPr lang="en-GB" sz="2400" b="1" dirty="0">
              <a:solidFill>
                <a:srgbClr val="FF0000"/>
              </a:solidFill>
              <a:latin typeface="Kristen ITC" panose="03050502040202030202" pitchFamily="66" charset="0"/>
            </a:endParaRPr>
          </a:p>
          <a:p>
            <a:r>
              <a:rPr lang="en-GB" sz="2400" b="1" dirty="0">
                <a:solidFill>
                  <a:srgbClr val="FF0000"/>
                </a:solidFill>
                <a:latin typeface="Kristen ITC" panose="03050502040202030202" pitchFamily="66" charset="0"/>
              </a:rPr>
              <a:t>Task One</a:t>
            </a:r>
            <a:r>
              <a:rPr lang="en-GB" sz="2400" dirty="0">
                <a:latin typeface="Kristen ITC" panose="03050502040202030202" pitchFamily="66" charset="0"/>
              </a:rPr>
              <a:t>: </a:t>
            </a:r>
            <a:r>
              <a:rPr lang="en-GB" sz="2400" b="1" dirty="0">
                <a:latin typeface="Kristen ITC" panose="03050502040202030202" pitchFamily="66" charset="0"/>
              </a:rPr>
              <a:t>Ten good quality photographs </a:t>
            </a:r>
            <a:r>
              <a:rPr lang="en-GB" sz="2400" dirty="0">
                <a:latin typeface="Kristen ITC" panose="03050502040202030202" pitchFamily="66" charset="0"/>
              </a:rPr>
              <a:t>that respond to the theme of ‘close up’.</a:t>
            </a:r>
          </a:p>
          <a:p>
            <a:r>
              <a:rPr lang="en-GB" sz="2400" b="1" dirty="0">
                <a:solidFill>
                  <a:srgbClr val="FF0000"/>
                </a:solidFill>
                <a:latin typeface="Kristen ITC" panose="03050502040202030202" pitchFamily="66" charset="0"/>
              </a:rPr>
              <a:t>Task Two</a:t>
            </a:r>
            <a:r>
              <a:rPr lang="en-GB" sz="2400" dirty="0">
                <a:latin typeface="Kristen ITC" panose="03050502040202030202" pitchFamily="66" charset="0"/>
              </a:rPr>
              <a:t>: At least </a:t>
            </a:r>
            <a:r>
              <a:rPr lang="en-GB" sz="2400" b="1" dirty="0">
                <a:latin typeface="Kristen ITC" panose="03050502040202030202" pitchFamily="66" charset="0"/>
              </a:rPr>
              <a:t>ten observational drawings </a:t>
            </a:r>
            <a:r>
              <a:rPr lang="en-GB" sz="2400" dirty="0">
                <a:latin typeface="Kristen ITC" panose="03050502040202030202" pitchFamily="66" charset="0"/>
              </a:rPr>
              <a:t>(scale and media of your choice) based on close ups.</a:t>
            </a:r>
          </a:p>
          <a:p>
            <a:r>
              <a:rPr lang="en-GB" sz="2400" b="1" dirty="0">
                <a:solidFill>
                  <a:srgbClr val="FF0000"/>
                </a:solidFill>
                <a:latin typeface="Kristen ITC" panose="03050502040202030202" pitchFamily="66" charset="0"/>
              </a:rPr>
              <a:t>Task Three</a:t>
            </a:r>
            <a:r>
              <a:rPr lang="en-GB" sz="2400" dirty="0">
                <a:latin typeface="Kristen ITC" panose="03050502040202030202" pitchFamily="66" charset="0"/>
              </a:rPr>
              <a:t>: </a:t>
            </a:r>
            <a:r>
              <a:rPr lang="en-GB" sz="2400" b="1" dirty="0">
                <a:latin typeface="Kristen ITC" panose="03050502040202030202" pitchFamily="66" charset="0"/>
              </a:rPr>
              <a:t>A final piece of work </a:t>
            </a:r>
            <a:r>
              <a:rPr lang="en-GB" sz="2400" dirty="0">
                <a:latin typeface="Kristen ITC" panose="03050502040202030202" pitchFamily="66" charset="0"/>
              </a:rPr>
              <a:t>that relates clearly to the theme and research undertaken.</a:t>
            </a:r>
          </a:p>
          <a:p>
            <a:r>
              <a:rPr lang="en-GB" sz="2400" b="1" dirty="0">
                <a:solidFill>
                  <a:srgbClr val="FF0000"/>
                </a:solidFill>
                <a:latin typeface="Kristen ITC"/>
              </a:rPr>
              <a:t>Task Four (Optional)</a:t>
            </a:r>
            <a:r>
              <a:rPr lang="en-GB" sz="2400" b="1" dirty="0">
                <a:latin typeface="Kristen ITC"/>
              </a:rPr>
              <a:t>:</a:t>
            </a:r>
            <a:r>
              <a:rPr lang="en-GB" sz="2400" dirty="0">
                <a:latin typeface="Kristen ITC"/>
              </a:rPr>
              <a:t> An </a:t>
            </a:r>
            <a:r>
              <a:rPr lang="en-GB" sz="2400" b="1" dirty="0">
                <a:latin typeface="Kristen ITC"/>
              </a:rPr>
              <a:t>evaluation</a:t>
            </a:r>
            <a:r>
              <a:rPr lang="en-GB" sz="2400" dirty="0">
                <a:latin typeface="Kristen ITC"/>
              </a:rPr>
              <a:t> of all of your work so far for this project.</a:t>
            </a:r>
          </a:p>
          <a:p>
            <a:r>
              <a:rPr lang="en-GB" sz="2400" b="1" dirty="0">
                <a:solidFill>
                  <a:srgbClr val="FF0000"/>
                </a:solidFill>
                <a:latin typeface="Kristen ITC"/>
              </a:rPr>
              <a:t>Task Five (Optional)</a:t>
            </a:r>
            <a:r>
              <a:rPr lang="en-GB" sz="2400" b="1" dirty="0">
                <a:latin typeface="Kristen ITC"/>
              </a:rPr>
              <a:t>: </a:t>
            </a:r>
            <a:r>
              <a:rPr lang="en-GB" sz="2400" dirty="0">
                <a:latin typeface="Kristen ITC"/>
              </a:rPr>
              <a:t>A </a:t>
            </a:r>
            <a:r>
              <a:rPr lang="en-GB" sz="2400" b="1" dirty="0">
                <a:latin typeface="Kristen ITC"/>
              </a:rPr>
              <a:t>written comparison between two images </a:t>
            </a:r>
            <a:r>
              <a:rPr lang="en-GB" sz="2400" dirty="0">
                <a:latin typeface="Kristen ITC"/>
              </a:rPr>
              <a:t>related to close ups: ‘Reflecting Drops’ by Peter Keetman and ‘</a:t>
            </a:r>
            <a:r>
              <a:rPr lang="en-GB" sz="2400" dirty="0" err="1">
                <a:latin typeface="Kristen ITC"/>
              </a:rPr>
              <a:t>Motocrosser</a:t>
            </a:r>
            <a:r>
              <a:rPr lang="en-GB" sz="2400" dirty="0">
                <a:latin typeface="Kristen ITC"/>
              </a:rPr>
              <a:t>’ by Richard Patterson.</a:t>
            </a:r>
          </a:p>
          <a:p>
            <a:endParaRPr lang="en-GB" sz="1200" dirty="0">
              <a:latin typeface="Kristen ITC" panose="03050502040202030202" pitchFamily="66" charset="0"/>
            </a:endParaRPr>
          </a:p>
          <a:p>
            <a:pPr algn="ctr"/>
            <a:r>
              <a:rPr lang="en-GB" dirty="0">
                <a:latin typeface="Kristen ITC" panose="03050502040202030202" pitchFamily="66" charset="0"/>
              </a:rPr>
              <a:t>(DETAILS ON FOLLOWING SLIDES)</a:t>
            </a:r>
          </a:p>
        </p:txBody>
      </p:sp>
      <p:sp>
        <p:nvSpPr>
          <p:cNvPr id="8" name="Rectangle 7"/>
          <p:cNvSpPr/>
          <p:nvPr/>
        </p:nvSpPr>
        <p:spPr>
          <a:xfrm>
            <a:off x="231962" y="282389"/>
            <a:ext cx="8673353" cy="6386971"/>
          </a:xfrm>
          <a:prstGeom prst="rect">
            <a:avLst/>
          </a:prstGeom>
          <a:noFill/>
          <a:ln w="1905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300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2701" y="523445"/>
            <a:ext cx="825417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200" dirty="0"/>
          </a:p>
          <a:p>
            <a:r>
              <a:rPr lang="en-GB" sz="3600" dirty="0"/>
              <a:t> 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107504" y="188640"/>
            <a:ext cx="8928992" cy="58785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 b="1" u="sng">
                <a:solidFill>
                  <a:srgbClr val="7030A0"/>
                </a:solidFill>
                <a:latin typeface="Kristen ITC"/>
              </a:rPr>
              <a:t>Transition Challenge 2026: CLOSE UP</a:t>
            </a:r>
          </a:p>
          <a:p>
            <a:endParaRPr lang="en-US" sz="1600" dirty="0">
              <a:latin typeface="Kristen ITC" panose="03050502040202030202" pitchFamily="66" charset="0"/>
            </a:endParaRPr>
          </a:p>
          <a:p>
            <a:pPr algn="ctr"/>
            <a:r>
              <a:rPr lang="en-GB" sz="3600" b="1" dirty="0">
                <a:solidFill>
                  <a:srgbClr val="FF0000"/>
                </a:solidFill>
                <a:latin typeface="Kristen ITC" panose="03050502040202030202" pitchFamily="66" charset="0"/>
              </a:rPr>
              <a:t>DEADLINES:</a:t>
            </a:r>
          </a:p>
          <a:p>
            <a:pPr algn="ctr"/>
            <a:endParaRPr lang="en-GB" sz="2600" b="1" dirty="0">
              <a:solidFill>
                <a:srgbClr val="FF0000"/>
              </a:solidFill>
              <a:latin typeface="Kristen ITC" panose="03050502040202030202" pitchFamily="66" charset="0"/>
            </a:endParaRPr>
          </a:p>
          <a:p>
            <a:pPr algn="ctr"/>
            <a:r>
              <a:rPr lang="en-GB" sz="2600" b="1">
                <a:solidFill>
                  <a:srgbClr val="FF0000"/>
                </a:solidFill>
                <a:latin typeface="Kristen ITC"/>
              </a:rPr>
              <a:t>Friday 7</a:t>
            </a:r>
            <a:r>
              <a:rPr lang="en-GB" sz="2600" b="1" baseline="30000">
                <a:solidFill>
                  <a:srgbClr val="FF0000"/>
                </a:solidFill>
                <a:latin typeface="Kristen ITC"/>
              </a:rPr>
              <a:t>th</a:t>
            </a:r>
            <a:r>
              <a:rPr lang="en-GB" sz="2600" b="1" dirty="0">
                <a:solidFill>
                  <a:srgbClr val="FF0000"/>
                </a:solidFill>
                <a:latin typeface="Kristen ITC"/>
              </a:rPr>
              <a:t> August: </a:t>
            </a:r>
            <a:r>
              <a:rPr lang="en-GB" sz="2600" b="1" dirty="0">
                <a:latin typeface="Kristen ITC"/>
              </a:rPr>
              <a:t>Please email me photos of your photographs and observational drawings.</a:t>
            </a:r>
          </a:p>
          <a:p>
            <a:pPr algn="ctr"/>
            <a:r>
              <a:rPr lang="en-GB" sz="2600" b="1" dirty="0">
                <a:solidFill>
                  <a:srgbClr val="7030A0"/>
                </a:solidFill>
                <a:latin typeface="Kristen ITC" panose="03050502040202030202" pitchFamily="66" charset="0"/>
              </a:rPr>
              <a:t>(Tasks 1 and 2)</a:t>
            </a:r>
          </a:p>
          <a:p>
            <a:pPr algn="ctr"/>
            <a:endParaRPr lang="en-GB" sz="2600" b="1" dirty="0">
              <a:latin typeface="Kristen ITC" panose="03050502040202030202" pitchFamily="66" charset="0"/>
            </a:endParaRPr>
          </a:p>
          <a:p>
            <a:pPr algn="ctr"/>
            <a:r>
              <a:rPr lang="en-GB" sz="2600" b="1">
                <a:solidFill>
                  <a:srgbClr val="FF0000"/>
                </a:solidFill>
                <a:latin typeface="Kristen ITC"/>
              </a:rPr>
              <a:t>Friday 4</a:t>
            </a:r>
            <a:r>
              <a:rPr lang="en-GB" sz="2600" b="1" dirty="0">
                <a:solidFill>
                  <a:srgbClr val="FF0000"/>
                </a:solidFill>
                <a:latin typeface="Kristen ITC"/>
              </a:rPr>
              <a:t>th September</a:t>
            </a:r>
            <a:r>
              <a:rPr lang="en-GB" sz="2600" b="1" dirty="0">
                <a:latin typeface="Kristen ITC"/>
              </a:rPr>
              <a:t>: Please also send me a photo of your final piece of work.</a:t>
            </a:r>
          </a:p>
          <a:p>
            <a:pPr algn="ctr"/>
            <a:r>
              <a:rPr lang="en-GB" sz="2600" b="1" dirty="0">
                <a:latin typeface="Kristen ITC"/>
              </a:rPr>
              <a:t>Optional: Please send me your evaluation and your comparison between ‘Reflecting Drops’ by Peter Keetman and ‘</a:t>
            </a:r>
            <a:r>
              <a:rPr lang="en-GB" sz="2600" b="1" dirty="0" err="1">
                <a:latin typeface="Kristen ITC"/>
              </a:rPr>
              <a:t>Motocrosser</a:t>
            </a:r>
            <a:r>
              <a:rPr lang="en-GB" sz="2600" b="1" dirty="0">
                <a:latin typeface="Kristen ITC"/>
              </a:rPr>
              <a:t>’</a:t>
            </a:r>
          </a:p>
          <a:p>
            <a:pPr algn="ctr"/>
            <a:r>
              <a:rPr lang="en-GB" sz="2600" b="1" dirty="0">
                <a:solidFill>
                  <a:srgbClr val="7030A0"/>
                </a:solidFill>
                <a:latin typeface="Kristen ITC" panose="03050502040202030202" pitchFamily="66" charset="0"/>
              </a:rPr>
              <a:t>(Task 3 + </a:t>
            </a:r>
            <a:r>
              <a:rPr lang="en-GB" sz="2600" b="1" i="1" dirty="0">
                <a:solidFill>
                  <a:srgbClr val="7030A0"/>
                </a:solidFill>
                <a:latin typeface="Kristen ITC" panose="03050502040202030202" pitchFamily="66" charset="0"/>
              </a:rPr>
              <a:t>(Optional: 4 and 5</a:t>
            </a:r>
            <a:r>
              <a:rPr lang="en-GB" sz="2600" b="1" dirty="0">
                <a:solidFill>
                  <a:srgbClr val="7030A0"/>
                </a:solidFill>
                <a:latin typeface="Kristen ITC" panose="03050502040202030202" pitchFamily="66" charset="0"/>
              </a:rPr>
              <a:t>))</a:t>
            </a:r>
          </a:p>
          <a:p>
            <a:pPr algn="ctr"/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804945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2701" y="523445"/>
            <a:ext cx="825417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200" dirty="0"/>
          </a:p>
          <a:p>
            <a:r>
              <a:rPr lang="en-GB" sz="3600" dirty="0"/>
              <a:t> 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231961" y="282389"/>
            <a:ext cx="8673353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 b="1" u="sng">
                <a:solidFill>
                  <a:srgbClr val="7030A0"/>
                </a:solidFill>
                <a:latin typeface="Kristen ITC"/>
              </a:rPr>
              <a:t>Transition Challenge 2026: CLOSE UP</a:t>
            </a:r>
          </a:p>
          <a:p>
            <a:endParaRPr lang="en-GB" sz="800" b="1" u="sng" dirty="0">
              <a:latin typeface="Kristen ITC" panose="03050502040202030202" pitchFamily="66" charset="0"/>
            </a:endParaRPr>
          </a:p>
          <a:p>
            <a:r>
              <a:rPr lang="en-GB" b="1" dirty="0">
                <a:solidFill>
                  <a:srgbClr val="FF0000"/>
                </a:solidFill>
                <a:latin typeface="Kristen ITC" panose="03050502040202030202" pitchFamily="66" charset="0"/>
              </a:rPr>
              <a:t>Task One:</a:t>
            </a:r>
          </a:p>
          <a:p>
            <a:r>
              <a:rPr lang="en-GB" sz="1400" b="1" dirty="0">
                <a:latin typeface="Kristen ITC"/>
              </a:rPr>
              <a:t>You have been asked to explore and investigate the theme </a:t>
            </a:r>
            <a:r>
              <a:rPr lang="en-GB" sz="1400" b="1" dirty="0">
                <a:solidFill>
                  <a:srgbClr val="7030A0"/>
                </a:solidFill>
                <a:latin typeface="Kristen ITC"/>
              </a:rPr>
              <a:t>‘CLOSE UP’ </a:t>
            </a:r>
            <a:r>
              <a:rPr lang="en-GB" sz="1400" b="1" dirty="0">
                <a:latin typeface="Kristen ITC"/>
              </a:rPr>
              <a:t>to produce creative outcomes. The theme should be seen as a starting point and you should explore appropriate primary and secondary source material. </a:t>
            </a:r>
          </a:p>
          <a:p>
            <a:endParaRPr lang="en-GB" sz="1400" b="1" dirty="0">
              <a:latin typeface="Kristen ITC" panose="03050502040202030202" pitchFamily="66" charset="0"/>
            </a:endParaRPr>
          </a:p>
          <a:p>
            <a:endParaRPr lang="en-GB" sz="1400" b="1" dirty="0">
              <a:latin typeface="Kristen ITC" panose="03050502040202030202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1962" y="282389"/>
            <a:ext cx="8673353" cy="6386971"/>
          </a:xfrm>
          <a:prstGeom prst="rect">
            <a:avLst/>
          </a:prstGeom>
          <a:noFill/>
          <a:ln w="1905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394313" y="1967257"/>
            <a:ext cx="2552881" cy="16927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7030A0"/>
                </a:solidFill>
                <a:latin typeface="Kristen ITC" panose="03050502040202030202" pitchFamily="66" charset="0"/>
              </a:rPr>
              <a:t>Close up </a:t>
            </a:r>
            <a:r>
              <a:rPr lang="en-GB" b="1" dirty="0">
                <a:latin typeface="Kristen ITC" panose="03050502040202030202" pitchFamily="66" charset="0"/>
              </a:rPr>
              <a:t>definitions:</a:t>
            </a:r>
          </a:p>
          <a:p>
            <a:r>
              <a:rPr lang="en-GB" sz="1400" dirty="0">
                <a:latin typeface="Kristen ITC" panose="03050502040202030202" pitchFamily="66" charset="0"/>
              </a:rPr>
              <a:t>Very near.</a:t>
            </a:r>
          </a:p>
          <a:p>
            <a:endParaRPr lang="en-GB" sz="800" dirty="0">
              <a:latin typeface="Kristen ITC" panose="03050502040202030202" pitchFamily="66" charset="0"/>
            </a:endParaRPr>
          </a:p>
          <a:p>
            <a:r>
              <a:rPr lang="en-GB" sz="1400" dirty="0">
                <a:latin typeface="Kristen ITC" panose="03050502040202030202" pitchFamily="66" charset="0"/>
              </a:rPr>
              <a:t>An intimate and detailed description or study.</a:t>
            </a:r>
          </a:p>
          <a:p>
            <a:endParaRPr lang="en-GB" sz="800" dirty="0">
              <a:latin typeface="Kristen ITC" panose="03050502040202030202" pitchFamily="66" charset="0"/>
            </a:endParaRPr>
          </a:p>
          <a:p>
            <a:r>
              <a:rPr lang="en-GB" sz="1400" dirty="0">
                <a:latin typeface="Kristen ITC" panose="03050502040202030202" pitchFamily="66" charset="0"/>
              </a:rPr>
              <a:t>A photograph or film image taken at close range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80278" y="1662218"/>
            <a:ext cx="2104204" cy="264687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b="1" dirty="0">
                <a:latin typeface="Kristen ITC" panose="03050502040202030202" pitchFamily="66" charset="0"/>
              </a:rPr>
              <a:t>Artists who have explored </a:t>
            </a:r>
            <a:r>
              <a:rPr lang="en-GB" b="1" dirty="0">
                <a:solidFill>
                  <a:srgbClr val="7030A0"/>
                </a:solidFill>
                <a:latin typeface="Kristen ITC" panose="03050502040202030202" pitchFamily="66" charset="0"/>
              </a:rPr>
              <a:t>Close up:</a:t>
            </a:r>
            <a:r>
              <a:rPr lang="en-GB" b="1" dirty="0">
                <a:latin typeface="Kristen ITC" panose="03050502040202030202" pitchFamily="66" charset="0"/>
              </a:rPr>
              <a:t> </a:t>
            </a:r>
          </a:p>
          <a:p>
            <a:pPr algn="r"/>
            <a:r>
              <a:rPr lang="en-GB" sz="1400" b="1" dirty="0">
                <a:latin typeface="Kristen ITC" panose="03050502040202030202" pitchFamily="66" charset="0"/>
              </a:rPr>
              <a:t>Chuck Close</a:t>
            </a:r>
          </a:p>
          <a:p>
            <a:pPr algn="r"/>
            <a:r>
              <a:rPr lang="en-GB" sz="1400" b="1" dirty="0">
                <a:latin typeface="Kristen ITC" panose="03050502040202030202" pitchFamily="66" charset="0"/>
              </a:rPr>
              <a:t>Jessica Craig-Martin</a:t>
            </a:r>
          </a:p>
          <a:p>
            <a:pPr algn="r"/>
            <a:r>
              <a:rPr lang="en-GB" sz="1400" b="1" dirty="0">
                <a:latin typeface="Kristen ITC" panose="03050502040202030202" pitchFamily="66" charset="0"/>
              </a:rPr>
              <a:t>Lucien Freud</a:t>
            </a:r>
          </a:p>
          <a:p>
            <a:pPr algn="r"/>
            <a:r>
              <a:rPr lang="en-GB" sz="1400" b="1" dirty="0">
                <a:latin typeface="Kristen ITC" panose="03050502040202030202" pitchFamily="66" charset="0"/>
              </a:rPr>
              <a:t>Peter </a:t>
            </a:r>
            <a:r>
              <a:rPr lang="en-GB" sz="1400" b="1" dirty="0" err="1">
                <a:latin typeface="Kristen ITC" panose="03050502040202030202" pitchFamily="66" charset="0"/>
              </a:rPr>
              <a:t>Keetman</a:t>
            </a:r>
            <a:endParaRPr lang="en-GB" sz="1400" b="1" dirty="0">
              <a:latin typeface="Kristen ITC" panose="03050502040202030202" pitchFamily="66" charset="0"/>
            </a:endParaRPr>
          </a:p>
          <a:p>
            <a:pPr algn="r"/>
            <a:r>
              <a:rPr lang="en-GB" sz="1400" b="1" dirty="0">
                <a:latin typeface="Kristen ITC" panose="03050502040202030202" pitchFamily="66" charset="0"/>
              </a:rPr>
              <a:t>Georgia O’Keeffe</a:t>
            </a:r>
          </a:p>
          <a:p>
            <a:pPr algn="r"/>
            <a:r>
              <a:rPr lang="en-GB" sz="1400" b="1" dirty="0">
                <a:latin typeface="Kristen ITC" panose="03050502040202030202" pitchFamily="66" charset="0"/>
              </a:rPr>
              <a:t>Richard Patterson</a:t>
            </a:r>
          </a:p>
          <a:p>
            <a:pPr algn="r"/>
            <a:r>
              <a:rPr lang="en-GB" sz="1400" b="1" dirty="0">
                <a:latin typeface="Kristen ITC" panose="03050502040202030202" pitchFamily="66" charset="0"/>
              </a:rPr>
              <a:t>Irving Penn</a:t>
            </a:r>
          </a:p>
          <a:p>
            <a:pPr algn="r"/>
            <a:r>
              <a:rPr lang="en-GB" sz="1400" b="1" dirty="0">
                <a:latin typeface="Kristen ITC" panose="03050502040202030202" pitchFamily="66" charset="0"/>
              </a:rPr>
              <a:t>Jenny Saville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973" y="4653136"/>
            <a:ext cx="1436236" cy="1828438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29" y="3789040"/>
            <a:ext cx="2742935" cy="2742935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460" y="2038264"/>
            <a:ext cx="3360552" cy="1550758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467286" y="3728851"/>
            <a:ext cx="3071134" cy="280076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GB" sz="800" dirty="0">
              <a:solidFill>
                <a:srgbClr val="FF0000"/>
              </a:solidFill>
            </a:endParaRPr>
          </a:p>
          <a:p>
            <a:pPr algn="ctr"/>
            <a:r>
              <a:rPr lang="en-GB" sz="2400" b="1" dirty="0">
                <a:solidFill>
                  <a:srgbClr val="FF0000"/>
                </a:solidFill>
                <a:latin typeface="Kristen ITC" panose="03050502040202030202" pitchFamily="66" charset="0"/>
              </a:rPr>
              <a:t>You should produce at least ten different, good quality photographs that respond to the theme</a:t>
            </a:r>
          </a:p>
        </p:txBody>
      </p:sp>
    </p:spTree>
    <p:extLst>
      <p:ext uri="{BB962C8B-B14F-4D97-AF65-F5344CB8AC3E}">
        <p14:creationId xmlns:p14="http://schemas.microsoft.com/office/powerpoint/2010/main" val="612263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2701" y="523445"/>
            <a:ext cx="825417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200" dirty="0"/>
          </a:p>
          <a:p>
            <a:r>
              <a:rPr lang="en-GB" sz="3600" dirty="0"/>
              <a:t> 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231961" y="282389"/>
            <a:ext cx="8673353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 b="1" u="sng">
                <a:solidFill>
                  <a:srgbClr val="7030A0"/>
                </a:solidFill>
                <a:latin typeface="Kristen ITC"/>
              </a:rPr>
              <a:t>Transition Challenge 2026: CLOSE UP</a:t>
            </a:r>
          </a:p>
          <a:p>
            <a:endParaRPr lang="en-GB" sz="800" u="sng" dirty="0">
              <a:latin typeface="Kristen ITC" panose="03050502040202030202" pitchFamily="66" charset="0"/>
            </a:endParaRPr>
          </a:p>
          <a:p>
            <a:r>
              <a:rPr lang="en-GB" b="1" dirty="0">
                <a:solidFill>
                  <a:srgbClr val="FF0000"/>
                </a:solidFill>
                <a:latin typeface="Kristen ITC" panose="03050502040202030202" pitchFamily="66" charset="0"/>
              </a:rPr>
              <a:t>Task Two:</a:t>
            </a:r>
          </a:p>
          <a:p>
            <a:r>
              <a:rPr lang="en-GB" sz="1400" dirty="0">
                <a:latin typeface="Kristen ITC"/>
              </a:rPr>
              <a:t>You have been asked to explore and investigate the theme </a:t>
            </a:r>
            <a:r>
              <a:rPr lang="en-GB" sz="1400" dirty="0">
                <a:solidFill>
                  <a:srgbClr val="7030A0"/>
                </a:solidFill>
                <a:latin typeface="Kristen ITC"/>
              </a:rPr>
              <a:t>‘CLOSE UP’ </a:t>
            </a:r>
            <a:r>
              <a:rPr lang="en-GB" sz="1400" dirty="0">
                <a:latin typeface="Kristen ITC"/>
              </a:rPr>
              <a:t>to produce creative outcomes. The theme should be seen as a starting point and you should explore appropriate primary and secondary source material. </a:t>
            </a:r>
          </a:p>
          <a:p>
            <a:endParaRPr lang="en-GB" sz="1400" dirty="0">
              <a:latin typeface="Kristen ITC" panose="03050502040202030202" pitchFamily="66" charset="0"/>
            </a:endParaRPr>
          </a:p>
          <a:p>
            <a:endParaRPr lang="en-GB" sz="1400" dirty="0">
              <a:latin typeface="Kristen ITC" panose="03050502040202030202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1962" y="282389"/>
            <a:ext cx="8673353" cy="6386971"/>
          </a:xfrm>
          <a:prstGeom prst="rect">
            <a:avLst/>
          </a:prstGeom>
          <a:noFill/>
          <a:ln w="1905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362701" y="1893050"/>
            <a:ext cx="2553115" cy="190821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7030A0"/>
                </a:solidFill>
                <a:latin typeface="Kristen ITC" panose="03050502040202030202" pitchFamily="66" charset="0"/>
              </a:rPr>
              <a:t>Close up </a:t>
            </a:r>
            <a:r>
              <a:rPr lang="en-GB" b="1" dirty="0">
                <a:latin typeface="Kristen ITC" panose="03050502040202030202" pitchFamily="66" charset="0"/>
              </a:rPr>
              <a:t>definitions:</a:t>
            </a:r>
          </a:p>
          <a:p>
            <a:r>
              <a:rPr lang="en-GB" sz="1400" dirty="0">
                <a:latin typeface="Kristen ITC" panose="03050502040202030202" pitchFamily="66" charset="0"/>
              </a:rPr>
              <a:t>Very near.</a:t>
            </a:r>
          </a:p>
          <a:p>
            <a:endParaRPr lang="en-GB" sz="800" dirty="0">
              <a:latin typeface="Kristen ITC" panose="03050502040202030202" pitchFamily="66" charset="0"/>
            </a:endParaRPr>
          </a:p>
          <a:p>
            <a:r>
              <a:rPr lang="en-GB" sz="1400" dirty="0">
                <a:latin typeface="Kristen ITC" panose="03050502040202030202" pitchFamily="66" charset="0"/>
              </a:rPr>
              <a:t>An intimate and detailed description or study.</a:t>
            </a:r>
          </a:p>
          <a:p>
            <a:endParaRPr lang="en-GB" sz="800" dirty="0">
              <a:latin typeface="Kristen ITC" panose="03050502040202030202" pitchFamily="66" charset="0"/>
            </a:endParaRPr>
          </a:p>
          <a:p>
            <a:r>
              <a:rPr lang="en-GB" sz="1400" dirty="0">
                <a:latin typeface="Kristen ITC" panose="03050502040202030202" pitchFamily="66" charset="0"/>
              </a:rPr>
              <a:t>A photograph or film image taken at close range</a:t>
            </a:r>
          </a:p>
          <a:p>
            <a:endParaRPr lang="en-GB" sz="1400" dirty="0">
              <a:latin typeface="Kristen ITC" panose="03050502040202030202" pitchFamily="66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140" y="4293096"/>
            <a:ext cx="1674069" cy="2245739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7" y="4069722"/>
            <a:ext cx="3241286" cy="2430965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62218"/>
            <a:ext cx="4102270" cy="2435556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786698" y="4455317"/>
            <a:ext cx="3031220" cy="2062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GB" sz="800" dirty="0">
              <a:solidFill>
                <a:srgbClr val="FF0000"/>
              </a:solidFill>
            </a:endParaRPr>
          </a:p>
          <a:p>
            <a:pPr algn="ctr"/>
            <a:r>
              <a:rPr lang="en-GB" sz="2000" b="1" dirty="0">
                <a:solidFill>
                  <a:srgbClr val="FF0000"/>
                </a:solidFill>
                <a:latin typeface="Kristen ITC" panose="03050502040202030202" pitchFamily="66" charset="0"/>
              </a:rPr>
              <a:t>At least ten observational studies based on close-ups.</a:t>
            </a:r>
          </a:p>
          <a:p>
            <a:pPr algn="ctr"/>
            <a:r>
              <a:rPr lang="en-US" sz="2000" b="1" dirty="0">
                <a:solidFill>
                  <a:srgbClr val="FF0000"/>
                </a:solidFill>
                <a:latin typeface="Kristen ITC" panose="03050502040202030202" pitchFamily="66" charset="0"/>
              </a:rPr>
              <a:t>You can use either pen or pencil for these drawings.</a:t>
            </a:r>
            <a:endParaRPr lang="en-GB" sz="2000" b="1" dirty="0">
              <a:solidFill>
                <a:srgbClr val="FF0000"/>
              </a:solidFill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996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2701" y="523445"/>
            <a:ext cx="825417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200" dirty="0"/>
          </a:p>
          <a:p>
            <a:r>
              <a:rPr lang="en-GB" sz="3600" dirty="0"/>
              <a:t> 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231961" y="282389"/>
            <a:ext cx="8673353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 b="1" u="sng">
                <a:solidFill>
                  <a:srgbClr val="7030A0"/>
                </a:solidFill>
                <a:latin typeface="Kristen ITC"/>
              </a:rPr>
              <a:t>Transition Challenge 2026: CLOSE UP</a:t>
            </a:r>
          </a:p>
          <a:p>
            <a:endParaRPr lang="en-GB" sz="800" u="sng" dirty="0">
              <a:latin typeface="Kristen ITC" panose="03050502040202030202" pitchFamily="66" charset="0"/>
            </a:endParaRPr>
          </a:p>
          <a:p>
            <a:r>
              <a:rPr lang="en-GB" b="1" dirty="0">
                <a:solidFill>
                  <a:srgbClr val="FF0000"/>
                </a:solidFill>
                <a:latin typeface="Kristen ITC" panose="03050502040202030202" pitchFamily="66" charset="0"/>
              </a:rPr>
              <a:t>Task Three:</a:t>
            </a:r>
          </a:p>
          <a:p>
            <a:r>
              <a:rPr lang="en-GB" sz="1400" dirty="0">
                <a:latin typeface="Kristen ITC"/>
              </a:rPr>
              <a:t>You have been asked to explore and investigate the theme </a:t>
            </a:r>
            <a:r>
              <a:rPr lang="en-GB" sz="1400" dirty="0">
                <a:solidFill>
                  <a:srgbClr val="7030A0"/>
                </a:solidFill>
                <a:latin typeface="Kristen ITC"/>
              </a:rPr>
              <a:t>‘CLOSE UP’ </a:t>
            </a:r>
            <a:r>
              <a:rPr lang="en-GB" sz="1400" dirty="0">
                <a:latin typeface="Kristen ITC"/>
              </a:rPr>
              <a:t>to produce creative outcomes. The theme should be seen as a starting point and you should explore appropriate primary and secondary source material. </a:t>
            </a:r>
          </a:p>
          <a:p>
            <a:endParaRPr lang="en-GB" sz="1400" dirty="0">
              <a:latin typeface="Kristen ITC" panose="03050502040202030202" pitchFamily="66" charset="0"/>
            </a:endParaRPr>
          </a:p>
          <a:p>
            <a:endParaRPr lang="en-GB" sz="1400" dirty="0">
              <a:latin typeface="Kristen ITC" panose="03050502040202030202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1962" y="116633"/>
            <a:ext cx="8673353" cy="6552728"/>
          </a:xfrm>
          <a:prstGeom prst="rect">
            <a:avLst/>
          </a:prstGeom>
          <a:noFill/>
          <a:ln w="1905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343289" y="1801413"/>
            <a:ext cx="2530676" cy="16927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7030A0"/>
                </a:solidFill>
                <a:latin typeface="Kristen ITC" panose="03050502040202030202" pitchFamily="66" charset="0"/>
              </a:rPr>
              <a:t>Close up </a:t>
            </a:r>
            <a:r>
              <a:rPr lang="en-GB" b="1" dirty="0">
                <a:latin typeface="Kristen ITC" panose="03050502040202030202" pitchFamily="66" charset="0"/>
              </a:rPr>
              <a:t>definitions:</a:t>
            </a:r>
          </a:p>
          <a:p>
            <a:r>
              <a:rPr lang="en-GB" sz="1400" dirty="0">
                <a:latin typeface="Kristen ITC" panose="03050502040202030202" pitchFamily="66" charset="0"/>
              </a:rPr>
              <a:t>Very near.</a:t>
            </a:r>
          </a:p>
          <a:p>
            <a:endParaRPr lang="en-GB" sz="800" dirty="0">
              <a:latin typeface="Kristen ITC" panose="03050502040202030202" pitchFamily="66" charset="0"/>
            </a:endParaRPr>
          </a:p>
          <a:p>
            <a:r>
              <a:rPr lang="en-GB" sz="1400" dirty="0">
                <a:latin typeface="Kristen ITC" panose="03050502040202030202" pitchFamily="66" charset="0"/>
              </a:rPr>
              <a:t>An intimate and detailed description or study.</a:t>
            </a:r>
          </a:p>
          <a:p>
            <a:endParaRPr lang="en-GB" sz="800" dirty="0">
              <a:latin typeface="Kristen ITC" panose="03050502040202030202" pitchFamily="66" charset="0"/>
            </a:endParaRPr>
          </a:p>
          <a:p>
            <a:r>
              <a:rPr lang="en-GB" sz="1400" dirty="0">
                <a:latin typeface="Kristen ITC" panose="03050502040202030202" pitchFamily="66" charset="0"/>
              </a:rPr>
              <a:t>A photograph or film image taken at close range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889" y="4314811"/>
            <a:ext cx="2880321" cy="2263931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13" y="3624900"/>
            <a:ext cx="2435423" cy="2942276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801412"/>
            <a:ext cx="2351700" cy="1823487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886460" y="2060848"/>
            <a:ext cx="2880320" cy="2062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GB" sz="800" dirty="0">
              <a:solidFill>
                <a:srgbClr val="FF0000"/>
              </a:solidFill>
            </a:endParaRPr>
          </a:p>
          <a:p>
            <a:pPr algn="ctr"/>
            <a:r>
              <a:rPr lang="en-GB" sz="2000" b="1" dirty="0">
                <a:solidFill>
                  <a:srgbClr val="FF0000"/>
                </a:solidFill>
                <a:latin typeface="Kristen ITC" panose="03050502040202030202" pitchFamily="66" charset="0"/>
              </a:rPr>
              <a:t>A final piece of work that relates clearly to the theme and research undertaken. This can be in any media.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1" y="3874124"/>
            <a:ext cx="2088233" cy="2689762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2725889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2701" y="523445"/>
            <a:ext cx="825417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200" dirty="0"/>
          </a:p>
          <a:p>
            <a:r>
              <a:rPr lang="en-GB" sz="3600" dirty="0"/>
              <a:t> 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231961" y="282389"/>
            <a:ext cx="8673353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 b="1" u="sng">
                <a:solidFill>
                  <a:srgbClr val="7030A0"/>
                </a:solidFill>
                <a:latin typeface="Kristen ITC"/>
              </a:rPr>
              <a:t>Transition Challenge 2026: CLOSE UP</a:t>
            </a:r>
          </a:p>
          <a:p>
            <a:endParaRPr lang="en-GB" sz="800" u="sng" dirty="0">
              <a:latin typeface="Kristen ITC" panose="03050502040202030202" pitchFamily="66" charset="0"/>
            </a:endParaRPr>
          </a:p>
          <a:p>
            <a:r>
              <a:rPr lang="en-GB" b="1" dirty="0">
                <a:solidFill>
                  <a:srgbClr val="FF0000"/>
                </a:solidFill>
                <a:latin typeface="Kristen ITC" panose="03050502040202030202" pitchFamily="66" charset="0"/>
              </a:rPr>
              <a:t>Task Four (Optional):</a:t>
            </a:r>
          </a:p>
          <a:p>
            <a:r>
              <a:rPr lang="en-GB" sz="1400" dirty="0">
                <a:latin typeface="Kristen ITC"/>
              </a:rPr>
              <a:t>You have been asked to explore and investigate the theme </a:t>
            </a:r>
            <a:r>
              <a:rPr lang="en-GB" sz="1400" dirty="0">
                <a:solidFill>
                  <a:srgbClr val="7030A0"/>
                </a:solidFill>
                <a:latin typeface="Kristen ITC"/>
              </a:rPr>
              <a:t>‘CLOSE UP’ </a:t>
            </a:r>
            <a:r>
              <a:rPr lang="en-GB" sz="1400" dirty="0">
                <a:latin typeface="Kristen ITC"/>
              </a:rPr>
              <a:t>to produce creative outcomes. The theme should be seen as a starting point and you should explore appropriate primary and secondary source material. </a:t>
            </a:r>
          </a:p>
          <a:p>
            <a:endParaRPr lang="en-GB" sz="1400" dirty="0">
              <a:latin typeface="Kristen ITC" panose="03050502040202030202" pitchFamily="66" charset="0"/>
            </a:endParaRPr>
          </a:p>
          <a:p>
            <a:endParaRPr lang="en-GB" sz="1400" dirty="0">
              <a:latin typeface="Kristen ITC" panose="03050502040202030202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1962" y="116633"/>
            <a:ext cx="8673353" cy="6552728"/>
          </a:xfrm>
          <a:prstGeom prst="rect">
            <a:avLst/>
          </a:prstGeom>
          <a:noFill/>
          <a:ln w="1905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663" y="1662218"/>
            <a:ext cx="1512168" cy="2593370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01" y="2036405"/>
            <a:ext cx="2574251" cy="4438366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661836"/>
            <a:ext cx="2440002" cy="2591284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131840" y="4437112"/>
            <a:ext cx="5608354" cy="2062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GB" sz="800" dirty="0">
              <a:solidFill>
                <a:srgbClr val="FF0000"/>
              </a:solidFill>
            </a:endParaRPr>
          </a:p>
          <a:p>
            <a:pPr algn="ctr"/>
            <a:r>
              <a:rPr lang="en-GB" sz="2400" b="1" dirty="0">
                <a:solidFill>
                  <a:srgbClr val="FF0000"/>
                </a:solidFill>
                <a:latin typeface="Kristen ITC" panose="03050502040202030202" pitchFamily="66" charset="0"/>
              </a:rPr>
              <a:t>A written evaluation of the project.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  <a:latin typeface="Kristen ITC" panose="03050502040202030202" pitchFamily="66" charset="0"/>
              </a:rPr>
              <a:t>What went well? What could have gone better? What would you do differently next time?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  <a:latin typeface="Kristen ITC" panose="03050502040202030202" pitchFamily="66" charset="0"/>
              </a:rPr>
              <a:t>(approx. 150 words)</a:t>
            </a:r>
          </a:p>
        </p:txBody>
      </p:sp>
    </p:spTree>
    <p:extLst>
      <p:ext uri="{BB962C8B-B14F-4D97-AF65-F5344CB8AC3E}">
        <p14:creationId xmlns:p14="http://schemas.microsoft.com/office/powerpoint/2010/main" val="1114129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15027" y="1287533"/>
            <a:ext cx="619063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/>
          </a:p>
          <a:p>
            <a:r>
              <a:rPr lang="en-GB" sz="2700" dirty="0"/>
              <a:t> </a:t>
            </a:r>
            <a:endParaRPr lang="en-GB" sz="1350" dirty="0"/>
          </a:p>
        </p:txBody>
      </p:sp>
      <p:sp>
        <p:nvSpPr>
          <p:cNvPr id="7" name="TextBox 6"/>
          <p:cNvSpPr txBox="1"/>
          <p:nvPr/>
        </p:nvSpPr>
        <p:spPr>
          <a:xfrm>
            <a:off x="179513" y="135542"/>
            <a:ext cx="8880828" cy="28546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GB" sz="1200" b="1" u="sng" dirty="0">
              <a:solidFill>
                <a:srgbClr val="7030A0"/>
              </a:solidFill>
            </a:endParaRPr>
          </a:p>
          <a:p>
            <a:pPr algn="ctr"/>
            <a:r>
              <a:rPr lang="en-GB" sz="2400" b="1" u="sng">
                <a:solidFill>
                  <a:srgbClr val="7030A0"/>
                </a:solidFill>
                <a:latin typeface="Kristen ITC"/>
              </a:rPr>
              <a:t>Transition Challenge 2026: CLOSE UP</a:t>
            </a:r>
            <a:endParaRPr lang="en-GB" sz="2400" u="sng">
              <a:latin typeface="Kristen ITC"/>
            </a:endParaRPr>
          </a:p>
          <a:p>
            <a:endParaRPr lang="en-US" sz="1500" b="1" dirty="0">
              <a:solidFill>
                <a:srgbClr val="FF0000"/>
              </a:solidFill>
              <a:latin typeface="Kristen ITC" panose="03050502040202030202" pitchFamily="66" charset="0"/>
            </a:endParaRPr>
          </a:p>
          <a:p>
            <a:r>
              <a:rPr lang="en-US" sz="1600" b="1" dirty="0">
                <a:solidFill>
                  <a:srgbClr val="FF0000"/>
                </a:solidFill>
                <a:latin typeface="Kristen ITC" panose="03050502040202030202" pitchFamily="66" charset="0"/>
              </a:rPr>
              <a:t>Task Five (Optional):</a:t>
            </a:r>
            <a:endParaRPr lang="en-GB" sz="1600" b="1" dirty="0">
              <a:latin typeface="Kristen ITC" panose="03050502040202030202" pitchFamily="66" charset="0"/>
            </a:endParaRPr>
          </a:p>
          <a:p>
            <a:r>
              <a:rPr lang="en-GB" sz="1600" b="1" dirty="0">
                <a:latin typeface="Kristen ITC"/>
              </a:rPr>
              <a:t>Make a written comparison between two images related to close ups: ‘Reflecting Drops’ by Peter Keetman and ‘</a:t>
            </a:r>
            <a:r>
              <a:rPr lang="en-GB" sz="1600" b="1" dirty="0" err="1">
                <a:latin typeface="Kristen ITC"/>
              </a:rPr>
              <a:t>Motocrosser</a:t>
            </a:r>
            <a:r>
              <a:rPr lang="en-GB" sz="1600" b="1" dirty="0">
                <a:latin typeface="Kristen ITC"/>
              </a:rPr>
              <a:t>’ by Richard Patterson. Describe and analyse the work of both artists and make comparisons between them. </a:t>
            </a:r>
          </a:p>
          <a:p>
            <a:endParaRPr lang="en-GB" sz="1600" b="1" dirty="0">
              <a:latin typeface="Kristen ITC" panose="03050502040202030202" pitchFamily="66" charset="0"/>
            </a:endParaRPr>
          </a:p>
          <a:p>
            <a:r>
              <a:rPr lang="en-GB" sz="1600" b="1" dirty="0">
                <a:latin typeface="Kristen ITC" panose="03050502040202030202" pitchFamily="66" charset="0"/>
              </a:rPr>
              <a:t>Refer to the formal elements in your writing: Line, shape, space, contrast, pattern, colour, tone, depth etc. </a:t>
            </a:r>
          </a:p>
          <a:p>
            <a:endParaRPr lang="en-GB" sz="1050" dirty="0">
              <a:latin typeface="Kristen ITC" panose="03050502040202030202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116632"/>
            <a:ext cx="8856983" cy="6552728"/>
          </a:xfrm>
          <a:prstGeom prst="rect">
            <a:avLst/>
          </a:prstGeom>
          <a:noFill/>
          <a:ln w="1905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80" y="4142162"/>
            <a:ext cx="3516106" cy="233821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829" y="3013056"/>
            <a:ext cx="3335882" cy="266870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6055552" y="5826967"/>
            <a:ext cx="2806412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1600" b="1" dirty="0">
                <a:latin typeface="Kristen ITC" panose="03050502040202030202" pitchFamily="66" charset="0"/>
              </a:rPr>
              <a:t>‘Reflecting Drops’</a:t>
            </a:r>
          </a:p>
          <a:p>
            <a:pPr algn="r"/>
            <a:r>
              <a:rPr lang="en-GB" sz="1600" b="1" dirty="0">
                <a:latin typeface="Kristen ITC" panose="03050502040202030202" pitchFamily="66" charset="0"/>
              </a:rPr>
              <a:t>by Peter </a:t>
            </a:r>
            <a:r>
              <a:rPr lang="en-GB" sz="1600" b="1" dirty="0" err="1">
                <a:latin typeface="Kristen ITC" panose="03050502040202030202" pitchFamily="66" charset="0"/>
              </a:rPr>
              <a:t>Keetman</a:t>
            </a:r>
            <a:endParaRPr lang="en-GB" sz="1600" b="1" dirty="0">
              <a:latin typeface="Kristen ITC" panose="03050502040202030202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2347" y="3392996"/>
            <a:ext cx="2747722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Kristen ITC" panose="03050502040202030202" pitchFamily="66" charset="0"/>
              </a:rPr>
              <a:t>‘</a:t>
            </a:r>
            <a:r>
              <a:rPr lang="en-GB" sz="1600" b="1" dirty="0" err="1">
                <a:latin typeface="Kristen ITC" panose="03050502040202030202" pitchFamily="66" charset="0"/>
              </a:rPr>
              <a:t>Motocrosser</a:t>
            </a:r>
            <a:r>
              <a:rPr lang="en-GB" sz="1600" b="1" dirty="0">
                <a:latin typeface="Kristen ITC" panose="03050502040202030202" pitchFamily="66" charset="0"/>
              </a:rPr>
              <a:t>’</a:t>
            </a:r>
          </a:p>
          <a:p>
            <a:r>
              <a:rPr lang="en-GB" sz="1600" b="1" dirty="0">
                <a:latin typeface="Kristen ITC" panose="03050502040202030202" pitchFamily="66" charset="0"/>
              </a:rPr>
              <a:t>by Richard Patterson.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69372" y="2853396"/>
            <a:ext cx="1408464" cy="240065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500" b="1" dirty="0">
                <a:latin typeface="Kristen ITC" panose="03050502040202030202" pitchFamily="66" charset="0"/>
              </a:rPr>
              <a:t>Don’t forget to express your opinions on the work you investigate.</a:t>
            </a:r>
          </a:p>
          <a:p>
            <a:endParaRPr lang="en-GB" sz="1500" b="1" dirty="0">
              <a:latin typeface="Kristen ITC" panose="03050502040202030202" pitchFamily="66" charset="0"/>
            </a:endParaRPr>
          </a:p>
          <a:p>
            <a:r>
              <a:rPr lang="en-GB" sz="1500" b="1" dirty="0">
                <a:latin typeface="Kristen ITC" panose="03050502040202030202" pitchFamily="66" charset="0"/>
              </a:rPr>
              <a:t>Approx. 500 words.</a:t>
            </a:r>
          </a:p>
          <a:p>
            <a:endParaRPr lang="en-GB" sz="1500" dirty="0"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760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15027" y="1249835"/>
            <a:ext cx="619063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/>
          </a:p>
          <a:p>
            <a:r>
              <a:rPr lang="en-GB" sz="2700" dirty="0"/>
              <a:t> </a:t>
            </a:r>
            <a:endParaRPr lang="en-GB" sz="1350" dirty="0"/>
          </a:p>
        </p:txBody>
      </p:sp>
      <p:sp>
        <p:nvSpPr>
          <p:cNvPr id="7" name="TextBox 6"/>
          <p:cNvSpPr txBox="1"/>
          <p:nvPr/>
        </p:nvSpPr>
        <p:spPr>
          <a:xfrm>
            <a:off x="160256" y="260648"/>
            <a:ext cx="8876240" cy="690188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 b="1" u="sng">
                <a:solidFill>
                  <a:srgbClr val="7030A0"/>
                </a:solidFill>
                <a:latin typeface="Kristen ITC"/>
              </a:rPr>
              <a:t>Transition Challenge 2026: OPTIONAL EXTRAS</a:t>
            </a:r>
          </a:p>
          <a:p>
            <a:endParaRPr lang="en-GB" sz="1050" dirty="0">
              <a:latin typeface="Kristen ITC" panose="03050502040202030202" pitchFamily="66" charset="0"/>
            </a:endParaRPr>
          </a:p>
          <a:p>
            <a:pPr algn="ctr"/>
            <a:r>
              <a:rPr lang="en-GB" b="1" i="1" dirty="0">
                <a:solidFill>
                  <a:srgbClr val="FF0000"/>
                </a:solidFill>
                <a:latin typeface="Kristen ITC" panose="03050502040202030202" pitchFamily="66" charset="0"/>
              </a:rPr>
              <a:t>Other things that you could be doing include:</a:t>
            </a:r>
          </a:p>
          <a:p>
            <a:r>
              <a:rPr lang="en-GB" sz="1600" dirty="0">
                <a:latin typeface="Kristen ITC" panose="03050502040202030202" pitchFamily="66" charset="0"/>
              </a:rPr>
              <a:t>- </a:t>
            </a:r>
            <a:r>
              <a:rPr lang="en-GB" sz="1600" b="1" dirty="0">
                <a:latin typeface="Kristen ITC" panose="03050502040202030202" pitchFamily="66" charset="0"/>
              </a:rPr>
              <a:t>Making observational drawings of anything! Any drawing that you do is helpful. </a:t>
            </a:r>
            <a:r>
              <a:rPr lang="en-GB" sz="1600" dirty="0">
                <a:latin typeface="Kristen ITC" panose="03050502040202030202" pitchFamily="66" charset="0"/>
              </a:rPr>
              <a:t>You could include drawings of: </a:t>
            </a:r>
            <a:r>
              <a:rPr lang="en-GB" sz="1600" b="1" dirty="0">
                <a:latin typeface="Kristen ITC" panose="03050502040202030202" pitchFamily="66" charset="0"/>
              </a:rPr>
              <a:t>biscuits</a:t>
            </a:r>
            <a:r>
              <a:rPr lang="en-GB" sz="1600" dirty="0">
                <a:latin typeface="Kristen ITC" panose="03050502040202030202" pitchFamily="66" charset="0"/>
              </a:rPr>
              <a:t>, tomato sauce bottles, </a:t>
            </a:r>
            <a:r>
              <a:rPr lang="en-GB" sz="1600" b="1" dirty="0">
                <a:latin typeface="Kristen ITC" panose="03050502040202030202" pitchFamily="66" charset="0"/>
              </a:rPr>
              <a:t>a self-portrait, </a:t>
            </a:r>
            <a:r>
              <a:rPr lang="en-GB" sz="1600" dirty="0">
                <a:latin typeface="Kristen ITC" panose="03050502040202030202" pitchFamily="66" charset="0"/>
              </a:rPr>
              <a:t>a pile of books, </a:t>
            </a:r>
            <a:r>
              <a:rPr lang="en-GB" sz="1600" b="1" dirty="0">
                <a:latin typeface="Kristen ITC" panose="03050502040202030202" pitchFamily="66" charset="0"/>
              </a:rPr>
              <a:t>empty packets of crisps</a:t>
            </a:r>
            <a:r>
              <a:rPr lang="en-GB" sz="1600" dirty="0">
                <a:latin typeface="Kristen ITC" panose="03050502040202030202" pitchFamily="66" charset="0"/>
              </a:rPr>
              <a:t>, a pile of clothes on a chair, </a:t>
            </a:r>
            <a:r>
              <a:rPr lang="en-GB" sz="1600" b="1" dirty="0">
                <a:latin typeface="Kristen ITC" panose="03050502040202030202" pitchFamily="66" charset="0"/>
              </a:rPr>
              <a:t>an open door</a:t>
            </a:r>
            <a:r>
              <a:rPr lang="en-GB" sz="1600" dirty="0">
                <a:latin typeface="Kristen ITC" panose="03050502040202030202" pitchFamily="66" charset="0"/>
              </a:rPr>
              <a:t>, a crushed up envelope, </a:t>
            </a:r>
            <a:r>
              <a:rPr lang="en-GB" sz="1600" b="1" dirty="0">
                <a:latin typeface="Kristen ITC" panose="03050502040202030202" pitchFamily="66" charset="0"/>
              </a:rPr>
              <a:t>a houseplant</a:t>
            </a:r>
            <a:r>
              <a:rPr lang="en-GB" sz="1600" dirty="0">
                <a:latin typeface="Kristen ITC" panose="03050502040202030202" pitchFamily="66" charset="0"/>
              </a:rPr>
              <a:t>, toothbrush and toothpaste combination, </a:t>
            </a:r>
            <a:r>
              <a:rPr lang="en-GB" sz="1600" b="1" dirty="0">
                <a:latin typeface="Kristen ITC" panose="03050502040202030202" pitchFamily="66" charset="0"/>
              </a:rPr>
              <a:t>bath taps</a:t>
            </a:r>
            <a:r>
              <a:rPr lang="en-GB" sz="1600" dirty="0">
                <a:latin typeface="Kristen ITC" panose="03050502040202030202" pitchFamily="66" charset="0"/>
              </a:rPr>
              <a:t>, a lamp, </a:t>
            </a:r>
            <a:r>
              <a:rPr lang="en-GB" sz="1600" b="1" dirty="0">
                <a:latin typeface="Kristen ITC" panose="03050502040202030202" pitchFamily="66" charset="0"/>
              </a:rPr>
              <a:t>a packet of playing cards</a:t>
            </a:r>
            <a:r>
              <a:rPr lang="en-GB" sz="1600" dirty="0">
                <a:latin typeface="Kristen ITC" panose="03050502040202030202" pitchFamily="66" charset="0"/>
              </a:rPr>
              <a:t>, some saucepans, </a:t>
            </a:r>
            <a:r>
              <a:rPr lang="en-GB" sz="1600" b="1" dirty="0">
                <a:latin typeface="Kristen ITC" panose="03050502040202030202" pitchFamily="66" charset="0"/>
              </a:rPr>
              <a:t>a toaster</a:t>
            </a:r>
            <a:r>
              <a:rPr lang="en-GB" sz="1600" dirty="0">
                <a:latin typeface="Kristen ITC" panose="03050502040202030202" pitchFamily="66" charset="0"/>
              </a:rPr>
              <a:t>, a TV remote, </a:t>
            </a:r>
            <a:r>
              <a:rPr lang="en-GB" sz="1600" b="1" dirty="0">
                <a:latin typeface="Kristen ITC" panose="03050502040202030202" pitchFamily="66" charset="0"/>
              </a:rPr>
              <a:t>an Xbox controller</a:t>
            </a:r>
            <a:r>
              <a:rPr lang="en-GB" sz="1600" dirty="0">
                <a:latin typeface="Kristen ITC" panose="03050502040202030202" pitchFamily="66" charset="0"/>
              </a:rPr>
              <a:t>, football boots, </a:t>
            </a:r>
            <a:r>
              <a:rPr lang="en-GB" sz="1600" b="1" dirty="0">
                <a:latin typeface="Kristen ITC" panose="03050502040202030202" pitchFamily="66" charset="0"/>
              </a:rPr>
              <a:t>a musical instrument</a:t>
            </a:r>
            <a:r>
              <a:rPr lang="en-GB" sz="1600" dirty="0">
                <a:latin typeface="Kristen ITC" panose="03050502040202030202" pitchFamily="66" charset="0"/>
              </a:rPr>
              <a:t>, a pair of socks, </a:t>
            </a:r>
            <a:r>
              <a:rPr lang="en-GB" sz="1600" b="1" dirty="0">
                <a:latin typeface="Kristen ITC" panose="03050502040202030202" pitchFamily="66" charset="0"/>
              </a:rPr>
              <a:t>a carrier bag</a:t>
            </a:r>
            <a:r>
              <a:rPr lang="en-GB" sz="1600" dirty="0">
                <a:latin typeface="Kristen ITC" panose="03050502040202030202" pitchFamily="66" charset="0"/>
              </a:rPr>
              <a:t>, some books on a shelf, </a:t>
            </a:r>
            <a:r>
              <a:rPr lang="en-GB" sz="1600" b="1" dirty="0">
                <a:latin typeface="Kristen ITC" panose="03050502040202030202" pitchFamily="66" charset="0"/>
              </a:rPr>
              <a:t>a view from a window</a:t>
            </a:r>
            <a:r>
              <a:rPr lang="en-GB" sz="1600" dirty="0">
                <a:latin typeface="Kristen ITC" panose="03050502040202030202" pitchFamily="66" charset="0"/>
              </a:rPr>
              <a:t>, a glass of something fizzy, </a:t>
            </a:r>
            <a:r>
              <a:rPr lang="en-GB" sz="1600" b="1" dirty="0">
                <a:latin typeface="Kristen ITC" panose="03050502040202030202" pitchFamily="66" charset="0"/>
              </a:rPr>
              <a:t>a phone,</a:t>
            </a:r>
            <a:r>
              <a:rPr lang="en-GB" sz="1600" dirty="0">
                <a:latin typeface="Kristen ITC" panose="03050502040202030202" pitchFamily="66" charset="0"/>
              </a:rPr>
              <a:t> a pile of knives and forks, </a:t>
            </a:r>
            <a:r>
              <a:rPr lang="en-GB" sz="1600" b="1" dirty="0">
                <a:latin typeface="Kristen ITC" panose="03050502040202030202" pitchFamily="66" charset="0"/>
              </a:rPr>
              <a:t>shoes,</a:t>
            </a:r>
            <a:r>
              <a:rPr lang="en-GB" sz="1600" dirty="0">
                <a:latin typeface="Kristen ITC" panose="03050502040202030202" pitchFamily="66" charset="0"/>
              </a:rPr>
              <a:t> gloves and scarves, </a:t>
            </a:r>
            <a:r>
              <a:rPr lang="en-GB" sz="1600" b="1" dirty="0">
                <a:latin typeface="Kristen ITC" panose="03050502040202030202" pitchFamily="66" charset="0"/>
              </a:rPr>
              <a:t>a bin,</a:t>
            </a:r>
            <a:r>
              <a:rPr lang="en-GB" sz="1600" dirty="0">
                <a:latin typeface="Kristen ITC" panose="03050502040202030202" pitchFamily="66" charset="0"/>
              </a:rPr>
              <a:t> crumpled up sheet of paper, </a:t>
            </a:r>
            <a:r>
              <a:rPr lang="en-GB" sz="1600" b="1" dirty="0">
                <a:latin typeface="Kristen ITC" panose="03050502040202030202" pitchFamily="66" charset="0"/>
              </a:rPr>
              <a:t>a pile of magazines</a:t>
            </a:r>
            <a:r>
              <a:rPr lang="en-GB" sz="1600" dirty="0">
                <a:latin typeface="Kristen ITC" panose="03050502040202030202" pitchFamily="66" charset="0"/>
              </a:rPr>
              <a:t>, fishing equipment,</a:t>
            </a:r>
            <a:r>
              <a:rPr lang="en-GB" sz="1600" b="1" dirty="0">
                <a:latin typeface="Kristen ITC" panose="03050502040202030202" pitchFamily="66" charset="0"/>
              </a:rPr>
              <a:t> a box of cereal,</a:t>
            </a:r>
            <a:r>
              <a:rPr lang="en-GB" sz="1600" dirty="0">
                <a:latin typeface="Kristen ITC" panose="03050502040202030202" pitchFamily="66" charset="0"/>
              </a:rPr>
              <a:t> a pencil case, </a:t>
            </a:r>
            <a:r>
              <a:rPr lang="en-GB" sz="1600" b="1" dirty="0">
                <a:latin typeface="Kristen ITC" panose="03050502040202030202" pitchFamily="66" charset="0"/>
              </a:rPr>
              <a:t>a candle</a:t>
            </a:r>
            <a:r>
              <a:rPr lang="en-GB" sz="1600" dirty="0">
                <a:latin typeface="Kristen ITC" panose="03050502040202030202" pitchFamily="66" charset="0"/>
              </a:rPr>
              <a:t>, a hairbrush, </a:t>
            </a:r>
            <a:r>
              <a:rPr lang="en-GB" sz="1600" b="1" dirty="0">
                <a:latin typeface="Kristen ITC" panose="03050502040202030202" pitchFamily="66" charset="0"/>
              </a:rPr>
              <a:t>a towel on a radiator,</a:t>
            </a:r>
            <a:r>
              <a:rPr lang="en-GB" sz="1600" dirty="0">
                <a:latin typeface="Kristen ITC" panose="03050502040202030202" pitchFamily="66" charset="0"/>
              </a:rPr>
              <a:t> an apple with a bite taken out of it, </a:t>
            </a:r>
            <a:r>
              <a:rPr lang="en-GB" sz="1600" b="1" dirty="0">
                <a:latin typeface="Kristen ITC" panose="03050502040202030202" pitchFamily="66" charset="0"/>
              </a:rPr>
              <a:t>a vacuum cleaner, </a:t>
            </a:r>
            <a:r>
              <a:rPr lang="en-GB" sz="1600" dirty="0">
                <a:latin typeface="Kristen ITC" panose="03050502040202030202" pitchFamily="66" charset="0"/>
              </a:rPr>
              <a:t>magnets on a fridge ... ANYTHING!</a:t>
            </a:r>
          </a:p>
          <a:p>
            <a:r>
              <a:rPr lang="en-GB" sz="1600" dirty="0">
                <a:latin typeface="Kristen ITC" panose="03050502040202030202" pitchFamily="66" charset="0"/>
              </a:rPr>
              <a:t>(You can present your work in a sketchbook or on paper of any size.)</a:t>
            </a:r>
          </a:p>
          <a:p>
            <a:endParaRPr lang="en-GB" sz="1600" dirty="0">
              <a:latin typeface="Kristen ITC" panose="03050502040202030202" pitchFamily="66" charset="0"/>
            </a:endParaRPr>
          </a:p>
          <a:p>
            <a:endParaRPr lang="en-GB" sz="1600" dirty="0">
              <a:latin typeface="Kristen ITC" panose="03050502040202030202" pitchFamily="66" charset="0"/>
            </a:endParaRPr>
          </a:p>
          <a:p>
            <a:r>
              <a:rPr lang="en-GB" sz="1600" dirty="0">
                <a:latin typeface="Kristen ITC"/>
              </a:rPr>
              <a:t>- </a:t>
            </a:r>
            <a:r>
              <a:rPr lang="en-GB" sz="1600" b="1" dirty="0">
                <a:latin typeface="Kristen ITC"/>
              </a:rPr>
              <a:t>Follow the Art Department on Instagram </a:t>
            </a:r>
            <a:r>
              <a:rPr lang="en-GB" sz="1600" dirty="0">
                <a:latin typeface="Kristen ITC"/>
              </a:rPr>
              <a:t>(</a:t>
            </a:r>
            <a:r>
              <a:rPr lang="en-GB" sz="1600" dirty="0" err="1">
                <a:latin typeface="Kristen ITC"/>
              </a:rPr>
              <a:t>walli.artdept</a:t>
            </a:r>
            <a:r>
              <a:rPr lang="en-GB" sz="1600" dirty="0">
                <a:latin typeface="Kristen ITC"/>
              </a:rPr>
              <a:t>) for ideas about artists, challenges, techniques, exhibitions and much more.</a:t>
            </a:r>
          </a:p>
          <a:p>
            <a:endParaRPr lang="en-GB" sz="1600" dirty="0">
              <a:latin typeface="Kristen ITC" panose="03050502040202030202" pitchFamily="66" charset="0"/>
            </a:endParaRPr>
          </a:p>
          <a:p>
            <a:r>
              <a:rPr lang="en-GB" sz="1600" b="1" dirty="0">
                <a:latin typeface="Kristen ITC" panose="03050502040202030202" pitchFamily="66" charset="0"/>
              </a:rPr>
              <a:t>- Visit the Tate website </a:t>
            </a:r>
            <a:r>
              <a:rPr lang="en-GB" sz="1600" dirty="0">
                <a:latin typeface="Kristen ITC" panose="03050502040202030202" pitchFamily="66" charset="0"/>
              </a:rPr>
              <a:t>on </a:t>
            </a:r>
            <a:r>
              <a:rPr lang="en-GB" sz="1600" dirty="0">
                <a:latin typeface="Kristen ITC" panose="03050502040202030202" pitchFamily="66" charset="0"/>
                <a:hlinkClick r:id="rId2"/>
              </a:rPr>
              <a:t>www.tate.org.uk</a:t>
            </a:r>
            <a:r>
              <a:rPr lang="en-GB" sz="1600" dirty="0">
                <a:latin typeface="Kristen ITC" panose="03050502040202030202" pitchFamily="66" charset="0"/>
              </a:rPr>
              <a:t> and get to know a wide range of different artists and art styles.</a:t>
            </a:r>
          </a:p>
          <a:p>
            <a:pPr marL="285750" indent="-285750">
              <a:buFontTx/>
              <a:buChar char="-"/>
            </a:pPr>
            <a:endParaRPr lang="en-GB" sz="1600" dirty="0">
              <a:latin typeface="Kristen ITC" panose="03050502040202030202" pitchFamily="66" charset="0"/>
            </a:endParaRPr>
          </a:p>
          <a:p>
            <a:pPr algn="ctr"/>
            <a:r>
              <a:rPr lang="en-GB" sz="2000" b="1" dirty="0">
                <a:latin typeface="Kristen ITC" panose="03050502040202030202" pitchFamily="66" charset="0"/>
              </a:rPr>
              <a:t>Please email if you have any questions: </a:t>
            </a:r>
            <a:r>
              <a:rPr lang="en-GB" sz="2000" b="1" dirty="0">
                <a:solidFill>
                  <a:srgbClr val="7030A0"/>
                </a:solidFill>
                <a:latin typeface="Kristen ITC" panose="03050502040202030202" pitchFamily="66" charset="0"/>
                <a:hlinkClick r:id="rId3"/>
              </a:rPr>
              <a:t>bowens@wallingfordschool.com</a:t>
            </a:r>
            <a:endParaRPr lang="en-GB" sz="2000" b="1" dirty="0">
              <a:solidFill>
                <a:srgbClr val="7030A0"/>
              </a:solidFill>
              <a:latin typeface="Kristen ITC" panose="03050502040202030202" pitchFamily="66" charset="0"/>
            </a:endParaRPr>
          </a:p>
          <a:p>
            <a:pPr algn="ctr"/>
            <a:endParaRPr lang="en-GB" sz="1500" b="1" dirty="0">
              <a:latin typeface="Kristen ITC" panose="03050502040202030202" pitchFamily="66" charset="0"/>
            </a:endParaRPr>
          </a:p>
          <a:p>
            <a:pPr algn="ctr"/>
            <a:endParaRPr lang="en-GB" sz="1500" b="1" dirty="0">
              <a:latin typeface="Kristen ITC" panose="03050502040202030202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0042" y="188640"/>
            <a:ext cx="8791460" cy="6552728"/>
          </a:xfrm>
          <a:prstGeom prst="rect">
            <a:avLst/>
          </a:prstGeom>
          <a:noFill/>
          <a:ln w="1905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482704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1076</Words>
  <Application>Microsoft Office PowerPoint</Application>
  <PresentationFormat>On-screen Show (4:3)</PresentationFormat>
  <Paragraphs>134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BROWN</dc:creator>
  <cp:lastModifiedBy>Sean BOWEN</cp:lastModifiedBy>
  <cp:revision>56</cp:revision>
  <cp:lastPrinted>2016-10-17T16:32:47Z</cp:lastPrinted>
  <dcterms:created xsi:type="dcterms:W3CDTF">2016-09-21T16:40:44Z</dcterms:created>
  <dcterms:modified xsi:type="dcterms:W3CDTF">2026-06-30T09:15:33Z</dcterms:modified>
</cp:coreProperties>
</file>