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3" r:id="rId5"/>
    <p:sldId id="256" r:id="rId6"/>
    <p:sldId id="257" r:id="rId7"/>
    <p:sldId id="258" r:id="rId8"/>
    <p:sldId id="259" r:id="rId9"/>
    <p:sldId id="260" r:id="rId10"/>
    <p:sldId id="261" r:id="rId11"/>
    <p:sldId id="262" r:id="rId12"/>
    <p:sldId id="264" r:id="rId13"/>
    <p:sldId id="265" r:id="rId14"/>
    <p:sldId id="266" r:id="rId15"/>
  </p:sldIdLst>
  <p:sldSz cx="6858000" cy="9144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EF90484-CC0E-782F-4AB7-A8BD8478E4B7}" v="45" dt="2026-06-16T11:16:37.51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65" autoAdjust="0"/>
    <p:restoredTop sz="94660"/>
  </p:normalViewPr>
  <p:slideViewPr>
    <p:cSldViewPr>
      <p:cViewPr varScale="1">
        <p:scale>
          <a:sx n="77" d="100"/>
          <a:sy n="77" d="100"/>
        </p:scale>
        <p:origin x="1536" y="10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D6DD-6948-4128-8696-7D1E2817F7AA}" type="datetimeFigureOut">
              <a:rPr lang="en-GB" smtClean="0"/>
              <a:t>18/06/2026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18E7A-2023-40B9-8E6F-2BF854063F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8372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D6DD-6948-4128-8696-7D1E2817F7AA}" type="datetimeFigureOut">
              <a:rPr lang="en-GB" smtClean="0"/>
              <a:t>18/06/2026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18E7A-2023-40B9-8E6F-2BF854063F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8637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D6DD-6948-4128-8696-7D1E2817F7AA}" type="datetimeFigureOut">
              <a:rPr lang="en-GB" smtClean="0"/>
              <a:t>18/06/2026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18E7A-2023-40B9-8E6F-2BF854063F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0711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D6DD-6948-4128-8696-7D1E2817F7AA}" type="datetimeFigureOut">
              <a:rPr lang="en-GB" smtClean="0"/>
              <a:t>18/06/2026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18E7A-2023-40B9-8E6F-2BF854063F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6797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D6DD-6948-4128-8696-7D1E2817F7AA}" type="datetimeFigureOut">
              <a:rPr lang="en-GB" smtClean="0"/>
              <a:t>18/06/2026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18E7A-2023-40B9-8E6F-2BF854063F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4339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D6DD-6948-4128-8696-7D1E2817F7AA}" type="datetimeFigureOut">
              <a:rPr lang="en-GB" smtClean="0"/>
              <a:t>18/06/2026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18E7A-2023-40B9-8E6F-2BF854063F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0185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D6DD-6948-4128-8696-7D1E2817F7AA}" type="datetimeFigureOut">
              <a:rPr lang="en-GB" smtClean="0"/>
              <a:t>18/06/2026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18E7A-2023-40B9-8E6F-2BF854063F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3920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D6DD-6948-4128-8696-7D1E2817F7AA}" type="datetimeFigureOut">
              <a:rPr lang="en-GB" smtClean="0"/>
              <a:t>18/06/2026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18E7A-2023-40B9-8E6F-2BF854063F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2525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D6DD-6948-4128-8696-7D1E2817F7AA}" type="datetimeFigureOut">
              <a:rPr lang="en-GB" smtClean="0"/>
              <a:t>18/06/2026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18E7A-2023-40B9-8E6F-2BF854063F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0136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D6DD-6948-4128-8696-7D1E2817F7AA}" type="datetimeFigureOut">
              <a:rPr lang="en-GB" smtClean="0"/>
              <a:t>18/06/2026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18E7A-2023-40B9-8E6F-2BF854063F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4027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D6DD-6948-4128-8696-7D1E2817F7AA}" type="datetimeFigureOut">
              <a:rPr lang="en-GB" smtClean="0"/>
              <a:t>18/06/2026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18E7A-2023-40B9-8E6F-2BF854063F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5297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EAD6DD-6948-4128-8696-7D1E2817F7AA}" type="datetimeFigureOut">
              <a:rPr lang="en-GB" smtClean="0"/>
              <a:t>18/06/2026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918E7A-2023-40B9-8E6F-2BF854063F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3822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warrent@wallingfordschool.com" TargetMode="External"/><Relationship Id="rId2" Type="http://schemas.openxmlformats.org/officeDocument/2006/relationships/hyperlink" Target="https://www.bbc.co.uk/news/science_and_environment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0917127"/>
              </p:ext>
            </p:extLst>
          </p:nvPr>
        </p:nvGraphicFramePr>
        <p:xfrm>
          <a:off x="138100" y="1259632"/>
          <a:ext cx="6531260" cy="7343521"/>
        </p:xfrm>
        <a:graphic>
          <a:graphicData uri="http://schemas.openxmlformats.org/drawingml/2006/table">
            <a:tbl>
              <a:tblPr firstRow="1" firstCol="1" bandRow="1"/>
              <a:tblGrid>
                <a:gridCol w="6531260">
                  <a:extLst>
                    <a:ext uri="{9D8B030D-6E8A-4147-A177-3AD203B41FA5}">
                      <a16:colId xmlns:a16="http://schemas.microsoft.com/office/drawing/2014/main" val="36829873"/>
                    </a:ext>
                  </a:extLst>
                </a:gridCol>
              </a:tblGrid>
              <a:tr h="1696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Level Biology</a:t>
                      </a:r>
                      <a:endParaRPr lang="en-GB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63" marR="51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8236813"/>
                  </a:ext>
                </a:extLst>
              </a:tr>
              <a:tr h="1696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AQA Biology</a:t>
                      </a:r>
                    </a:p>
                  </a:txBody>
                  <a:tcPr marL="51263" marR="51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1858718"/>
                  </a:ext>
                </a:extLst>
              </a:tr>
              <a:tr h="3392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Books you will be provided with: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AQA Biology 2</a:t>
                      </a:r>
                      <a:r>
                        <a:rPr lang="en-GB" sz="1300" b="0" baseline="30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nd</a:t>
                      </a:r>
                      <a:r>
                        <a:rPr lang="en-GB" sz="13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Edition by Glenn and Susan </a:t>
                      </a:r>
                      <a:r>
                        <a:rPr lang="en-GB" sz="13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Toole</a:t>
                      </a:r>
                    </a:p>
                  </a:txBody>
                  <a:tcPr marL="51263" marR="51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4589202"/>
                  </a:ext>
                </a:extLst>
              </a:tr>
              <a:tr h="5088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Resources you may choose to buy/look at (although these are entirely optional):</a:t>
                      </a:r>
                      <a:endParaRPr lang="en-GB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None, really.  It’s worth keeping an eye on the news for advances in medicine and biological research. There are other good revision guides available – CGP do one but there are others too. </a:t>
                      </a:r>
                    </a:p>
                  </a:txBody>
                  <a:tcPr marL="51263" marR="51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3550912"/>
                  </a:ext>
                </a:extLst>
              </a:tr>
              <a:tr h="14403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Work to be completed by</a:t>
                      </a:r>
                      <a:r>
                        <a:rPr lang="en-GB" sz="1300" b="1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GB" sz="13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14</a:t>
                      </a:r>
                      <a:r>
                        <a:rPr lang="en-GB" sz="1300" b="1" baseline="30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th</a:t>
                      </a:r>
                      <a:r>
                        <a:rPr lang="en-GB" sz="13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 July 2026:</a:t>
                      </a:r>
                      <a:endParaRPr lang="en-GB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Complete the introduction to AS Biology booklet including the graph.</a:t>
                      </a:r>
                    </a:p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GB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Read an article in the news about advances in biology:</a:t>
                      </a:r>
                    </a:p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GB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300" u="sng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"/>
                        </a:rPr>
                        <a:t>https://www.bbc.co.uk/news/science_and_environment</a:t>
                      </a:r>
                      <a:r>
                        <a:rPr lang="en-GB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is a good place to start. 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63" marR="51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6758497"/>
                  </a:ext>
                </a:extLst>
              </a:tr>
              <a:tr h="22322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Work to be completed by 4</a:t>
                      </a:r>
                      <a:r>
                        <a:rPr lang="en-GB" sz="1300" b="1" baseline="30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th</a:t>
                      </a:r>
                      <a:r>
                        <a:rPr lang="en-GB" sz="13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 September 2026:</a:t>
                      </a:r>
                      <a:endParaRPr lang="en-GB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GB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Complete the A3 organelles table if you haven’t done so already.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GB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GB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Use the information on the table to produce a revision card for each organelle. On each card you should include the 2D diagram, a description of the structure and the function.</a:t>
                      </a:r>
                      <a:br>
                        <a:rPr lang="en-GB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GB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GB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Complete the organelle questions sheet. Try to answer all questions. You might need to look some of them up.</a:t>
                      </a:r>
                      <a:br>
                        <a:rPr lang="en-GB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GB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GB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Produce a table summarising for each of the microscopes that you looked at during taster day</a:t>
                      </a:r>
                      <a:r>
                        <a:rPr lang="en-GB" sz="13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advantages</a:t>
                      </a:r>
                      <a:r>
                        <a:rPr lang="en-GB" sz="13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and</a:t>
                      </a:r>
                      <a:r>
                        <a:rPr lang="en-GB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the disadvantages.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GB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63" marR="51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0612560"/>
                  </a:ext>
                </a:extLst>
              </a:tr>
              <a:tr h="8480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to bring with you to the first lesson in September:</a:t>
                      </a:r>
                      <a:endParaRPr lang="en-GB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GB" sz="13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lever arch folder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GB" sz="13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All summer work.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263" marR="51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1353333"/>
                  </a:ext>
                </a:extLst>
              </a:tr>
              <a:tr h="3392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Any questions</a:t>
                      </a:r>
                      <a:r>
                        <a:rPr lang="en-GB" sz="13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?  Please email </a:t>
                      </a:r>
                      <a:r>
                        <a:rPr lang="en-GB" sz="1300" u="sng" dirty="0">
                          <a:solidFill>
                            <a:srgbClr val="0563C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  <a:hlinkClick r:id="rId3"/>
                        </a:rPr>
                        <a:t>whitek@wallingfordschool.com</a:t>
                      </a:r>
                      <a:r>
                        <a:rPr lang="en-GB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 before July 16th</a:t>
                      </a:r>
                      <a:endParaRPr lang="en-GB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63" marR="51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5022520"/>
                  </a:ext>
                </a:extLst>
              </a:tr>
            </a:tbl>
          </a:graphicData>
        </a:graphic>
      </p:graphicFrame>
      <p:pic>
        <p:nvPicPr>
          <p:cNvPr id="8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 bwMode="auto">
          <a:xfrm>
            <a:off x="138100" y="-108520"/>
            <a:ext cx="6531260" cy="1512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303746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85084" y="1223630"/>
            <a:ext cx="178219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50" dirty="0"/>
              <a:t>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52738" y="6550536"/>
            <a:ext cx="47828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50" dirty="0"/>
              <a:t>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52738" y="3437874"/>
            <a:ext cx="47828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50" dirty="0"/>
              <a:t>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38492" y="4498394"/>
            <a:ext cx="4782875" cy="15465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50" dirty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253"/>
          <a:stretch/>
        </p:blipFill>
        <p:spPr bwMode="auto">
          <a:xfrm>
            <a:off x="467641" y="497417"/>
            <a:ext cx="3596596" cy="2523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40" t="73526" r="240" b="13155"/>
          <a:stretch/>
        </p:blipFill>
        <p:spPr bwMode="auto">
          <a:xfrm>
            <a:off x="1874459" y="4124910"/>
            <a:ext cx="4679089" cy="618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76" t="87735" r="976" b="-1514"/>
          <a:stretch/>
        </p:blipFill>
        <p:spPr bwMode="auto">
          <a:xfrm>
            <a:off x="1052738" y="5989222"/>
            <a:ext cx="5349206" cy="730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Content Placeholder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2810" y="4156444"/>
            <a:ext cx="461577" cy="461577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4711452" y="179512"/>
            <a:ext cx="2146548" cy="58477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600" b="1" dirty="0">
                <a:latin typeface="Calibri"/>
                <a:ea typeface="Calibri"/>
                <a:cs typeface="Times New Roman"/>
              </a:rPr>
              <a:t>Work to be completed by 4</a:t>
            </a:r>
            <a:r>
              <a:rPr lang="en-GB" sz="1600" b="1" baseline="30000" dirty="0">
                <a:latin typeface="Calibri"/>
                <a:ea typeface="Calibri"/>
                <a:cs typeface="Times New Roman"/>
              </a:rPr>
              <a:t>th</a:t>
            </a:r>
            <a:r>
              <a:rPr lang="en-GB" sz="1600" b="1">
                <a:latin typeface="Calibri"/>
                <a:ea typeface="Calibri"/>
                <a:cs typeface="Times New Roman"/>
              </a:rPr>
              <a:t> September 2026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37145016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b="63627"/>
          <a:stretch/>
        </p:blipFill>
        <p:spPr>
          <a:xfrm>
            <a:off x="583837" y="1061640"/>
            <a:ext cx="5305782" cy="60400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385" t="33460" r="-385" b="30167"/>
          <a:stretch/>
        </p:blipFill>
        <p:spPr>
          <a:xfrm>
            <a:off x="1076419" y="2830512"/>
            <a:ext cx="4679156" cy="53267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920" t="64561" r="-920" b="-934"/>
          <a:stretch/>
        </p:blipFill>
        <p:spPr>
          <a:xfrm>
            <a:off x="976476" y="5252239"/>
            <a:ext cx="4679156" cy="53267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997669" y="5750161"/>
            <a:ext cx="4782875" cy="11310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50" dirty="0"/>
              <a:t>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10708" y="3290163"/>
            <a:ext cx="4782875" cy="19620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50" dirty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06744" y="1763690"/>
            <a:ext cx="4782875" cy="11310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50" dirty="0"/>
              <a:t>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pic>
        <p:nvPicPr>
          <p:cNvPr id="11" name="Content Placeholder 10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688" y="2802193"/>
            <a:ext cx="461577" cy="461577"/>
          </a:xfrm>
        </p:spPr>
      </p:pic>
      <p:sp>
        <p:nvSpPr>
          <p:cNvPr id="10" name="Rectangle 9"/>
          <p:cNvSpPr/>
          <p:nvPr/>
        </p:nvSpPr>
        <p:spPr>
          <a:xfrm>
            <a:off x="4711452" y="179512"/>
            <a:ext cx="2146548" cy="58477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600" b="1" dirty="0">
                <a:latin typeface="Calibri"/>
                <a:ea typeface="Calibri"/>
                <a:cs typeface="Times New Roman"/>
              </a:rPr>
              <a:t>Work to be completed by 4</a:t>
            </a:r>
            <a:r>
              <a:rPr lang="en-GB" sz="1600" b="1" baseline="30000" dirty="0">
                <a:latin typeface="Calibri"/>
                <a:ea typeface="Calibri"/>
                <a:cs typeface="Times New Roman"/>
              </a:rPr>
              <a:t>th</a:t>
            </a:r>
            <a:r>
              <a:rPr lang="en-GB" sz="1600" b="1">
                <a:latin typeface="Calibri"/>
                <a:ea typeface="Calibri"/>
                <a:cs typeface="Times New Roman"/>
              </a:rPr>
              <a:t> September 2026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3001554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8840" y="1547664"/>
            <a:ext cx="6421815" cy="1080119"/>
          </a:xfrm>
        </p:spPr>
        <p:txBody>
          <a:bodyPr>
            <a:normAutofit/>
          </a:bodyPr>
          <a:lstStyle/>
          <a:p>
            <a:pPr algn="l"/>
            <a:r>
              <a:rPr lang="en-GB" sz="4000" b="1" dirty="0">
                <a:latin typeface="Maiandra GD" pitchFamily="34" charset="0"/>
              </a:rPr>
              <a:t>Introduction to AS Biology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940" y="5868144"/>
            <a:ext cx="6552728" cy="1944216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l"/>
            <a:r>
              <a:rPr lang="en-GB" sz="1800" dirty="0">
                <a:solidFill>
                  <a:schemeClr val="tx1"/>
                </a:solidFill>
                <a:latin typeface="Maiandra GD" pitchFamily="34" charset="0"/>
              </a:rPr>
              <a:t>Aims of this booklet: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GB" sz="1800" dirty="0">
                <a:solidFill>
                  <a:schemeClr val="tx1"/>
                </a:solidFill>
                <a:latin typeface="Maiandra GD" pitchFamily="34" charset="0"/>
              </a:rPr>
              <a:t>To introduce some of the key skills that you will need to succeed in AS Biology. 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GB" sz="1800" dirty="0">
                <a:solidFill>
                  <a:schemeClr val="tx1"/>
                </a:solidFill>
                <a:latin typeface="Maiandra GD" pitchFamily="34" charset="0"/>
              </a:rPr>
              <a:t>To recall some key information from GCSE Biology. 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GB" sz="1800" dirty="0">
                <a:solidFill>
                  <a:schemeClr val="tx1"/>
                </a:solidFill>
                <a:latin typeface="Maiandra GD" pitchFamily="34" charset="0"/>
              </a:rPr>
              <a:t>To help you to start to think about the </a:t>
            </a:r>
            <a:r>
              <a:rPr lang="en-GB" sz="1800" b="1" dirty="0">
                <a:solidFill>
                  <a:schemeClr val="tx1"/>
                </a:solidFill>
                <a:latin typeface="Maiandra GD" pitchFamily="34" charset="0"/>
              </a:rPr>
              <a:t>command words </a:t>
            </a:r>
            <a:r>
              <a:rPr lang="en-GB" sz="1800" dirty="0">
                <a:solidFill>
                  <a:schemeClr val="tx1"/>
                </a:solidFill>
                <a:latin typeface="Maiandra GD" pitchFamily="34" charset="0"/>
              </a:rPr>
              <a:t>used in different questions. 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 bwMode="auto">
          <a:xfrm>
            <a:off x="79195" y="179512"/>
            <a:ext cx="6531260" cy="1512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50940" y="8028384"/>
            <a:ext cx="6589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Maiandra GD" pitchFamily="34" charset="0"/>
              </a:rPr>
              <a:t>This booklet </a:t>
            </a:r>
            <a:r>
              <a:rPr lang="en-GB" b="1" dirty="0">
                <a:latin typeface="Maiandra GD" pitchFamily="34" charset="0"/>
              </a:rPr>
              <a:t>must</a:t>
            </a:r>
            <a:r>
              <a:rPr lang="en-GB" dirty="0">
                <a:latin typeface="Maiandra GD" pitchFamily="34" charset="0"/>
              </a:rPr>
              <a:t> be handed in during your first year 12 Biology lesson. No excuses. Don’t come to the lesson without it.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8957" y="2771800"/>
            <a:ext cx="59695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Maiandra GD" pitchFamily="34" charset="0"/>
              </a:rPr>
              <a:t>Name _______________  Form _____</a:t>
            </a:r>
          </a:p>
        </p:txBody>
      </p:sp>
      <p:sp>
        <p:nvSpPr>
          <p:cNvPr id="7" name="Rectangle 6"/>
          <p:cNvSpPr/>
          <p:nvPr/>
        </p:nvSpPr>
        <p:spPr>
          <a:xfrm>
            <a:off x="2090442" y="4567644"/>
            <a:ext cx="2146548" cy="58477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600" b="1" dirty="0">
                <a:latin typeface="Calibri"/>
                <a:ea typeface="Calibri"/>
                <a:cs typeface="Times New Roman"/>
              </a:rPr>
              <a:t>Work to be completed by 14</a:t>
            </a:r>
            <a:r>
              <a:rPr lang="en-GB" sz="1600" b="1" baseline="30000" dirty="0">
                <a:latin typeface="Calibri"/>
                <a:ea typeface="Calibri"/>
                <a:cs typeface="Times New Roman"/>
              </a:rPr>
              <a:t>th</a:t>
            </a:r>
            <a:r>
              <a:rPr lang="en-GB" sz="1600" b="1">
                <a:latin typeface="Calibri"/>
                <a:ea typeface="Calibri"/>
                <a:cs typeface="Times New Roman"/>
              </a:rPr>
              <a:t> July 2026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408006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 bwMode="auto">
          <a:xfrm>
            <a:off x="79195" y="8824"/>
            <a:ext cx="6531260" cy="1034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14635" y="971600"/>
            <a:ext cx="3786614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b="1" u="sng" dirty="0">
                <a:latin typeface="Maiandra GD" pitchFamily="34" charset="0"/>
              </a:rPr>
              <a:t>Section 1: Converting between units</a:t>
            </a:r>
            <a:endParaRPr lang="en-GB" dirty="0">
              <a:latin typeface="Maiandra GD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635" y="1475656"/>
            <a:ext cx="66267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In AS Biology you will need to be able to convert measurements into different units. Biologists don’t measure in millimetres and not centimetres.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84784" y="2015708"/>
            <a:ext cx="3453189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Maiandra GD" pitchFamily="34" charset="0"/>
              </a:rPr>
              <a:t>1mm = 1000µm = 1000,000nm</a:t>
            </a:r>
          </a:p>
          <a:p>
            <a:r>
              <a:rPr lang="en-GB" dirty="0">
                <a:latin typeface="Maiandra GD" pitchFamily="34" charset="0"/>
              </a:rPr>
              <a:t>nm = nanometres</a:t>
            </a:r>
          </a:p>
          <a:p>
            <a:r>
              <a:rPr lang="en-GB" dirty="0">
                <a:latin typeface="Maiandra GD" pitchFamily="34" charset="0"/>
              </a:rPr>
              <a:t>µm = micrometres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0647" y="3059832"/>
            <a:ext cx="6349807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Maiandra GD" pitchFamily="34" charset="0"/>
              </a:rPr>
              <a:t>1. Convert the following measurements into µm</a:t>
            </a:r>
          </a:p>
          <a:p>
            <a:pPr marL="342900" indent="-342900">
              <a:buAutoNum type="alphaLcParenR"/>
            </a:pPr>
            <a:r>
              <a:rPr lang="en-GB" sz="1400" dirty="0">
                <a:latin typeface="Maiandra GD" pitchFamily="34" charset="0"/>
              </a:rPr>
              <a:t>5mm</a:t>
            </a:r>
          </a:p>
          <a:p>
            <a:pPr marL="342900" indent="-342900">
              <a:buAutoNum type="alphaLcParenR"/>
            </a:pPr>
            <a:r>
              <a:rPr lang="en-GB" sz="1400" dirty="0">
                <a:latin typeface="Maiandra GD" pitchFamily="34" charset="0"/>
              </a:rPr>
              <a:t>71mm</a:t>
            </a:r>
          </a:p>
          <a:p>
            <a:pPr marL="342900" indent="-342900">
              <a:buAutoNum type="alphaLcParenR"/>
            </a:pPr>
            <a:r>
              <a:rPr lang="en-GB" sz="1400" dirty="0">
                <a:latin typeface="Maiandra GD" pitchFamily="34" charset="0"/>
              </a:rPr>
              <a:t>150nm</a:t>
            </a:r>
          </a:p>
          <a:p>
            <a:pPr marL="342900" indent="-342900">
              <a:buAutoNum type="alphaLcParenR"/>
            </a:pPr>
            <a:r>
              <a:rPr lang="en-GB" sz="1400" dirty="0">
                <a:latin typeface="Maiandra GD" pitchFamily="34" charset="0"/>
              </a:rPr>
              <a:t>1250nm</a:t>
            </a:r>
          </a:p>
          <a:p>
            <a:pPr marL="342900" indent="-342900">
              <a:buAutoNum type="alphaLcParenR"/>
            </a:pPr>
            <a:r>
              <a:rPr lang="en-GB" sz="1400" dirty="0">
                <a:latin typeface="Maiandra GD" pitchFamily="34" charset="0"/>
              </a:rPr>
              <a:t>0.3mm</a:t>
            </a:r>
          </a:p>
          <a:p>
            <a:pPr marL="342900" indent="-342900">
              <a:buAutoNum type="alphaLcParenR"/>
            </a:pPr>
            <a:endParaRPr lang="en-GB" sz="1400" dirty="0">
              <a:latin typeface="Maiandra GD" pitchFamily="34" charset="0"/>
            </a:endParaRPr>
          </a:p>
          <a:p>
            <a:r>
              <a:rPr lang="en-GB" sz="1400" dirty="0">
                <a:latin typeface="Maiandra GD" pitchFamily="34" charset="0"/>
              </a:rPr>
              <a:t>2. Convert the following measurements into mm</a:t>
            </a:r>
          </a:p>
          <a:p>
            <a:r>
              <a:rPr lang="en-GB" sz="1400" dirty="0">
                <a:latin typeface="Maiandra GD" pitchFamily="34" charset="0"/>
              </a:rPr>
              <a:t>a) 12µm</a:t>
            </a:r>
          </a:p>
          <a:p>
            <a:r>
              <a:rPr lang="en-GB" sz="1400" dirty="0">
                <a:latin typeface="Maiandra GD" pitchFamily="34" charset="0"/>
              </a:rPr>
              <a:t>b) 150µm</a:t>
            </a:r>
          </a:p>
          <a:p>
            <a:r>
              <a:rPr lang="en-GB" sz="1400" dirty="0">
                <a:latin typeface="Maiandra GD" pitchFamily="34" charset="0"/>
              </a:rPr>
              <a:t>c) 0.3µm</a:t>
            </a:r>
          </a:p>
          <a:p>
            <a:r>
              <a:rPr lang="en-GB" sz="1400" dirty="0">
                <a:latin typeface="Maiandra GD" pitchFamily="34" charset="0"/>
              </a:rPr>
              <a:t>d) 112nm</a:t>
            </a:r>
          </a:p>
          <a:p>
            <a:r>
              <a:rPr lang="en-GB" sz="1400" dirty="0">
                <a:latin typeface="Maiandra GD" pitchFamily="34" charset="0"/>
              </a:rPr>
              <a:t>e) 5nm</a:t>
            </a:r>
          </a:p>
          <a:p>
            <a:endParaRPr lang="en-GB" sz="1400" dirty="0">
              <a:latin typeface="Maiandra GD" pitchFamily="34" charset="0"/>
            </a:endParaRPr>
          </a:p>
          <a:p>
            <a:r>
              <a:rPr lang="en-GB" sz="1400" dirty="0">
                <a:latin typeface="Maiandra GD" pitchFamily="34" charset="0"/>
              </a:rPr>
              <a:t>3. Convert the following measurements into nm</a:t>
            </a:r>
          </a:p>
          <a:p>
            <a:pPr marL="342900" indent="-342900">
              <a:buAutoNum type="alphaLcParenR"/>
            </a:pPr>
            <a:r>
              <a:rPr lang="en-GB" sz="1400" dirty="0">
                <a:latin typeface="Maiandra GD" pitchFamily="34" charset="0"/>
              </a:rPr>
              <a:t>15mm</a:t>
            </a:r>
          </a:p>
          <a:p>
            <a:pPr marL="342900" indent="-342900">
              <a:buAutoNum type="alphaLcParenR"/>
            </a:pPr>
            <a:r>
              <a:rPr lang="en-GB" sz="1400" dirty="0">
                <a:latin typeface="Maiandra GD" pitchFamily="34" charset="0"/>
              </a:rPr>
              <a:t>0.1mm</a:t>
            </a:r>
          </a:p>
          <a:p>
            <a:pPr marL="342900" indent="-342900">
              <a:buAutoNum type="alphaLcParenR"/>
            </a:pPr>
            <a:r>
              <a:rPr lang="en-GB" sz="1400" dirty="0">
                <a:latin typeface="Maiandra GD" pitchFamily="34" charset="0"/>
              </a:rPr>
              <a:t>0.02mm</a:t>
            </a:r>
          </a:p>
          <a:p>
            <a:pPr marL="342900" indent="-342900">
              <a:buFontTx/>
              <a:buAutoNum type="alphaLcParenR"/>
            </a:pPr>
            <a:r>
              <a:rPr lang="en-GB" sz="1400" dirty="0">
                <a:latin typeface="Maiandra GD" pitchFamily="34" charset="0"/>
              </a:rPr>
              <a:t>130µm</a:t>
            </a:r>
          </a:p>
          <a:p>
            <a:pPr marL="342900" indent="-342900">
              <a:buFontTx/>
              <a:buAutoNum type="alphaLcParenR"/>
            </a:pPr>
            <a:r>
              <a:rPr lang="en-GB" sz="1400" dirty="0">
                <a:latin typeface="Maiandra GD" pitchFamily="34" charset="0"/>
              </a:rPr>
              <a:t>2500µm</a:t>
            </a:r>
          </a:p>
          <a:p>
            <a:pPr marL="342900" indent="-342900">
              <a:buFontTx/>
              <a:buAutoNum type="alphaLcParenR"/>
            </a:pPr>
            <a:r>
              <a:rPr lang="en-GB" sz="1400" dirty="0">
                <a:latin typeface="Maiandra GD" pitchFamily="34" charset="0"/>
              </a:rPr>
              <a:t>0.6µm</a:t>
            </a:r>
          </a:p>
          <a:p>
            <a:endParaRPr lang="en-GB" sz="1400" dirty="0">
              <a:latin typeface="Maiandra GD" pitchFamily="34" charset="0"/>
            </a:endParaRPr>
          </a:p>
          <a:p>
            <a:r>
              <a:rPr lang="en-GB" sz="1400" dirty="0">
                <a:latin typeface="Maiandra GD" pitchFamily="34" charset="0"/>
              </a:rPr>
              <a:t>4. Put the following into size order, from smallest to largest.</a:t>
            </a:r>
          </a:p>
          <a:p>
            <a:endParaRPr lang="en-GB" sz="1400" dirty="0">
              <a:latin typeface="Maiandra GD" pitchFamily="34" charset="0"/>
            </a:endParaRPr>
          </a:p>
          <a:p>
            <a:r>
              <a:rPr lang="en-GB" sz="1400" dirty="0">
                <a:latin typeface="Maiandra GD" pitchFamily="34" charset="0"/>
              </a:rPr>
              <a:t>0.1mm	15mm	1200µm	30µm	150nm	7nm	1200nm</a:t>
            </a:r>
          </a:p>
        </p:txBody>
      </p:sp>
      <p:sp>
        <p:nvSpPr>
          <p:cNvPr id="2" name="Rectangle 1"/>
          <p:cNvSpPr/>
          <p:nvPr/>
        </p:nvSpPr>
        <p:spPr>
          <a:xfrm>
            <a:off x="4594820" y="830484"/>
            <a:ext cx="2146548" cy="58477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600" b="1" dirty="0">
                <a:latin typeface="Calibri"/>
                <a:ea typeface="Calibri"/>
                <a:cs typeface="Times New Roman"/>
              </a:rPr>
              <a:t>Work to be completed by 14</a:t>
            </a:r>
            <a:r>
              <a:rPr lang="en-GB" sz="1600" b="1" baseline="30000" dirty="0">
                <a:latin typeface="Calibri"/>
                <a:ea typeface="Calibri"/>
                <a:cs typeface="Times New Roman"/>
              </a:rPr>
              <a:t>th</a:t>
            </a:r>
            <a:r>
              <a:rPr lang="en-GB" sz="1600" b="1">
                <a:latin typeface="Calibri"/>
                <a:ea typeface="Calibri"/>
                <a:cs typeface="Times New Roman"/>
              </a:rPr>
              <a:t> July 2026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5099350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 bwMode="auto">
          <a:xfrm>
            <a:off x="79195" y="8824"/>
            <a:ext cx="6531260" cy="1034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14635" y="971600"/>
            <a:ext cx="3613490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b="1" u="sng" dirty="0">
                <a:latin typeface="Maiandra GD" pitchFamily="34" charset="0"/>
              </a:rPr>
              <a:t>Section 2: rearranging equations </a:t>
            </a:r>
            <a:endParaRPr lang="en-GB" dirty="0">
              <a:latin typeface="Maiandra GD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4704" y="1469688"/>
            <a:ext cx="5489003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Maiandra GD" pitchFamily="34" charset="0"/>
              </a:rPr>
              <a:t>image size = actual size x magnification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4635" y="2195736"/>
            <a:ext cx="649582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1400" dirty="0">
                <a:latin typeface="Maiandra GD" pitchFamily="34" charset="0"/>
              </a:rPr>
              <a:t>Rearrange the equation to show how you would calculate:</a:t>
            </a:r>
          </a:p>
          <a:p>
            <a:endParaRPr lang="en-GB" sz="1400" dirty="0">
              <a:latin typeface="Maiandra GD" pitchFamily="34" charset="0"/>
            </a:endParaRPr>
          </a:p>
          <a:p>
            <a:r>
              <a:rPr lang="en-GB" sz="1400" dirty="0">
                <a:latin typeface="Maiandra GD" pitchFamily="34" charset="0"/>
              </a:rPr>
              <a:t>a) magnification = </a:t>
            </a:r>
          </a:p>
          <a:p>
            <a:endParaRPr lang="en-GB" sz="1400" dirty="0">
              <a:latin typeface="Maiandra GD" pitchFamily="34" charset="0"/>
            </a:endParaRPr>
          </a:p>
          <a:p>
            <a:endParaRPr lang="en-GB" sz="1400" dirty="0">
              <a:latin typeface="Maiandra GD" pitchFamily="34" charset="0"/>
            </a:endParaRPr>
          </a:p>
          <a:p>
            <a:endParaRPr lang="en-GB" sz="1400" dirty="0">
              <a:latin typeface="Maiandra GD" pitchFamily="34" charset="0"/>
            </a:endParaRPr>
          </a:p>
          <a:p>
            <a:r>
              <a:rPr lang="en-GB" sz="1400" dirty="0">
                <a:latin typeface="Maiandra GD" pitchFamily="34" charset="0"/>
              </a:rPr>
              <a:t>b) actual size = </a:t>
            </a:r>
          </a:p>
          <a:p>
            <a:endParaRPr lang="en-GB" sz="1400" dirty="0">
              <a:latin typeface="Maiandra GD" pitchFamily="34" charset="0"/>
            </a:endParaRPr>
          </a:p>
          <a:p>
            <a:endParaRPr lang="en-GB" sz="1400" dirty="0">
              <a:latin typeface="Maiandra GD" pitchFamily="34" charset="0"/>
            </a:endParaRPr>
          </a:p>
          <a:p>
            <a:endParaRPr lang="en-GB" sz="1400" dirty="0">
              <a:latin typeface="Maiandra GD" pitchFamily="34" charset="0"/>
            </a:endParaRPr>
          </a:p>
          <a:p>
            <a:r>
              <a:rPr lang="en-GB" sz="1400" dirty="0">
                <a:latin typeface="Maiandra GD" pitchFamily="34" charset="0"/>
              </a:rPr>
              <a:t>2. Complete the following calculations:</a:t>
            </a:r>
          </a:p>
          <a:p>
            <a:endParaRPr lang="en-GB" sz="1400" dirty="0">
              <a:latin typeface="Maiandra GD" pitchFamily="34" charset="0"/>
            </a:endParaRPr>
          </a:p>
          <a:p>
            <a:pPr marL="342900" indent="-342900">
              <a:buAutoNum type="alphaLcParenR"/>
            </a:pPr>
            <a:r>
              <a:rPr lang="en-GB" sz="1400" dirty="0">
                <a:latin typeface="Maiandra GD" pitchFamily="34" charset="0"/>
              </a:rPr>
              <a:t>An image of a water flea was 15mm long. The image had been magnified 3.8 X from the actual size of the flea. How big is the real flea?</a:t>
            </a:r>
          </a:p>
          <a:p>
            <a:pPr marL="342900" indent="-342900">
              <a:buAutoNum type="alphaLcParenR"/>
            </a:pPr>
            <a:endParaRPr lang="en-GB" sz="1400" dirty="0">
              <a:latin typeface="Maiandra GD" pitchFamily="34" charset="0"/>
            </a:endParaRPr>
          </a:p>
          <a:p>
            <a:pPr marL="342900" indent="-342900">
              <a:buAutoNum type="alphaLcParenR"/>
            </a:pPr>
            <a:endParaRPr lang="en-GB" sz="1400" dirty="0">
              <a:latin typeface="Maiandra GD" pitchFamily="34" charset="0"/>
            </a:endParaRPr>
          </a:p>
          <a:p>
            <a:pPr marL="342900" indent="-342900">
              <a:buAutoNum type="alphaLcParenR"/>
            </a:pPr>
            <a:endParaRPr lang="en-GB" sz="1400" dirty="0">
              <a:latin typeface="Maiandra GD" pitchFamily="34" charset="0"/>
            </a:endParaRPr>
          </a:p>
          <a:p>
            <a:pPr marL="342900" indent="-342900">
              <a:buAutoNum type="alphaLcParenR"/>
            </a:pPr>
            <a:endParaRPr lang="en-GB" sz="1400" dirty="0">
              <a:latin typeface="Maiandra GD" pitchFamily="34" charset="0"/>
            </a:endParaRPr>
          </a:p>
          <a:p>
            <a:pPr marL="342900" indent="-342900">
              <a:buAutoNum type="alphaLcParenR"/>
            </a:pPr>
            <a:r>
              <a:rPr lang="en-GB" sz="1400" dirty="0">
                <a:latin typeface="Maiandra GD" pitchFamily="34" charset="0"/>
              </a:rPr>
              <a:t>The actual size of a bacterium is 40µm. A picture of a the bacterium includes an image that has been magnified 2500X. How big is the picture of the bacterium?</a:t>
            </a:r>
          </a:p>
          <a:p>
            <a:pPr marL="342900" indent="-342900">
              <a:buAutoNum type="alphaLcParenR"/>
            </a:pPr>
            <a:endParaRPr lang="en-GB" sz="1400" dirty="0">
              <a:latin typeface="Maiandra GD" pitchFamily="34" charset="0"/>
            </a:endParaRPr>
          </a:p>
          <a:p>
            <a:pPr marL="342900" indent="-342900">
              <a:buAutoNum type="alphaLcParenR"/>
            </a:pPr>
            <a:endParaRPr lang="en-GB" sz="1400" dirty="0">
              <a:latin typeface="Maiandra GD" pitchFamily="34" charset="0"/>
            </a:endParaRPr>
          </a:p>
          <a:p>
            <a:pPr marL="342900" indent="-342900">
              <a:buAutoNum type="alphaLcParenR"/>
            </a:pPr>
            <a:endParaRPr lang="en-GB" sz="1400" dirty="0">
              <a:latin typeface="Maiandra GD" pitchFamily="34" charset="0"/>
            </a:endParaRPr>
          </a:p>
          <a:p>
            <a:pPr marL="342900" indent="-342900">
              <a:buAutoNum type="alphaLcParenR"/>
            </a:pPr>
            <a:endParaRPr lang="en-GB" sz="1400" dirty="0">
              <a:latin typeface="Maiandra GD" pitchFamily="34" charset="0"/>
            </a:endParaRPr>
          </a:p>
          <a:p>
            <a:pPr marL="342900" indent="-342900">
              <a:buAutoNum type="alphaLcParenR"/>
            </a:pPr>
            <a:r>
              <a:rPr lang="en-GB" sz="1400" dirty="0">
                <a:latin typeface="Maiandra GD" pitchFamily="34" charset="0"/>
              </a:rPr>
              <a:t>An image of a buttercup is 55mm wide. The actual flower is 23mm wide. By how much has the flower been magnified to make the image? </a:t>
            </a:r>
          </a:p>
          <a:p>
            <a:pPr marL="342900" indent="-342900">
              <a:buAutoNum type="alphaLcParenR"/>
            </a:pPr>
            <a:endParaRPr lang="en-GB" dirty="0">
              <a:latin typeface="Maiandra GD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94820" y="830484"/>
            <a:ext cx="2146548" cy="58477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600" b="1" dirty="0">
                <a:latin typeface="Calibri"/>
                <a:ea typeface="Calibri"/>
                <a:cs typeface="Times New Roman"/>
              </a:rPr>
              <a:t>Work to be completed by 14</a:t>
            </a:r>
            <a:r>
              <a:rPr lang="en-GB" sz="1600" b="1" baseline="30000" dirty="0">
                <a:latin typeface="Calibri"/>
                <a:ea typeface="Calibri"/>
                <a:cs typeface="Times New Roman"/>
              </a:rPr>
              <a:t>th</a:t>
            </a:r>
            <a:r>
              <a:rPr lang="en-GB" sz="1600" b="1">
                <a:latin typeface="Calibri"/>
                <a:ea typeface="Calibri"/>
                <a:cs typeface="Times New Roman"/>
              </a:rPr>
              <a:t> July 2026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1268830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 bwMode="auto">
          <a:xfrm>
            <a:off x="79195" y="8824"/>
            <a:ext cx="6531260" cy="1034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14635" y="971600"/>
            <a:ext cx="5113195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b="1" u="sng" dirty="0">
                <a:latin typeface="Maiandra GD" pitchFamily="34" charset="0"/>
              </a:rPr>
              <a:t>Section 3: Practising the use of command words</a:t>
            </a:r>
            <a:endParaRPr lang="en-GB" dirty="0">
              <a:latin typeface="Maiandra GD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4635" y="1547664"/>
            <a:ext cx="649582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1400" b="1" dirty="0">
                <a:latin typeface="Maiandra GD" pitchFamily="34" charset="0"/>
              </a:rPr>
              <a:t>Describe </a:t>
            </a:r>
            <a:r>
              <a:rPr lang="en-GB" sz="1400" dirty="0">
                <a:latin typeface="Maiandra GD" pitchFamily="34" charset="0"/>
              </a:rPr>
              <a:t>the structure of a red blood cell.</a:t>
            </a:r>
          </a:p>
          <a:p>
            <a:pPr marL="342900" indent="-342900">
              <a:buAutoNum type="arabicPeriod"/>
            </a:pPr>
            <a:endParaRPr lang="en-GB" sz="1400" dirty="0">
              <a:latin typeface="Maiandra GD" pitchFamily="34" charset="0"/>
            </a:endParaRPr>
          </a:p>
          <a:p>
            <a:pPr marL="342900" indent="-342900">
              <a:buAutoNum type="arabicPeriod"/>
            </a:pPr>
            <a:endParaRPr lang="en-GB" sz="1400" dirty="0">
              <a:latin typeface="Maiandra GD" pitchFamily="34" charset="0"/>
            </a:endParaRPr>
          </a:p>
          <a:p>
            <a:pPr marL="342900" indent="-342900">
              <a:buAutoNum type="arabicPeriod"/>
            </a:pPr>
            <a:endParaRPr lang="en-GB" sz="1400" dirty="0">
              <a:latin typeface="Maiandra GD" pitchFamily="34" charset="0"/>
            </a:endParaRPr>
          </a:p>
          <a:p>
            <a:pPr marL="342900" indent="-342900">
              <a:buAutoNum type="arabicPeriod"/>
            </a:pPr>
            <a:endParaRPr lang="en-GB" sz="1400" dirty="0">
              <a:latin typeface="Maiandra GD" pitchFamily="34" charset="0"/>
            </a:endParaRPr>
          </a:p>
          <a:p>
            <a:pPr marL="342900" indent="-342900">
              <a:buAutoNum type="arabicPeriod"/>
            </a:pPr>
            <a:endParaRPr lang="en-GB" sz="1400" dirty="0">
              <a:latin typeface="Maiandra GD" pitchFamily="34" charset="0"/>
            </a:endParaRPr>
          </a:p>
          <a:p>
            <a:pPr marL="342900" indent="-342900">
              <a:buAutoNum type="arabicPeriod"/>
            </a:pPr>
            <a:endParaRPr lang="en-GB" sz="1400" dirty="0">
              <a:latin typeface="Maiandra GD" pitchFamily="34" charset="0"/>
            </a:endParaRPr>
          </a:p>
          <a:p>
            <a:pPr marL="342900" indent="-342900">
              <a:buAutoNum type="arabicPeriod"/>
            </a:pPr>
            <a:r>
              <a:rPr lang="en-GB" sz="1400" b="1" dirty="0">
                <a:latin typeface="Maiandra GD" pitchFamily="34" charset="0"/>
              </a:rPr>
              <a:t>Explain </a:t>
            </a:r>
            <a:r>
              <a:rPr lang="en-GB" sz="1400" dirty="0">
                <a:latin typeface="Maiandra GD" pitchFamily="34" charset="0"/>
              </a:rPr>
              <a:t>why a plant grows towards the light. </a:t>
            </a:r>
          </a:p>
          <a:p>
            <a:pPr marL="342900" indent="-342900">
              <a:buAutoNum type="arabicPeriod"/>
            </a:pPr>
            <a:endParaRPr lang="en-GB" sz="1400" b="1" dirty="0">
              <a:latin typeface="Maiandra GD" pitchFamily="34" charset="0"/>
            </a:endParaRPr>
          </a:p>
          <a:p>
            <a:pPr marL="342900" indent="-342900">
              <a:buAutoNum type="arabicPeriod"/>
            </a:pPr>
            <a:endParaRPr lang="en-GB" sz="1400" b="1" dirty="0">
              <a:latin typeface="Maiandra GD" pitchFamily="34" charset="0"/>
            </a:endParaRPr>
          </a:p>
          <a:p>
            <a:pPr marL="342900" indent="-342900">
              <a:buAutoNum type="arabicPeriod"/>
            </a:pPr>
            <a:endParaRPr lang="en-GB" sz="1400" b="1" dirty="0">
              <a:latin typeface="Maiandra GD" pitchFamily="34" charset="0"/>
            </a:endParaRPr>
          </a:p>
          <a:p>
            <a:pPr marL="342900" indent="-342900">
              <a:buAutoNum type="arabicPeriod"/>
            </a:pPr>
            <a:endParaRPr lang="en-GB" sz="1400" b="1" dirty="0">
              <a:latin typeface="Maiandra GD" pitchFamily="34" charset="0"/>
            </a:endParaRPr>
          </a:p>
          <a:p>
            <a:pPr marL="342900" indent="-342900">
              <a:buAutoNum type="arabicPeriod"/>
            </a:pPr>
            <a:endParaRPr lang="en-GB" sz="1400" b="1" dirty="0">
              <a:latin typeface="Maiandra GD" pitchFamily="34" charset="0"/>
            </a:endParaRPr>
          </a:p>
          <a:p>
            <a:pPr marL="342900" indent="-342900">
              <a:buAutoNum type="arabicPeriod"/>
            </a:pPr>
            <a:endParaRPr lang="en-GB" sz="1400" b="1" dirty="0">
              <a:latin typeface="Maiandra GD" pitchFamily="34" charset="0"/>
            </a:endParaRPr>
          </a:p>
          <a:p>
            <a:pPr marL="342900" indent="-342900">
              <a:buAutoNum type="arabicPeriod"/>
            </a:pPr>
            <a:endParaRPr lang="en-GB" sz="1400" b="1" dirty="0">
              <a:latin typeface="Maiandra GD" pitchFamily="34" charset="0"/>
            </a:endParaRPr>
          </a:p>
          <a:p>
            <a:pPr marL="342900" indent="-342900">
              <a:buAutoNum type="arabicPeriod"/>
            </a:pPr>
            <a:r>
              <a:rPr lang="en-GB" sz="1400" b="1" dirty="0">
                <a:latin typeface="Maiandra GD" pitchFamily="34" charset="0"/>
              </a:rPr>
              <a:t>State </a:t>
            </a:r>
            <a:r>
              <a:rPr lang="en-GB" sz="1400" dirty="0">
                <a:latin typeface="Maiandra GD" pitchFamily="34" charset="0"/>
              </a:rPr>
              <a:t>the job of the heart.</a:t>
            </a:r>
          </a:p>
          <a:p>
            <a:pPr marL="342900" indent="-342900">
              <a:buAutoNum type="arabicPeriod"/>
            </a:pPr>
            <a:endParaRPr lang="en-GB" sz="1400" b="1" dirty="0">
              <a:latin typeface="Maiandra GD" pitchFamily="34" charset="0"/>
            </a:endParaRPr>
          </a:p>
          <a:p>
            <a:pPr marL="342900" indent="-342900">
              <a:buAutoNum type="arabicPeriod"/>
            </a:pPr>
            <a:endParaRPr lang="en-GB" sz="1400" b="1" dirty="0">
              <a:latin typeface="Maiandra GD" pitchFamily="34" charset="0"/>
            </a:endParaRPr>
          </a:p>
          <a:p>
            <a:pPr marL="342900" indent="-342900">
              <a:buAutoNum type="arabicPeriod"/>
            </a:pPr>
            <a:endParaRPr lang="en-GB" sz="1400" b="1" dirty="0">
              <a:latin typeface="Maiandra GD" pitchFamily="34" charset="0"/>
            </a:endParaRPr>
          </a:p>
          <a:p>
            <a:pPr marL="342900" indent="-342900">
              <a:buAutoNum type="arabicPeriod"/>
            </a:pPr>
            <a:r>
              <a:rPr lang="en-GB" sz="1400" b="1" dirty="0">
                <a:latin typeface="Maiandra GD" pitchFamily="34" charset="0"/>
              </a:rPr>
              <a:t>Justify</a:t>
            </a:r>
            <a:r>
              <a:rPr lang="en-GB" sz="1400" dirty="0">
                <a:latin typeface="Maiandra GD" pitchFamily="34" charset="0"/>
              </a:rPr>
              <a:t> the use of animals in the testing of new medicines.</a:t>
            </a:r>
          </a:p>
          <a:p>
            <a:pPr marL="342900" indent="-342900">
              <a:buAutoNum type="arabicPeriod"/>
            </a:pPr>
            <a:endParaRPr lang="en-GB" sz="1400" dirty="0">
              <a:latin typeface="Maiandra GD" pitchFamily="34" charset="0"/>
            </a:endParaRPr>
          </a:p>
          <a:p>
            <a:pPr marL="342900" indent="-342900">
              <a:buAutoNum type="arabicPeriod"/>
            </a:pPr>
            <a:endParaRPr lang="en-GB" sz="1400" dirty="0">
              <a:latin typeface="Maiandra GD" pitchFamily="34" charset="0"/>
            </a:endParaRPr>
          </a:p>
          <a:p>
            <a:pPr marL="342900" indent="-342900">
              <a:buAutoNum type="arabicPeriod"/>
            </a:pPr>
            <a:endParaRPr lang="en-GB" sz="1400" dirty="0">
              <a:latin typeface="Maiandra GD" pitchFamily="34" charset="0"/>
            </a:endParaRPr>
          </a:p>
          <a:p>
            <a:pPr marL="342900" indent="-342900">
              <a:buAutoNum type="arabicPeriod"/>
            </a:pPr>
            <a:endParaRPr lang="en-GB" sz="1400" dirty="0">
              <a:latin typeface="Maiandra GD" pitchFamily="34" charset="0"/>
            </a:endParaRPr>
          </a:p>
          <a:p>
            <a:pPr marL="342900" indent="-342900">
              <a:buAutoNum type="arabicPeriod"/>
            </a:pPr>
            <a:endParaRPr lang="en-GB" sz="1400" dirty="0">
              <a:latin typeface="Maiandra GD" pitchFamily="34" charset="0"/>
            </a:endParaRPr>
          </a:p>
          <a:p>
            <a:pPr marL="342900" indent="-342900">
              <a:buAutoNum type="arabicPeriod"/>
            </a:pPr>
            <a:endParaRPr lang="en-GB" sz="1400" dirty="0">
              <a:latin typeface="Maiandra GD" pitchFamily="34" charset="0"/>
            </a:endParaRPr>
          </a:p>
          <a:p>
            <a:pPr marL="342900" indent="-342900">
              <a:buAutoNum type="arabicPeriod"/>
            </a:pPr>
            <a:r>
              <a:rPr lang="en-GB" sz="1400" b="1" dirty="0">
                <a:latin typeface="Maiandra GD" pitchFamily="34" charset="0"/>
              </a:rPr>
              <a:t>Evaluate </a:t>
            </a:r>
            <a:r>
              <a:rPr lang="en-GB" sz="1400" dirty="0">
                <a:latin typeface="Maiandra GD" pitchFamily="34" charset="0"/>
              </a:rPr>
              <a:t>both sides of the argument for the use of stem cells in medicine. </a:t>
            </a:r>
            <a:endParaRPr lang="en-GB" sz="1400" b="1" dirty="0">
              <a:latin typeface="Maiandra G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81128" y="1382172"/>
            <a:ext cx="2146548" cy="58477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600" b="1" dirty="0">
                <a:latin typeface="Calibri"/>
                <a:ea typeface="Calibri"/>
                <a:cs typeface="Times New Roman"/>
              </a:rPr>
              <a:t>Work to be completed by 14</a:t>
            </a:r>
            <a:r>
              <a:rPr lang="en-GB" sz="1600" b="1" baseline="30000" dirty="0">
                <a:latin typeface="Calibri"/>
                <a:ea typeface="Calibri"/>
                <a:cs typeface="Times New Roman"/>
              </a:rPr>
              <a:t>th</a:t>
            </a:r>
            <a:r>
              <a:rPr lang="en-GB" sz="1600" b="1">
                <a:latin typeface="Calibri"/>
                <a:ea typeface="Calibri"/>
                <a:cs typeface="Times New Roman"/>
              </a:rPr>
              <a:t> July 2026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12782800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 bwMode="auto">
          <a:xfrm>
            <a:off x="79195" y="8824"/>
            <a:ext cx="6531260" cy="1034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14635" y="971600"/>
            <a:ext cx="4980146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b="1" u="sng" dirty="0">
                <a:latin typeface="Maiandra GD" pitchFamily="34" charset="0"/>
              </a:rPr>
              <a:t>Section 3: Practising the use of command words</a:t>
            </a:r>
            <a:endParaRPr lang="en-GB" dirty="0">
              <a:latin typeface="Maiandra GD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9195" y="3851920"/>
            <a:ext cx="649582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1400" b="1" dirty="0">
                <a:latin typeface="Maiandra GD" pitchFamily="34" charset="0"/>
              </a:rPr>
              <a:t>Describe </a:t>
            </a:r>
            <a:r>
              <a:rPr lang="en-GB" sz="1400" dirty="0">
                <a:latin typeface="Maiandra GD" pitchFamily="34" charset="0"/>
              </a:rPr>
              <a:t>the shape of the graph.</a:t>
            </a:r>
          </a:p>
          <a:p>
            <a:pPr marL="342900" indent="-342900">
              <a:buAutoNum type="arabicPeriod"/>
            </a:pPr>
            <a:endParaRPr lang="en-GB" sz="1400" dirty="0">
              <a:latin typeface="Maiandra GD" pitchFamily="34" charset="0"/>
            </a:endParaRPr>
          </a:p>
          <a:p>
            <a:pPr marL="342900" indent="-342900">
              <a:buAutoNum type="arabicPeriod"/>
            </a:pPr>
            <a:endParaRPr lang="en-GB" sz="1400" dirty="0">
              <a:latin typeface="Maiandra GD" pitchFamily="34" charset="0"/>
            </a:endParaRPr>
          </a:p>
          <a:p>
            <a:pPr marL="342900" indent="-342900">
              <a:buAutoNum type="arabicPeriod"/>
            </a:pPr>
            <a:endParaRPr lang="en-GB" sz="1400" dirty="0">
              <a:latin typeface="Maiandra GD" pitchFamily="34" charset="0"/>
            </a:endParaRPr>
          </a:p>
          <a:p>
            <a:pPr marL="342900" indent="-342900">
              <a:buAutoNum type="arabicPeriod"/>
            </a:pPr>
            <a:r>
              <a:rPr lang="en-GB" sz="1400" b="1" dirty="0">
                <a:latin typeface="Maiandra GD" pitchFamily="34" charset="0"/>
              </a:rPr>
              <a:t>Explain </a:t>
            </a:r>
            <a:r>
              <a:rPr lang="en-GB" sz="1400" dirty="0">
                <a:latin typeface="Maiandra GD" pitchFamily="34" charset="0"/>
              </a:rPr>
              <a:t>the shape of the graph. </a:t>
            </a:r>
          </a:p>
          <a:p>
            <a:pPr marL="342900" indent="-342900">
              <a:buAutoNum type="arabicPeriod"/>
            </a:pPr>
            <a:endParaRPr lang="en-GB" sz="1400" b="1" dirty="0">
              <a:latin typeface="Maiandra GD" pitchFamily="34" charset="0"/>
            </a:endParaRPr>
          </a:p>
          <a:p>
            <a:pPr marL="342900" indent="-342900">
              <a:buAutoNum type="arabicPeriod"/>
            </a:pPr>
            <a:endParaRPr lang="en-GB" sz="1400" b="1" dirty="0">
              <a:latin typeface="Maiandra GD" pitchFamily="34" charset="0"/>
            </a:endParaRPr>
          </a:p>
          <a:p>
            <a:pPr marL="342900" indent="-342900">
              <a:buAutoNum type="arabicPeriod"/>
            </a:pPr>
            <a:endParaRPr lang="en-GB" sz="1400" b="1" dirty="0">
              <a:latin typeface="Maiandra GD" pitchFamily="34" charset="0"/>
            </a:endParaRPr>
          </a:p>
          <a:p>
            <a:pPr marL="342900" indent="-342900">
              <a:buAutoNum type="arabicPeriod"/>
            </a:pPr>
            <a:endParaRPr lang="en-GB" sz="1400" b="1" dirty="0">
              <a:latin typeface="Maiandra GD" pitchFamily="34" charset="0"/>
            </a:endParaRPr>
          </a:p>
          <a:p>
            <a:pPr marL="342900" indent="-342900">
              <a:buAutoNum type="arabicPeriod"/>
            </a:pPr>
            <a:r>
              <a:rPr lang="en-GB" sz="1400" b="1" dirty="0">
                <a:latin typeface="Maiandra GD" pitchFamily="34" charset="0"/>
              </a:rPr>
              <a:t>State </a:t>
            </a:r>
            <a:r>
              <a:rPr lang="en-GB" sz="1400" dirty="0">
                <a:latin typeface="Maiandra GD" pitchFamily="34" charset="0"/>
              </a:rPr>
              <a:t>what enzymes are made of.</a:t>
            </a:r>
          </a:p>
          <a:p>
            <a:pPr marL="342900" indent="-342900">
              <a:buAutoNum type="arabicPeriod"/>
            </a:pPr>
            <a:endParaRPr lang="en-GB" sz="1400" dirty="0">
              <a:latin typeface="Maiandra GD" pitchFamily="34" charset="0"/>
            </a:endParaRPr>
          </a:p>
          <a:p>
            <a:pPr marL="342900" indent="-342900">
              <a:buAutoNum type="arabicPeriod"/>
            </a:pPr>
            <a:endParaRPr lang="en-GB" sz="1400" dirty="0">
              <a:latin typeface="Maiandra GD" pitchFamily="34" charset="0"/>
            </a:endParaRPr>
          </a:p>
          <a:p>
            <a:pPr marL="342900" indent="-342900">
              <a:buAutoNum type="arabicPeriod"/>
            </a:pPr>
            <a:endParaRPr lang="en-GB" sz="1400" dirty="0">
              <a:latin typeface="Maiandra GD" pitchFamily="34" charset="0"/>
            </a:endParaRPr>
          </a:p>
          <a:p>
            <a:pPr marL="342900" indent="-342900">
              <a:buAutoNum type="arabicPeriod"/>
            </a:pPr>
            <a:r>
              <a:rPr lang="en-GB" sz="1400" b="1" dirty="0">
                <a:latin typeface="Maiandra GD" pitchFamily="34" charset="0"/>
              </a:rPr>
              <a:t>Explain </a:t>
            </a:r>
            <a:r>
              <a:rPr lang="en-GB" sz="1400" dirty="0">
                <a:latin typeface="Maiandra GD" pitchFamily="34" charset="0"/>
              </a:rPr>
              <a:t>why the body needs a different enzyme to digest a meal of chicken and potatoes. </a:t>
            </a:r>
            <a:endParaRPr lang="en-GB" sz="1400" b="1" dirty="0">
              <a:latin typeface="Maiandra GD" pitchFamily="34" charset="0"/>
            </a:endParaRPr>
          </a:p>
          <a:p>
            <a:pPr marL="342900" indent="-342900">
              <a:buAutoNum type="arabicPeriod"/>
            </a:pPr>
            <a:endParaRPr lang="en-GB" b="1" dirty="0">
              <a:latin typeface="Maiandra GD" pitchFamily="34" charset="0"/>
            </a:endParaRPr>
          </a:p>
          <a:p>
            <a:pPr marL="342900" indent="-342900">
              <a:buAutoNum type="arabicPeriod"/>
            </a:pPr>
            <a:endParaRPr lang="en-GB" b="1" dirty="0">
              <a:latin typeface="Maiandra GD" pitchFamily="34" charset="0"/>
            </a:endParaRPr>
          </a:p>
          <a:p>
            <a:pPr marL="342900" indent="-342900">
              <a:buAutoNum type="arabicPeriod"/>
            </a:pPr>
            <a:endParaRPr lang="en-GB" b="1" dirty="0">
              <a:latin typeface="Maiandra GD" pitchFamily="34" charset="0"/>
            </a:endParaRPr>
          </a:p>
        </p:txBody>
      </p:sp>
      <p:pic>
        <p:nvPicPr>
          <p:cNvPr id="1026" name="Picture 2" descr="http://www.bbc.co.uk/schools/gcsebitesize/science/images/gcsechem_18part2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4744" y="1445855"/>
            <a:ext cx="3267024" cy="2297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4581128" y="1421609"/>
            <a:ext cx="2146548" cy="58477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600" b="1" dirty="0">
                <a:latin typeface="Calibri"/>
                <a:ea typeface="Calibri"/>
                <a:cs typeface="Times New Roman"/>
              </a:rPr>
              <a:t>Work to be completed by 14</a:t>
            </a:r>
            <a:r>
              <a:rPr lang="en-GB" sz="1600" b="1" baseline="30000" dirty="0">
                <a:latin typeface="Calibri"/>
                <a:ea typeface="Calibri"/>
                <a:cs typeface="Times New Roman"/>
              </a:rPr>
              <a:t>th</a:t>
            </a:r>
            <a:r>
              <a:rPr lang="en-GB" sz="1600" b="1">
                <a:latin typeface="Calibri"/>
                <a:ea typeface="Calibri"/>
                <a:cs typeface="Times New Roman"/>
              </a:rPr>
              <a:t> July 2026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31987239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 bwMode="auto">
          <a:xfrm>
            <a:off x="79195" y="8824"/>
            <a:ext cx="6531260" cy="1034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14635" y="971600"/>
            <a:ext cx="3985386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b="1" u="sng" dirty="0">
                <a:latin typeface="Maiandra GD" pitchFamily="34" charset="0"/>
              </a:rPr>
              <a:t>Section 4: looking at practical Biology</a:t>
            </a:r>
            <a:endParaRPr lang="en-GB" dirty="0">
              <a:latin typeface="Maiandra GD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9195" y="1475656"/>
            <a:ext cx="64958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Maiandra GD" pitchFamily="34" charset="0"/>
              </a:rPr>
              <a:t>Ms White spent her summer investigating the effect of temperature on enzyme activity. She collected the volume of oxygen made during an enzyme-controlled reaction. The greater the volume of oxygen, the more the enzyme was functioning. </a:t>
            </a:r>
          </a:p>
          <a:p>
            <a:endParaRPr lang="en-GB" sz="1400" dirty="0">
              <a:latin typeface="Maiandra GD" pitchFamily="34" charset="0"/>
            </a:endParaRPr>
          </a:p>
          <a:p>
            <a:r>
              <a:rPr lang="en-GB" sz="1400" dirty="0">
                <a:latin typeface="Maiandra GD" pitchFamily="34" charset="0"/>
              </a:rPr>
              <a:t>She collected the following data: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8872619"/>
              </p:ext>
            </p:extLst>
          </p:nvPr>
        </p:nvGraphicFramePr>
        <p:xfrm>
          <a:off x="114640" y="3059832"/>
          <a:ext cx="6495815" cy="30208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91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9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41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372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Maiandra GD" pitchFamily="34" charset="0"/>
                        </a:rPr>
                        <a:t>Temperature (°C)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Maiandra GD" pitchFamily="34" charset="0"/>
                        </a:rPr>
                        <a:t>Volume of oxygen (cm</a:t>
                      </a:r>
                      <a:r>
                        <a:rPr lang="en-GB" sz="1400" b="1" baseline="30000" dirty="0">
                          <a:solidFill>
                            <a:schemeClr val="tx1"/>
                          </a:solidFill>
                          <a:latin typeface="Maiandra GD" pitchFamily="34" charset="0"/>
                        </a:rPr>
                        <a:t>3</a:t>
                      </a:r>
                      <a:r>
                        <a:rPr lang="en-GB" sz="1400" b="1" baseline="0" dirty="0">
                          <a:solidFill>
                            <a:schemeClr val="tx1"/>
                          </a:solidFill>
                          <a:latin typeface="Maiandra GD" pitchFamily="34" charset="0"/>
                        </a:rPr>
                        <a:t>)</a:t>
                      </a:r>
                      <a:endParaRPr lang="en-GB" sz="1400" b="1" dirty="0">
                        <a:solidFill>
                          <a:schemeClr val="tx1"/>
                        </a:solidFill>
                        <a:latin typeface="Maiandra GD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Maiandra GD" pitchFamily="34" charset="0"/>
                        </a:rPr>
                        <a:t>Volume of oxygen (cm</a:t>
                      </a:r>
                      <a:r>
                        <a:rPr lang="en-GB" sz="1400" b="1" baseline="30000" dirty="0">
                          <a:solidFill>
                            <a:schemeClr val="tx1"/>
                          </a:solidFill>
                          <a:latin typeface="Maiandra GD" pitchFamily="34" charset="0"/>
                        </a:rPr>
                        <a:t>3</a:t>
                      </a:r>
                      <a:r>
                        <a:rPr lang="en-GB" sz="1400" b="1" baseline="0" dirty="0">
                          <a:solidFill>
                            <a:schemeClr val="tx1"/>
                          </a:solidFill>
                          <a:latin typeface="Maiandra GD" pitchFamily="34" charset="0"/>
                        </a:rPr>
                        <a:t>)</a:t>
                      </a:r>
                      <a:endParaRPr lang="en-GB" sz="1400" b="1" dirty="0">
                        <a:solidFill>
                          <a:schemeClr val="tx1"/>
                        </a:solidFill>
                        <a:latin typeface="Maiandra GD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Maiandra GD" pitchFamily="34" charset="0"/>
                        </a:rPr>
                        <a:t>Volume of oxygen (cm</a:t>
                      </a:r>
                      <a:r>
                        <a:rPr lang="en-GB" sz="1400" b="1" baseline="30000" dirty="0">
                          <a:solidFill>
                            <a:schemeClr val="tx1"/>
                          </a:solidFill>
                          <a:latin typeface="Maiandra GD" pitchFamily="34" charset="0"/>
                        </a:rPr>
                        <a:t>3</a:t>
                      </a:r>
                      <a:r>
                        <a:rPr lang="en-GB" sz="1400" b="1" baseline="0" dirty="0">
                          <a:solidFill>
                            <a:schemeClr val="tx1"/>
                          </a:solidFill>
                          <a:latin typeface="Maiandra GD" pitchFamily="34" charset="0"/>
                        </a:rPr>
                        <a:t>)</a:t>
                      </a:r>
                      <a:endParaRPr lang="en-GB" sz="1400" b="1" dirty="0">
                        <a:solidFill>
                          <a:schemeClr val="tx1"/>
                        </a:solidFill>
                        <a:latin typeface="Maiandra GD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Maiandra GD" pitchFamily="34" charset="0"/>
                        </a:rPr>
                        <a:t>Mean vol. of oxygen (cm</a:t>
                      </a:r>
                      <a:r>
                        <a:rPr lang="en-GB" sz="1400" b="1" baseline="30000" dirty="0">
                          <a:solidFill>
                            <a:schemeClr val="tx1"/>
                          </a:solidFill>
                          <a:latin typeface="Maiandra GD" pitchFamily="34" charset="0"/>
                        </a:rPr>
                        <a:t>3</a:t>
                      </a:r>
                      <a:r>
                        <a:rPr lang="en-GB" sz="1400" b="1" baseline="0" dirty="0">
                          <a:solidFill>
                            <a:schemeClr val="tx1"/>
                          </a:solidFill>
                          <a:latin typeface="Maiandra GD" pitchFamily="34" charset="0"/>
                        </a:rPr>
                        <a:t>)</a:t>
                      </a:r>
                      <a:endParaRPr lang="en-GB" sz="1400" b="1" dirty="0">
                        <a:solidFill>
                          <a:schemeClr val="tx1"/>
                        </a:solidFill>
                        <a:latin typeface="Maiandra GD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8957"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Maiandra GD" pitchFamily="34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Maiandra GD" pitchFamily="34" charset="0"/>
                        </a:rPr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Maiandra GD" pitchFamily="34" charset="0"/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Maiandra GD" pitchFamily="34" charset="0"/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0" dirty="0">
                        <a:solidFill>
                          <a:schemeClr val="tx1"/>
                        </a:solidFill>
                        <a:latin typeface="Maiandra GD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8957"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Maiandra GD" pitchFamily="34" charset="0"/>
                        </a:rPr>
                        <a:t>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Maiandra GD" pitchFamily="34" charset="0"/>
                        </a:rPr>
                        <a:t>16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Maiandra GD" pitchFamily="34" charset="0"/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Maiandra GD" pitchFamily="34" charset="0"/>
                        </a:rPr>
                        <a:t>17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0">
                        <a:solidFill>
                          <a:schemeClr val="tx1"/>
                        </a:solidFill>
                        <a:latin typeface="Maiandra GD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8957"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Maiandra GD" pitchFamily="34" charset="0"/>
                        </a:rPr>
                        <a:t>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Maiandra GD" pitchFamily="34" charset="0"/>
                        </a:rPr>
                        <a:t>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Maiandra GD" pitchFamily="34" charset="0"/>
                        </a:rPr>
                        <a:t>26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Maiandra GD" pitchFamily="34" charset="0"/>
                        </a:rPr>
                        <a:t>23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0">
                        <a:solidFill>
                          <a:schemeClr val="tx1"/>
                        </a:solidFill>
                        <a:latin typeface="Maiandra GD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8957"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Maiandra GD" pitchFamily="34" charset="0"/>
                        </a:rPr>
                        <a:t>35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Maiandra GD" pitchFamily="34" charset="0"/>
                        </a:rPr>
                        <a:t>38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Maiandra GD" pitchFamily="34" charset="0"/>
                        </a:rPr>
                        <a:t>36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Maiandra GD" pitchFamily="34" charset="0"/>
                        </a:rPr>
                        <a:t>36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0" dirty="0">
                        <a:solidFill>
                          <a:schemeClr val="tx1"/>
                        </a:solidFill>
                        <a:latin typeface="Maiandra GD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8957"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Maiandra GD" pitchFamily="34" charset="0"/>
                        </a:rPr>
                        <a:t>45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Maiandra GD" pitchFamily="34" charset="0"/>
                        </a:rPr>
                        <a:t>18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Maiandra GD" pitchFamily="34" charset="0"/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Maiandra GD" pitchFamily="34" charset="0"/>
                        </a:rPr>
                        <a:t>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0" dirty="0">
                        <a:solidFill>
                          <a:schemeClr val="tx1"/>
                        </a:solidFill>
                        <a:latin typeface="Maiandra GD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14635" y="6516216"/>
            <a:ext cx="577914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1400" dirty="0">
                <a:latin typeface="Maiandra GD" pitchFamily="34" charset="0"/>
              </a:rPr>
              <a:t>Identify any outliers in Ms White’s data.</a:t>
            </a:r>
          </a:p>
          <a:p>
            <a:pPr marL="342900" indent="-342900">
              <a:buAutoNum type="arabicPeriod"/>
            </a:pPr>
            <a:endParaRPr lang="en-GB" sz="1400" dirty="0">
              <a:latin typeface="Maiandra GD" pitchFamily="34" charset="0"/>
            </a:endParaRPr>
          </a:p>
          <a:p>
            <a:pPr marL="342900" indent="-342900">
              <a:buFontTx/>
              <a:buAutoNum type="arabicPeriod"/>
            </a:pPr>
            <a:r>
              <a:rPr lang="en-GB" sz="1400" dirty="0">
                <a:latin typeface="Maiandra GD" pitchFamily="34" charset="0"/>
              </a:rPr>
              <a:t>Calculate the mean volume of oxygen </a:t>
            </a:r>
            <a:r>
              <a:rPr lang="en-GB" sz="1400" b="0" dirty="0">
                <a:solidFill>
                  <a:schemeClr val="tx1"/>
                </a:solidFill>
                <a:latin typeface="Maiandra GD" pitchFamily="34" charset="0"/>
              </a:rPr>
              <a:t>(cm</a:t>
            </a:r>
            <a:r>
              <a:rPr lang="en-GB" sz="1400" b="0" baseline="30000" dirty="0">
                <a:solidFill>
                  <a:schemeClr val="tx1"/>
                </a:solidFill>
                <a:latin typeface="Maiandra GD" pitchFamily="34" charset="0"/>
              </a:rPr>
              <a:t>3</a:t>
            </a:r>
            <a:r>
              <a:rPr lang="en-GB" sz="1400" b="0" baseline="0" dirty="0">
                <a:solidFill>
                  <a:schemeClr val="tx1"/>
                </a:solidFill>
                <a:latin typeface="Maiandra GD" pitchFamily="34" charset="0"/>
              </a:rPr>
              <a:t>) for each temperature. </a:t>
            </a:r>
          </a:p>
          <a:p>
            <a:pPr marL="342900" indent="-342900">
              <a:buFontTx/>
              <a:buAutoNum type="arabicPeriod"/>
            </a:pPr>
            <a:endParaRPr lang="en-GB" sz="1400" dirty="0">
              <a:latin typeface="Maiandra GD" pitchFamily="34" charset="0"/>
            </a:endParaRPr>
          </a:p>
          <a:p>
            <a:pPr marL="342900" indent="-342900">
              <a:buFontTx/>
              <a:buAutoNum type="arabicPeriod"/>
            </a:pPr>
            <a:r>
              <a:rPr lang="en-GB" sz="1400" b="0" dirty="0">
                <a:solidFill>
                  <a:schemeClr val="tx1"/>
                </a:solidFill>
                <a:latin typeface="Maiandra GD" pitchFamily="34" charset="0"/>
              </a:rPr>
              <a:t>Use the grap</a:t>
            </a:r>
            <a:r>
              <a:rPr lang="en-GB" sz="1400" dirty="0">
                <a:latin typeface="Maiandra GD" pitchFamily="34" charset="0"/>
              </a:rPr>
              <a:t>h paper to plot a full page graph with range bars. </a:t>
            </a:r>
            <a:endParaRPr lang="en-GB" sz="1400" b="0" dirty="0">
              <a:solidFill>
                <a:schemeClr val="tx1"/>
              </a:solidFill>
              <a:latin typeface="Maiandra GD" pitchFamily="34" charset="0"/>
            </a:endParaRPr>
          </a:p>
          <a:p>
            <a:endParaRPr lang="en-GB" sz="1400" dirty="0">
              <a:latin typeface="Maiandra GD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594820" y="830484"/>
            <a:ext cx="2146548" cy="58477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600" b="1" dirty="0">
                <a:latin typeface="Calibri"/>
                <a:ea typeface="Calibri"/>
                <a:cs typeface="Times New Roman"/>
              </a:rPr>
              <a:t>Work to be completed by 14</a:t>
            </a:r>
            <a:r>
              <a:rPr lang="en-GB" sz="1600" b="1" baseline="30000" dirty="0">
                <a:latin typeface="Calibri"/>
                <a:ea typeface="Calibri"/>
                <a:cs typeface="Times New Roman"/>
              </a:rPr>
              <a:t>th</a:t>
            </a:r>
            <a:r>
              <a:rPr lang="en-GB" sz="1600" b="1">
                <a:latin typeface="Calibri"/>
                <a:ea typeface="Calibri"/>
                <a:cs typeface="Times New Roman"/>
              </a:rPr>
              <a:t> July 2026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518706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 bwMode="auto">
          <a:xfrm>
            <a:off x="79195" y="8824"/>
            <a:ext cx="6531260" cy="1034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14635" y="971600"/>
            <a:ext cx="3922612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b="1" u="sng" dirty="0">
                <a:latin typeface="Maiandra GD" pitchFamily="34" charset="0"/>
              </a:rPr>
              <a:t>Section 5: Important facts from GCSE</a:t>
            </a:r>
            <a:endParaRPr lang="en-GB" dirty="0">
              <a:latin typeface="Maiandra GD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4635" y="1547664"/>
            <a:ext cx="6495820" cy="677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1400" dirty="0">
                <a:latin typeface="Maiandra GD" pitchFamily="34" charset="0"/>
              </a:rPr>
              <a:t>Write down the equations for respiration and photosynthesis.</a:t>
            </a:r>
          </a:p>
          <a:p>
            <a:pPr marL="342900" indent="-342900">
              <a:buAutoNum type="arabicPeriod"/>
            </a:pPr>
            <a:endParaRPr lang="en-GB" sz="1400" dirty="0">
              <a:latin typeface="Maiandra GD" pitchFamily="34" charset="0"/>
            </a:endParaRPr>
          </a:p>
          <a:p>
            <a:pPr marL="342900" indent="-342900">
              <a:buAutoNum type="arabicPeriod"/>
            </a:pPr>
            <a:endParaRPr lang="en-GB" sz="1400" dirty="0">
              <a:latin typeface="Maiandra GD" pitchFamily="34" charset="0"/>
            </a:endParaRPr>
          </a:p>
          <a:p>
            <a:pPr marL="342900" indent="-342900">
              <a:buAutoNum type="arabicPeriod"/>
            </a:pPr>
            <a:r>
              <a:rPr lang="en-GB" sz="1400" dirty="0">
                <a:latin typeface="Maiandra GD" pitchFamily="34" charset="0"/>
              </a:rPr>
              <a:t>Draw and label an animal and a plant cell.</a:t>
            </a:r>
            <a:endParaRPr lang="en-GB" sz="1400" b="1" dirty="0">
              <a:latin typeface="Maiandra GD" pitchFamily="34" charset="0"/>
            </a:endParaRPr>
          </a:p>
          <a:p>
            <a:pPr marL="342900" indent="-342900">
              <a:buAutoNum type="arabicPeriod"/>
            </a:pPr>
            <a:endParaRPr lang="en-GB" sz="1400" b="1" dirty="0">
              <a:latin typeface="Maiandra GD" pitchFamily="34" charset="0"/>
            </a:endParaRPr>
          </a:p>
          <a:p>
            <a:pPr marL="342900" indent="-342900">
              <a:buAutoNum type="arabicPeriod"/>
            </a:pPr>
            <a:endParaRPr lang="en-GB" sz="1400" b="1" dirty="0">
              <a:latin typeface="Maiandra GD" pitchFamily="34" charset="0"/>
            </a:endParaRPr>
          </a:p>
          <a:p>
            <a:pPr marL="342900" indent="-342900">
              <a:buAutoNum type="arabicPeriod"/>
            </a:pPr>
            <a:endParaRPr lang="en-GB" sz="1400" b="1" dirty="0">
              <a:latin typeface="Maiandra GD" pitchFamily="34" charset="0"/>
            </a:endParaRPr>
          </a:p>
          <a:p>
            <a:pPr marL="342900" indent="-342900">
              <a:buAutoNum type="arabicPeriod"/>
            </a:pPr>
            <a:endParaRPr lang="en-GB" sz="1400" b="1" dirty="0">
              <a:latin typeface="Maiandra GD" pitchFamily="34" charset="0"/>
            </a:endParaRPr>
          </a:p>
          <a:p>
            <a:pPr marL="342900" indent="-342900">
              <a:buAutoNum type="arabicPeriod"/>
            </a:pPr>
            <a:endParaRPr lang="en-GB" sz="1400" b="1" dirty="0">
              <a:latin typeface="Maiandra GD" pitchFamily="34" charset="0"/>
            </a:endParaRPr>
          </a:p>
          <a:p>
            <a:pPr marL="342900" indent="-342900">
              <a:buAutoNum type="arabicPeriod"/>
            </a:pPr>
            <a:endParaRPr lang="en-GB" sz="1400" b="1" dirty="0">
              <a:latin typeface="Maiandra GD" pitchFamily="34" charset="0"/>
            </a:endParaRPr>
          </a:p>
          <a:p>
            <a:pPr marL="342900" indent="-342900">
              <a:buAutoNum type="arabicPeriod"/>
            </a:pPr>
            <a:r>
              <a:rPr lang="en-GB" sz="1400" dirty="0">
                <a:latin typeface="Maiandra GD" pitchFamily="34" charset="0"/>
              </a:rPr>
              <a:t>Explain the link between chromosomes, DNA, genes and proteins. </a:t>
            </a:r>
          </a:p>
          <a:p>
            <a:pPr marL="342900" indent="-342900">
              <a:buAutoNum type="arabicPeriod"/>
            </a:pPr>
            <a:endParaRPr lang="en-GB" sz="1400" b="1" dirty="0">
              <a:latin typeface="Maiandra GD" pitchFamily="34" charset="0"/>
            </a:endParaRPr>
          </a:p>
          <a:p>
            <a:pPr marL="342900" indent="-342900">
              <a:buAutoNum type="arabicPeriod"/>
            </a:pPr>
            <a:endParaRPr lang="en-GB" sz="1400" b="1" dirty="0">
              <a:latin typeface="Maiandra GD" pitchFamily="34" charset="0"/>
            </a:endParaRPr>
          </a:p>
          <a:p>
            <a:pPr marL="342900" indent="-342900">
              <a:buAutoNum type="arabicPeriod"/>
            </a:pPr>
            <a:endParaRPr lang="en-GB" sz="1400" b="1" dirty="0">
              <a:latin typeface="Maiandra GD" pitchFamily="34" charset="0"/>
            </a:endParaRPr>
          </a:p>
          <a:p>
            <a:pPr marL="342900" indent="-342900">
              <a:buAutoNum type="arabicPeriod"/>
            </a:pPr>
            <a:r>
              <a:rPr lang="en-GB" sz="1400" dirty="0">
                <a:latin typeface="Maiandra GD" pitchFamily="34" charset="0"/>
              </a:rPr>
              <a:t>Describe how a cell divides by mitosis. </a:t>
            </a:r>
          </a:p>
          <a:p>
            <a:pPr marL="342900" indent="-342900">
              <a:buAutoNum type="arabicPeriod"/>
            </a:pPr>
            <a:endParaRPr lang="en-GB" sz="1400" dirty="0">
              <a:latin typeface="Maiandra GD" pitchFamily="34" charset="0"/>
            </a:endParaRPr>
          </a:p>
          <a:p>
            <a:pPr marL="342900" indent="-342900">
              <a:buAutoNum type="arabicPeriod"/>
            </a:pPr>
            <a:endParaRPr lang="en-GB" sz="1400" dirty="0">
              <a:latin typeface="Maiandra GD" pitchFamily="34" charset="0"/>
            </a:endParaRPr>
          </a:p>
          <a:p>
            <a:pPr marL="342900" indent="-342900">
              <a:buAutoNum type="arabicPeriod"/>
            </a:pPr>
            <a:endParaRPr lang="en-GB" sz="1400" dirty="0">
              <a:latin typeface="Maiandra GD" pitchFamily="34" charset="0"/>
            </a:endParaRPr>
          </a:p>
          <a:p>
            <a:pPr marL="342900" indent="-342900">
              <a:buAutoNum type="arabicPeriod"/>
            </a:pPr>
            <a:endParaRPr lang="en-GB" sz="1400" dirty="0">
              <a:latin typeface="Maiandra GD" pitchFamily="34" charset="0"/>
            </a:endParaRPr>
          </a:p>
          <a:p>
            <a:pPr marL="342900" indent="-342900">
              <a:buAutoNum type="arabicPeriod"/>
            </a:pPr>
            <a:endParaRPr lang="en-GB" sz="1400" dirty="0">
              <a:latin typeface="Maiandra GD" pitchFamily="34" charset="0"/>
            </a:endParaRPr>
          </a:p>
          <a:p>
            <a:pPr marL="342900" indent="-342900">
              <a:buAutoNum type="arabicPeriod"/>
            </a:pPr>
            <a:r>
              <a:rPr lang="en-GB" sz="1400" dirty="0">
                <a:latin typeface="Maiandra GD" pitchFamily="34" charset="0"/>
              </a:rPr>
              <a:t>Describe how particles move by diffusion.</a:t>
            </a:r>
          </a:p>
          <a:p>
            <a:pPr marL="342900" indent="-342900">
              <a:buAutoNum type="arabicPeriod"/>
            </a:pPr>
            <a:endParaRPr lang="en-GB" sz="1400" dirty="0">
              <a:latin typeface="Maiandra GD" pitchFamily="34" charset="0"/>
            </a:endParaRPr>
          </a:p>
          <a:p>
            <a:pPr marL="342900" indent="-342900">
              <a:buAutoNum type="arabicPeriod"/>
            </a:pPr>
            <a:endParaRPr lang="en-GB" sz="1400" dirty="0">
              <a:latin typeface="Maiandra GD" pitchFamily="34" charset="0"/>
            </a:endParaRPr>
          </a:p>
          <a:p>
            <a:pPr marL="342900" indent="-342900">
              <a:buAutoNum type="arabicPeriod"/>
            </a:pPr>
            <a:endParaRPr lang="en-GB" sz="1400" dirty="0">
              <a:latin typeface="Maiandra GD" pitchFamily="34" charset="0"/>
            </a:endParaRPr>
          </a:p>
          <a:p>
            <a:pPr marL="342900" indent="-342900">
              <a:buAutoNum type="arabicPeriod"/>
            </a:pPr>
            <a:endParaRPr lang="en-GB" sz="1400" dirty="0">
              <a:latin typeface="Maiandra GD" pitchFamily="34" charset="0"/>
            </a:endParaRPr>
          </a:p>
          <a:p>
            <a:pPr marL="342900" indent="-342900">
              <a:buAutoNum type="arabicPeriod"/>
            </a:pPr>
            <a:r>
              <a:rPr lang="en-GB" sz="1400" dirty="0">
                <a:latin typeface="Maiandra GD" pitchFamily="34" charset="0"/>
              </a:rPr>
              <a:t>Describe how water moves by osmosis. </a:t>
            </a:r>
          </a:p>
          <a:p>
            <a:pPr marL="342900" indent="-342900">
              <a:buAutoNum type="arabicPeriod"/>
            </a:pPr>
            <a:endParaRPr lang="en-GB" sz="1400" dirty="0">
              <a:latin typeface="Maiandra GD" pitchFamily="34" charset="0"/>
            </a:endParaRPr>
          </a:p>
          <a:p>
            <a:pPr marL="342900" indent="-342900">
              <a:buAutoNum type="arabicPeriod"/>
            </a:pPr>
            <a:endParaRPr lang="en-GB" sz="1400" dirty="0">
              <a:latin typeface="Maiandra GD" pitchFamily="34" charset="0"/>
            </a:endParaRPr>
          </a:p>
          <a:p>
            <a:pPr marL="342900" indent="-342900">
              <a:buAutoNum type="arabicPeriod"/>
            </a:pPr>
            <a:endParaRPr lang="en-GB" sz="1400" dirty="0">
              <a:latin typeface="Maiandra GD" pitchFamily="34" charset="0"/>
            </a:endParaRPr>
          </a:p>
          <a:p>
            <a:pPr marL="342900" indent="-342900">
              <a:buAutoNum type="arabicPeriod"/>
            </a:pPr>
            <a:endParaRPr lang="en-GB" sz="1400" dirty="0">
              <a:latin typeface="Maiandra GD" pitchFamily="34" charset="0"/>
            </a:endParaRPr>
          </a:p>
          <a:p>
            <a:pPr marL="342900" indent="-342900">
              <a:buAutoNum type="arabicPeriod"/>
            </a:pPr>
            <a:r>
              <a:rPr lang="en-GB" sz="1400" dirty="0">
                <a:latin typeface="Maiandra GD" pitchFamily="34" charset="0"/>
              </a:rPr>
              <a:t>Describe how particles move by active transport. </a:t>
            </a:r>
          </a:p>
        </p:txBody>
      </p:sp>
      <p:sp>
        <p:nvSpPr>
          <p:cNvPr id="6" name="Rectangle 5"/>
          <p:cNvSpPr/>
          <p:nvPr/>
        </p:nvSpPr>
        <p:spPr>
          <a:xfrm>
            <a:off x="4499347" y="899883"/>
            <a:ext cx="2146548" cy="58477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600" b="1" dirty="0">
                <a:latin typeface="Calibri"/>
                <a:ea typeface="Calibri"/>
                <a:cs typeface="Times New Roman"/>
              </a:rPr>
              <a:t>Work to be completed by 14</a:t>
            </a:r>
            <a:r>
              <a:rPr lang="en-GB" sz="1600" b="1" baseline="30000" dirty="0">
                <a:latin typeface="Calibri"/>
                <a:ea typeface="Calibri"/>
                <a:cs typeface="Times New Roman"/>
              </a:rPr>
              <a:t>th</a:t>
            </a:r>
            <a:r>
              <a:rPr lang="en-GB" sz="1600" b="1">
                <a:latin typeface="Calibri"/>
                <a:ea typeface="Calibri"/>
                <a:cs typeface="Times New Roman"/>
              </a:rPr>
              <a:t> July 2026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10493684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04664" y="764287"/>
            <a:ext cx="5832648" cy="7640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7175" indent="-257175">
              <a:buFont typeface="+mj-lt"/>
              <a:buAutoNum type="arabicPeriod"/>
            </a:pPr>
            <a:r>
              <a:rPr lang="en-US" sz="1200" dirty="0">
                <a:latin typeface="Maiandra GD" panose="020E0502030308020204" pitchFamily="34" charset="0"/>
              </a:rPr>
              <a:t>Which of the following best describes the function of the rough endoplasmic reticulum? (1 mark)</a:t>
            </a:r>
            <a:endParaRPr lang="en-GB" sz="1200" dirty="0">
              <a:latin typeface="Maiandra GD" panose="020E0502030308020204" pitchFamily="34" charset="0"/>
            </a:endParaRPr>
          </a:p>
          <a:p>
            <a:pPr marL="600075" lvl="1" indent="-257175">
              <a:buFont typeface="+mj-lt"/>
              <a:buAutoNum type="alphaUcPeriod"/>
            </a:pPr>
            <a:r>
              <a:rPr lang="en-US" sz="1200" dirty="0">
                <a:latin typeface="Maiandra GD" panose="020E0502030308020204" pitchFamily="34" charset="0"/>
              </a:rPr>
              <a:t>It has ribosomes bound to the surface and is responsible for the synthesis and transport of proteins.</a:t>
            </a:r>
            <a:endParaRPr lang="en-GB" sz="1200" dirty="0">
              <a:latin typeface="Maiandra GD" panose="020E0502030308020204" pitchFamily="34" charset="0"/>
            </a:endParaRPr>
          </a:p>
          <a:p>
            <a:pPr marL="600075" lvl="1" indent="-257175">
              <a:buFont typeface="+mj-lt"/>
              <a:buAutoNum type="alphaUcPeriod"/>
            </a:pPr>
            <a:r>
              <a:rPr lang="en-US" sz="1200" dirty="0">
                <a:latin typeface="Maiandra GD" panose="020E0502030308020204" pitchFamily="34" charset="0"/>
              </a:rPr>
              <a:t>It is responsible for lipid and carbohydrate synthesis and storage.</a:t>
            </a:r>
            <a:endParaRPr lang="en-GB" sz="1200" dirty="0">
              <a:latin typeface="Maiandra GD" panose="020E0502030308020204" pitchFamily="34" charset="0"/>
            </a:endParaRPr>
          </a:p>
          <a:p>
            <a:pPr marL="600075" lvl="1" indent="-257175">
              <a:buFont typeface="+mj-lt"/>
              <a:buAutoNum type="alphaUcPeriod"/>
            </a:pPr>
            <a:r>
              <a:rPr lang="en-US" sz="1200" dirty="0">
                <a:latin typeface="Maiandra GD" panose="020E0502030308020204" pitchFamily="34" charset="0"/>
              </a:rPr>
              <a:t>It has ribosomes bound to the surface and is responsible for lipid synthesis and storage.</a:t>
            </a:r>
            <a:endParaRPr lang="en-GB" sz="1200" dirty="0">
              <a:latin typeface="Maiandra GD" panose="020E0502030308020204" pitchFamily="34" charset="0"/>
            </a:endParaRPr>
          </a:p>
          <a:p>
            <a:pPr marL="600075" lvl="1" indent="-257175">
              <a:buFont typeface="+mj-lt"/>
              <a:buAutoNum type="alphaUcPeriod"/>
            </a:pPr>
            <a:r>
              <a:rPr lang="en-US" sz="1200" dirty="0">
                <a:latin typeface="Maiandra GD" panose="020E0502030308020204" pitchFamily="34" charset="0"/>
              </a:rPr>
              <a:t>It is responsible for protein storage.</a:t>
            </a:r>
            <a:endParaRPr lang="en-GB" sz="1200" dirty="0">
              <a:latin typeface="Maiandra GD" panose="020E0502030308020204" pitchFamily="34" charset="0"/>
            </a:endParaRPr>
          </a:p>
          <a:p>
            <a:r>
              <a:rPr lang="en-US" sz="1200" dirty="0">
                <a:latin typeface="Maiandra GD" panose="020E0502030308020204" pitchFamily="34" charset="0"/>
              </a:rPr>
              <a:t>Your Answer ______  </a:t>
            </a:r>
          </a:p>
          <a:p>
            <a:endParaRPr lang="en-US" sz="1200" dirty="0">
              <a:latin typeface="Maiandra GD" panose="020E0502030308020204" pitchFamily="34" charset="0"/>
            </a:endParaRPr>
          </a:p>
          <a:p>
            <a:pPr marL="257175" indent="-257175">
              <a:buFont typeface="+mj-lt"/>
              <a:buAutoNum type="arabicPeriod" startAt="2"/>
            </a:pPr>
            <a:r>
              <a:rPr lang="en-US" sz="1200" dirty="0">
                <a:latin typeface="Maiandra GD" panose="020E0502030308020204" pitchFamily="34" charset="0"/>
              </a:rPr>
              <a:t>What is the function of the nucleolus? (2 marks)</a:t>
            </a:r>
            <a:endParaRPr lang="en-GB" sz="1200" dirty="0">
              <a:latin typeface="Maiandra GD" panose="020E0502030308020204" pitchFamily="34" charset="0"/>
            </a:endParaRPr>
          </a:p>
          <a:p>
            <a:r>
              <a:rPr lang="en-US" sz="1200" dirty="0">
                <a:latin typeface="Maiandra GD" panose="020E0502030308020204" pitchFamily="34" charset="0"/>
              </a:rPr>
              <a:t>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endParaRPr lang="en-GB" sz="1200" dirty="0">
              <a:latin typeface="Maiandra GD" panose="020E0502030308020204" pitchFamily="34" charset="0"/>
            </a:endParaRPr>
          </a:p>
          <a:p>
            <a:pPr marL="257175" indent="-257175">
              <a:buFont typeface="+mj-lt"/>
              <a:buAutoNum type="arabicPeriod" startAt="3"/>
            </a:pPr>
            <a:r>
              <a:rPr lang="en-US" sz="1200" dirty="0">
                <a:latin typeface="Maiandra GD" panose="020E0502030308020204" pitchFamily="34" charset="0"/>
              </a:rPr>
              <a:t>What is the function of the centrioles? (2 marks)</a:t>
            </a:r>
            <a:endParaRPr lang="en-GB" sz="1200" dirty="0">
              <a:latin typeface="Maiandra GD" panose="020E0502030308020204" pitchFamily="34" charset="0"/>
            </a:endParaRPr>
          </a:p>
          <a:p>
            <a:r>
              <a:rPr lang="en-US" sz="1200" dirty="0">
                <a:latin typeface="Maiandra GD" panose="020E0502030308020204" pitchFamily="34" charset="0"/>
              </a:rPr>
              <a:t>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endParaRPr lang="en-US" sz="1200" dirty="0">
              <a:latin typeface="Maiandra GD" panose="020E0502030308020204" pitchFamily="34" charset="0"/>
            </a:endParaRPr>
          </a:p>
          <a:p>
            <a:pPr marL="257175" indent="-257175">
              <a:buFont typeface="+mj-lt"/>
              <a:buAutoNum type="arabicPeriod" startAt="4"/>
            </a:pPr>
            <a:r>
              <a:rPr lang="en-GB" sz="1200" dirty="0">
                <a:latin typeface="Maiandra GD" panose="020E0502030308020204" pitchFamily="34" charset="0"/>
              </a:rPr>
              <a:t>Select the correct term for the</a:t>
            </a:r>
          </a:p>
          <a:p>
            <a:r>
              <a:rPr lang="en-GB" sz="1200" dirty="0">
                <a:latin typeface="Maiandra GD" panose="020E0502030308020204" pitchFamily="34" charset="0"/>
              </a:rPr>
              <a:t> organelle labelled C?</a:t>
            </a:r>
          </a:p>
          <a:p>
            <a:pPr marL="257175" indent="-257175">
              <a:buFont typeface="+mj-lt"/>
              <a:buAutoNum type="arabicPeriod" startAt="4"/>
            </a:pPr>
            <a:endParaRPr lang="en-GB" sz="1200" dirty="0">
              <a:latin typeface="Maiandra GD" panose="020E0502030308020204" pitchFamily="34" charset="0"/>
            </a:endParaRPr>
          </a:p>
          <a:p>
            <a:pPr marL="600075" lvl="1" indent="-257175">
              <a:buFont typeface="+mj-lt"/>
              <a:buAutoNum type="alphaUcPeriod"/>
            </a:pPr>
            <a:r>
              <a:rPr lang="en-GB" sz="1200" dirty="0">
                <a:latin typeface="Maiandra GD" panose="020E0502030308020204" pitchFamily="34" charset="0"/>
              </a:rPr>
              <a:t>Smooth endoplasmic </a:t>
            </a:r>
          </a:p>
          <a:p>
            <a:pPr lvl="1"/>
            <a:r>
              <a:rPr lang="en-GB" sz="1200" dirty="0">
                <a:latin typeface="Maiandra GD" panose="020E0502030308020204" pitchFamily="34" charset="0"/>
              </a:rPr>
              <a:t>reticulum</a:t>
            </a:r>
          </a:p>
          <a:p>
            <a:pPr marL="600075" lvl="1" indent="-257175">
              <a:buFont typeface="+mj-lt"/>
              <a:buAutoNum type="alphaUcPeriod"/>
            </a:pPr>
            <a:r>
              <a:rPr lang="en-GB" sz="1200" dirty="0">
                <a:latin typeface="Maiandra GD" panose="020E0502030308020204" pitchFamily="34" charset="0"/>
              </a:rPr>
              <a:t>Vesicle</a:t>
            </a:r>
          </a:p>
          <a:p>
            <a:pPr marL="600075" lvl="1" indent="-257175">
              <a:buFont typeface="+mj-lt"/>
              <a:buAutoNum type="alphaUcPeriod"/>
            </a:pPr>
            <a:r>
              <a:rPr lang="en-GB" sz="1200" dirty="0">
                <a:latin typeface="Maiandra GD" panose="020E0502030308020204" pitchFamily="34" charset="0"/>
              </a:rPr>
              <a:t>Golgi Apparatus</a:t>
            </a:r>
          </a:p>
          <a:p>
            <a:pPr marL="600075" lvl="1" indent="-257175">
              <a:buFont typeface="+mj-lt"/>
              <a:buAutoNum type="alphaUcPeriod"/>
            </a:pPr>
            <a:r>
              <a:rPr lang="en-GB" sz="1200" dirty="0">
                <a:latin typeface="Maiandra GD" panose="020E0502030308020204" pitchFamily="34" charset="0"/>
              </a:rPr>
              <a:t>Mitochondria</a:t>
            </a:r>
          </a:p>
          <a:p>
            <a:r>
              <a:rPr lang="en-GB" sz="1200" dirty="0">
                <a:latin typeface="Maiandra GD" panose="020E0502030308020204" pitchFamily="34" charset="0"/>
              </a:rPr>
              <a:t>Your Answer _______</a:t>
            </a:r>
          </a:p>
          <a:p>
            <a:r>
              <a:rPr lang="en-GB" sz="1200" dirty="0"/>
              <a:t> </a:t>
            </a:r>
          </a:p>
          <a:p>
            <a:r>
              <a:rPr lang="en-GB" sz="1200" dirty="0"/>
              <a:t> </a:t>
            </a:r>
          </a:p>
          <a:p>
            <a:r>
              <a:rPr lang="en-GB" sz="1200" dirty="0"/>
              <a:t> </a:t>
            </a:r>
          </a:p>
          <a:p>
            <a:r>
              <a:rPr lang="en-GB" sz="1200" dirty="0"/>
              <a:t> </a:t>
            </a:r>
          </a:p>
          <a:p>
            <a:endParaRPr lang="en-GB" sz="1200" dirty="0">
              <a:latin typeface="Maiandra GD" panose="020E0502030308020204" pitchFamily="34" charset="0"/>
            </a:endParaRPr>
          </a:p>
          <a:p>
            <a:pPr marL="257175" indent="-257175">
              <a:buFont typeface="+mj-lt"/>
              <a:buAutoNum type="arabicPeriod" startAt="5"/>
            </a:pPr>
            <a:r>
              <a:rPr lang="en-GB" sz="1200" dirty="0">
                <a:latin typeface="Maiandra GD" panose="020E0502030308020204" pitchFamily="34" charset="0"/>
              </a:rPr>
              <a:t>Which of the following best describes the function of the mitochondria?</a:t>
            </a:r>
          </a:p>
          <a:p>
            <a:pPr marL="600075" lvl="1" indent="-257175">
              <a:buFont typeface="+mj-lt"/>
              <a:buAutoNum type="alphaUcPeriod"/>
            </a:pPr>
            <a:r>
              <a:rPr lang="en-GB" sz="1200" dirty="0">
                <a:latin typeface="Maiandra GD" panose="020E0502030308020204" pitchFamily="34" charset="0"/>
              </a:rPr>
              <a:t>The site of anaerobic respiration where ATP is produced.</a:t>
            </a:r>
          </a:p>
          <a:p>
            <a:pPr marL="600075" lvl="1" indent="-257175">
              <a:buFont typeface="+mj-lt"/>
              <a:buAutoNum type="alphaUcPeriod"/>
            </a:pPr>
            <a:r>
              <a:rPr lang="en-GB" sz="1200" dirty="0">
                <a:latin typeface="Maiandra GD" panose="020E0502030308020204" pitchFamily="34" charset="0"/>
              </a:rPr>
              <a:t>The site of aerobic respiration where ATP is used.</a:t>
            </a:r>
          </a:p>
          <a:p>
            <a:pPr marL="600075" lvl="1" indent="-257175">
              <a:buFont typeface="+mj-lt"/>
              <a:buAutoNum type="alphaUcPeriod"/>
            </a:pPr>
            <a:r>
              <a:rPr lang="en-GB" sz="1200" dirty="0">
                <a:latin typeface="Maiandra GD" panose="020E0502030308020204" pitchFamily="34" charset="0"/>
              </a:rPr>
              <a:t>The site of aerobic respiration where ATP is produced.</a:t>
            </a:r>
          </a:p>
          <a:p>
            <a:pPr marL="600075" lvl="1" indent="-257175">
              <a:buFont typeface="+mj-lt"/>
              <a:buAutoNum type="alphaUcPeriod"/>
            </a:pPr>
            <a:r>
              <a:rPr lang="en-GB" sz="1200" dirty="0">
                <a:latin typeface="Maiandra GD" panose="020E0502030308020204" pitchFamily="34" charset="0"/>
              </a:rPr>
              <a:t>The site of anaerobic respiration where ATP is used.</a:t>
            </a:r>
          </a:p>
          <a:p>
            <a:r>
              <a:rPr lang="en-GB" sz="1200" dirty="0">
                <a:latin typeface="Maiandra GD" panose="020E0502030308020204" pitchFamily="34" charset="0"/>
              </a:rPr>
              <a:t>Your Answer _______</a:t>
            </a:r>
          </a:p>
          <a:p>
            <a:endParaRPr lang="en-GB" sz="1050" dirty="0"/>
          </a:p>
        </p:txBody>
      </p:sp>
      <p:pic>
        <p:nvPicPr>
          <p:cNvPr id="4" name="Picture 3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603" t="14944" r="31799" b="44456"/>
          <a:stretch/>
        </p:blipFill>
        <p:spPr bwMode="auto">
          <a:xfrm>
            <a:off x="3215270" y="4427984"/>
            <a:ext cx="2806018" cy="237626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581168" y="166387"/>
            <a:ext cx="1673856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350" b="1" u="sng" dirty="0">
                <a:latin typeface="Maiandra GD" panose="020E0502030308020204" pitchFamily="34" charset="0"/>
              </a:rPr>
              <a:t>Organelle questions</a:t>
            </a:r>
            <a:endParaRPr lang="en-GB" sz="1350" b="1" u="sng" dirty="0"/>
          </a:p>
        </p:txBody>
      </p:sp>
      <p:sp>
        <p:nvSpPr>
          <p:cNvPr id="5" name="Rectangle 4"/>
          <p:cNvSpPr/>
          <p:nvPr/>
        </p:nvSpPr>
        <p:spPr>
          <a:xfrm>
            <a:off x="4711452" y="179512"/>
            <a:ext cx="2146548" cy="58477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600" b="1" dirty="0">
                <a:latin typeface="Calibri"/>
                <a:ea typeface="Calibri"/>
                <a:cs typeface="Times New Roman"/>
              </a:rPr>
              <a:t>Work to be completed by 4</a:t>
            </a:r>
            <a:r>
              <a:rPr lang="en-GB" sz="1600" b="1" baseline="30000" dirty="0">
                <a:latin typeface="Calibri"/>
                <a:ea typeface="Calibri"/>
                <a:cs typeface="Times New Roman"/>
              </a:rPr>
              <a:t>th</a:t>
            </a:r>
            <a:r>
              <a:rPr lang="en-GB" sz="1600" b="1">
                <a:latin typeface="Calibri"/>
                <a:ea typeface="Calibri"/>
                <a:cs typeface="Times New Roman"/>
              </a:rPr>
              <a:t> September 2026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38272222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5d694d2-41a9-4146-892a-d21cb8670af7" xsi:nil="true"/>
    <lcf76f155ced4ddcb4097134ff3c332f xmlns="42d425d6-df2e-456e-bfed-9cac065e59f7">
      <Terms xmlns="http://schemas.microsoft.com/office/infopath/2007/PartnerControls"/>
    </lcf76f155ced4ddcb4097134ff3c332f>
    <Number xmlns="42d425d6-df2e-456e-bfed-9cac065e59f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1E6FCA263E0D499C466AE287A59F12" ma:contentTypeVersion="14" ma:contentTypeDescription="Create a new document." ma:contentTypeScope="" ma:versionID="33e7e2aa9384b1f0d005c038baf8b07b">
  <xsd:schema xmlns:xsd="http://www.w3.org/2001/XMLSchema" xmlns:xs="http://www.w3.org/2001/XMLSchema" xmlns:p="http://schemas.microsoft.com/office/2006/metadata/properties" xmlns:ns2="42d425d6-df2e-456e-bfed-9cac065e59f7" xmlns:ns3="95d694d2-41a9-4146-892a-d21cb8670af7" targetNamespace="http://schemas.microsoft.com/office/2006/metadata/properties" ma:root="true" ma:fieldsID="f60aecc6756849c7db14cf81fab2f249" ns2:_="" ns3:_="">
    <xsd:import namespace="42d425d6-df2e-456e-bfed-9cac065e59f7"/>
    <xsd:import namespace="95d694d2-41a9-4146-892a-d21cb8670af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2:MediaServiceBillingMetadata" minOccurs="0"/>
                <xsd:element ref="ns2:Numbe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d425d6-df2e-456e-bfed-9cac065e59f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8ad0ac55-8370-45de-8d35-391d2d05344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  <xsd:element name="Number" ma:index="21" nillable="true" ma:displayName="Number" ma:decimals="0" ma:format="Dropdown" ma:internalName="Number" ma:percentage="FALSE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d694d2-41a9-4146-892a-d21cb8670af7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edf2428-ce49-4c1a-bb95-7836c480c95c}" ma:internalName="TaxCatchAll" ma:showField="CatchAllData" ma:web="95d694d2-41a9-4146-892a-d21cb8670af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B43EDDC-21D4-4817-B253-16AC3A1CE29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B309560-62D3-4CD1-B294-953632C44E82}">
  <ds:schemaRefs>
    <ds:schemaRef ds:uri="http://schemas.microsoft.com/office/2006/metadata/properties"/>
    <ds:schemaRef ds:uri="http://schemas.microsoft.com/office/infopath/2007/PartnerControls"/>
    <ds:schemaRef ds:uri="95d694d2-41a9-4146-892a-d21cb8670af7"/>
    <ds:schemaRef ds:uri="42d425d6-df2e-456e-bfed-9cac065e59f7"/>
  </ds:schemaRefs>
</ds:datastoreItem>
</file>

<file path=customXml/itemProps3.xml><?xml version="1.0" encoding="utf-8"?>
<ds:datastoreItem xmlns:ds="http://schemas.openxmlformats.org/officeDocument/2006/customXml" ds:itemID="{B86978F3-DDDD-4777-BD02-F373F86590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d425d6-df2e-456e-bfed-9cac065e59f7"/>
    <ds:schemaRef ds:uri="95d694d2-41a9-4146-892a-d21cb8670af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411</TotalTime>
  <Words>953</Words>
  <Application>Microsoft Office PowerPoint</Application>
  <PresentationFormat>On-screen Show (4:3)</PresentationFormat>
  <Paragraphs>251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Introduction to AS Biology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Wallingford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ICT Facilities</dc:creator>
  <cp:lastModifiedBy>Katharine WHITE</cp:lastModifiedBy>
  <cp:revision>30</cp:revision>
  <dcterms:created xsi:type="dcterms:W3CDTF">2013-07-01T13:26:51Z</dcterms:created>
  <dcterms:modified xsi:type="dcterms:W3CDTF">2026-06-18T09:41:12Z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0x010100811E6FCA263E0D499C466AE287A59F12</vt:lpwstr>
  </property>
  <property fmtid="{D5CDD505-2E9C-101B-9397-08002B2CF9AE}" pid="3" name="MediaServiceImageTags">
    <vt:lpwstr/>
  </property>
</Properties>
</file>