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5" r:id="rId6"/>
    <p:sldId id="257" r:id="rId7"/>
    <p:sldId id="271" r:id="rId8"/>
    <p:sldId id="266" r:id="rId9"/>
    <p:sldId id="273" r:id="rId10"/>
    <p:sldId id="270" r:id="rId11"/>
    <p:sldId id="275" r:id="rId12"/>
    <p:sldId id="285" r:id="rId13"/>
    <p:sldId id="277" r:id="rId14"/>
    <p:sldId id="272" r:id="rId15"/>
    <p:sldId id="280" r:id="rId16"/>
    <p:sldId id="282" r:id="rId17"/>
    <p:sldId id="287" r:id="rId18"/>
    <p:sldId id="288" r:id="rId19"/>
    <p:sldId id="284" r:id="rId20"/>
    <p:sldId id="293" r:id="rId21"/>
    <p:sldId id="294" r:id="rId22"/>
    <p:sldId id="297" r:id="rId23"/>
    <p:sldId id="301" r:id="rId24"/>
    <p:sldId id="299" r:id="rId25"/>
    <p:sldId id="303" r:id="rId26"/>
    <p:sldId id="305" r:id="rId27"/>
    <p:sldId id="307" r:id="rId28"/>
    <p:sldId id="308" r:id="rId29"/>
    <p:sldId id="311" r:id="rId30"/>
    <p:sldId id="313" r:id="rId31"/>
    <p:sldId id="315" r:id="rId32"/>
    <p:sldId id="267" r:id="rId33"/>
    <p:sldId id="322" r:id="rId34"/>
    <p:sldId id="327" r:id="rId35"/>
    <p:sldId id="329" r:id="rId36"/>
    <p:sldId id="328" r:id="rId3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F790B-7998-A172-9C20-FD86FEEF5479}" v="4" dt="2026-06-17T10:34:19.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81" d="100"/>
          <a:sy n="81" d="100"/>
        </p:scale>
        <p:origin x="14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JONES" userId="S::jonesme@wallingfordschool.com::9973e944-e032-47eb-890b-5b38e58fd4c6" providerId="AD" clId="Web-{8C2F790B-7998-A172-9C20-FD86FEEF5479}"/>
    <pc:docChg chg="modSld">
      <pc:chgData name="Megan JONES" userId="S::jonesme@wallingfordschool.com::9973e944-e032-47eb-890b-5b38e58fd4c6" providerId="AD" clId="Web-{8C2F790B-7998-A172-9C20-FD86FEEF5479}" dt="2026-06-17T10:34:19.919" v="1" actId="20577"/>
      <pc:docMkLst>
        <pc:docMk/>
      </pc:docMkLst>
      <pc:sldChg chg="modSp">
        <pc:chgData name="Megan JONES" userId="S::jonesme@wallingfordschool.com::9973e944-e032-47eb-890b-5b38e58fd4c6" providerId="AD" clId="Web-{8C2F790B-7998-A172-9C20-FD86FEEF5479}" dt="2026-06-17T10:34:19.919" v="1" actId="20577"/>
        <pc:sldMkLst>
          <pc:docMk/>
          <pc:sldMk cId="890633599" sldId="256"/>
        </pc:sldMkLst>
        <pc:spChg chg="mod">
          <ac:chgData name="Megan JONES" userId="S::jonesme@wallingfordschool.com::9973e944-e032-47eb-890b-5b38e58fd4c6" providerId="AD" clId="Web-{8C2F790B-7998-A172-9C20-FD86FEEF5479}" dt="2026-06-17T10:34:19.919" v="1" actId="20577"/>
          <ac:spMkLst>
            <pc:docMk/>
            <pc:sldMk cId="890633599" sldId="256"/>
            <ac:spMk id="7" creationId="{027D4016-89D6-4B05-A253-2E4E8290C8A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344433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414014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102322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212778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266563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63578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8332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1278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239799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3797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7D4971-DDD5-4884-8E2E-BB6C26E94FEE}" type="datetimeFigureOut">
              <a:rPr lang="en-GB" smtClean="0"/>
              <a:t>17/06/2026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76BF5C1-D6A4-4C27-A4DD-772DD01932C5}" type="slidenum">
              <a:rPr lang="en-GB" smtClean="0"/>
              <a:t>‹#›</a:t>
            </a:fld>
            <a:endParaRPr lang="en-GB" dirty="0"/>
          </a:p>
        </p:txBody>
      </p:sp>
    </p:spTree>
    <p:extLst>
      <p:ext uri="{BB962C8B-B14F-4D97-AF65-F5344CB8AC3E}">
        <p14:creationId xmlns:p14="http://schemas.microsoft.com/office/powerpoint/2010/main" val="253772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77D4971-DDD5-4884-8E2E-BB6C26E94FEE}" type="datetimeFigureOut">
              <a:rPr lang="en-GB" smtClean="0"/>
              <a:t>17/06/2026</a:t>
            </a:fld>
            <a:endParaRPr lang="en-GB"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76BF5C1-D6A4-4C27-A4DD-772DD01932C5}" type="slidenum">
              <a:rPr lang="en-GB" smtClean="0"/>
              <a:t>‹#›</a:t>
            </a:fld>
            <a:endParaRPr lang="en-GB" dirty="0"/>
          </a:p>
        </p:txBody>
      </p:sp>
    </p:spTree>
    <p:extLst>
      <p:ext uri="{BB962C8B-B14F-4D97-AF65-F5344CB8AC3E}">
        <p14:creationId xmlns:p14="http://schemas.microsoft.com/office/powerpoint/2010/main" val="3341735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bitesize/topics/z87mw6f" TargetMode="External"/><Relationship Id="rId2" Type="http://schemas.openxmlformats.org/officeDocument/2006/relationships/hyperlink" Target="mailto:jonesme@wallingfordschool.co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bbc.co.uk/bitesize/topics/zq6h2n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youtube.com/watch?v=vxCyzR6uE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www.bbc.co.uk/bitesize/guides/zyydng8/revision/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www.youtube.com/watch?v=tV8Cv2x0S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youtube.com/watch?v=lenvZEcMc60"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topics/zq6h2nb"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www.bbc.co.uk/bitesize/topics/zq6h2n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s://www.youtube.com/watch?v=q49NwIrjaF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hyperlink" Target="https://www.bbc.co.uk/bitesize/guides/z3kg2nb/revision/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https://www.youtube.com/watch?v=3zmeVamEsW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hyperlink" Target="https://www.youtube.com/watch?v=TV6n5MFH6I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hyperlink" Target="https://www.youtube.com/watch?v=MuzOmFhiE8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hyperlink" Target="https://www.bbc.co.uk/bitesize/guides/z3kg2nb/revision/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ocr.org.uk/qualifications/as-a-level-gce-chemistry-a-h032-h432-from-2015/"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it0HGXhxD-s" TargetMode="External"/><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bbc.co.uk/bitesize/guides/z3sg2nb/revision/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bbc.co.uk/bitesize/guides/zyydng8/revision/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ducksters.com/science/chemistry/naming_chemical_compounds.php"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B44248-16ED-456B-BA2C-804C1BDE38B2}"/>
              </a:ext>
            </a:extLst>
          </p:cNvPr>
          <p:cNvSpPr txBox="1">
            <a:spLocks/>
          </p:cNvSpPr>
          <p:nvPr/>
        </p:nvSpPr>
        <p:spPr>
          <a:xfrm>
            <a:off x="188640" y="594913"/>
            <a:ext cx="6480720" cy="58743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600" b="1" dirty="0"/>
              <a:t>Chemistry A Level Preparation </a:t>
            </a:r>
          </a:p>
        </p:txBody>
      </p:sp>
      <p:sp>
        <p:nvSpPr>
          <p:cNvPr id="7" name="Rectangle 6">
            <a:extLst>
              <a:ext uri="{FF2B5EF4-FFF2-40B4-BE49-F238E27FC236}">
                <a16:creationId xmlns:a16="http://schemas.microsoft.com/office/drawing/2014/main" id="{027D4016-89D6-4B05-A253-2E4E8290C8AE}"/>
              </a:ext>
            </a:extLst>
          </p:cNvPr>
          <p:cNvSpPr/>
          <p:nvPr/>
        </p:nvSpPr>
        <p:spPr>
          <a:xfrm>
            <a:off x="0" y="2239443"/>
            <a:ext cx="6858000" cy="2492990"/>
          </a:xfrm>
          <a:prstGeom prst="rect">
            <a:avLst/>
          </a:prstGeom>
        </p:spPr>
        <p:txBody>
          <a:bodyPr wrap="square" lIns="91440" tIns="45720" rIns="91440" bIns="45720" anchor="t">
            <a:spAutoFit/>
          </a:bodyPr>
          <a:lstStyle/>
          <a:p>
            <a:r>
              <a:rPr lang="en-GB" sz="1200" dirty="0"/>
              <a:t>In this pack are a few useful documents to let you know more about the A Level course you will start next term and some questions to keep your brain ticking over until September! If you have any problems please e-mail Miss Jones at </a:t>
            </a:r>
            <a:r>
              <a:rPr lang="en-GB" sz="1200" dirty="0">
                <a:hlinkClick r:id="rId2"/>
              </a:rPr>
              <a:t>jonesme@wallingfordschool.com</a:t>
            </a:r>
            <a:r>
              <a:rPr lang="en-GB" sz="1200" dirty="0"/>
              <a:t> </a:t>
            </a:r>
            <a:endParaRPr lang="en-GB" sz="1200" dirty="0">
              <a:ea typeface="Calibri"/>
              <a:cs typeface="Calibri"/>
            </a:endParaRPr>
          </a:p>
          <a:p>
            <a:endParaRPr lang="en-GB" sz="1200" dirty="0"/>
          </a:p>
          <a:p>
            <a:r>
              <a:rPr lang="en-GB" sz="1200" dirty="0"/>
              <a:t>Many of the topics you will cover in Year 12 should feel familiar as they build on the ideas you have covered at GCSE. The work you will complete in preparation for the start of your A Level course is designed to consolidate your understanding of GCSE work. Use revision guides and online resources like BBC Bitesize to review the content and then complete the practise examples. It is important to note that we will cover all of these calculations again from September onwards. </a:t>
            </a:r>
          </a:p>
          <a:p>
            <a:endParaRPr lang="en-GB" sz="1200" dirty="0"/>
          </a:p>
          <a:p>
            <a:r>
              <a:rPr lang="en-GB" sz="1200" dirty="0"/>
              <a:t>Useful websites: Quantitative Chemistry - </a:t>
            </a:r>
            <a:r>
              <a:rPr lang="en-GB" sz="1200" dirty="0">
                <a:hlinkClick r:id="rId3"/>
              </a:rPr>
              <a:t>https://www.bbc.co.uk/bitesize/topics/z87mw6f</a:t>
            </a:r>
            <a:r>
              <a:rPr lang="en-GB" sz="1200" dirty="0"/>
              <a:t>, Bonding and structure - </a:t>
            </a:r>
            <a:r>
              <a:rPr lang="en-GB" sz="1200" dirty="0">
                <a:hlinkClick r:id="rId4"/>
              </a:rPr>
              <a:t>https://www.bbc.co.uk/bitesize/topics/zq6h2nb</a:t>
            </a:r>
            <a:r>
              <a:rPr lang="en-GB" sz="1200" dirty="0"/>
              <a:t>. I have also inserted links to useful websites throughout. </a:t>
            </a:r>
          </a:p>
        </p:txBody>
      </p:sp>
      <p:pic>
        <p:nvPicPr>
          <p:cNvPr id="8" name="Picture 2">
            <a:extLst>
              <a:ext uri="{FF2B5EF4-FFF2-40B4-BE49-F238E27FC236}">
                <a16:creationId xmlns:a16="http://schemas.microsoft.com/office/drawing/2014/main" id="{C84E43FA-FFB5-4FB8-929A-AA3C5CACD9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05" y="28721"/>
            <a:ext cx="6807628" cy="68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1">
            <a:extLst>
              <a:ext uri="{FF2B5EF4-FFF2-40B4-BE49-F238E27FC236}">
                <a16:creationId xmlns:a16="http://schemas.microsoft.com/office/drawing/2014/main" id="{7B957E08-20C2-4DBF-86B5-BFA99A940ECE}"/>
              </a:ext>
            </a:extLst>
          </p:cNvPr>
          <p:cNvGraphicFramePr>
            <a:graphicFrameLocks noGrp="1"/>
          </p:cNvGraphicFramePr>
          <p:nvPr>
            <p:extLst>
              <p:ext uri="{D42A27DB-BD31-4B8C-83A1-F6EECF244321}">
                <p14:modId xmlns:p14="http://schemas.microsoft.com/office/powerpoint/2010/main" val="614886751"/>
              </p:ext>
            </p:extLst>
          </p:nvPr>
        </p:nvGraphicFramePr>
        <p:xfrm>
          <a:off x="188640" y="4732433"/>
          <a:ext cx="6480720" cy="4280945"/>
        </p:xfrm>
        <a:graphic>
          <a:graphicData uri="http://schemas.openxmlformats.org/drawingml/2006/table">
            <a:tbl>
              <a:tblPr firstRow="1" bandRow="1">
                <a:tableStyleId>{5940675A-B579-460E-94D1-54222C63F5DA}</a:tableStyleId>
              </a:tblPr>
              <a:tblGrid>
                <a:gridCol w="597840">
                  <a:extLst>
                    <a:ext uri="{9D8B030D-6E8A-4147-A177-3AD203B41FA5}">
                      <a16:colId xmlns:a16="http://schemas.microsoft.com/office/drawing/2014/main" val="2821469514"/>
                    </a:ext>
                  </a:extLst>
                </a:gridCol>
                <a:gridCol w="3778241">
                  <a:extLst>
                    <a:ext uri="{9D8B030D-6E8A-4147-A177-3AD203B41FA5}">
                      <a16:colId xmlns:a16="http://schemas.microsoft.com/office/drawing/2014/main" val="2915933711"/>
                    </a:ext>
                  </a:extLst>
                </a:gridCol>
                <a:gridCol w="1025523">
                  <a:extLst>
                    <a:ext uri="{9D8B030D-6E8A-4147-A177-3AD203B41FA5}">
                      <a16:colId xmlns:a16="http://schemas.microsoft.com/office/drawing/2014/main" val="1048404075"/>
                    </a:ext>
                  </a:extLst>
                </a:gridCol>
                <a:gridCol w="1079116">
                  <a:extLst>
                    <a:ext uri="{9D8B030D-6E8A-4147-A177-3AD203B41FA5}">
                      <a16:colId xmlns:a16="http://schemas.microsoft.com/office/drawing/2014/main" val="2426466578"/>
                    </a:ext>
                  </a:extLst>
                </a:gridCol>
              </a:tblGrid>
              <a:tr h="522065">
                <a:tc>
                  <a:txBody>
                    <a:bodyPr/>
                    <a:lstStyle/>
                    <a:p>
                      <a:pPr algn="ctr"/>
                      <a:r>
                        <a:rPr lang="en-GB" sz="1200" dirty="0"/>
                        <a:t>Task </a:t>
                      </a:r>
                    </a:p>
                  </a:txBody>
                  <a:tcPr anchor="ctr"/>
                </a:tc>
                <a:tc>
                  <a:txBody>
                    <a:bodyPr/>
                    <a:lstStyle/>
                    <a:p>
                      <a:pPr algn="ctr"/>
                      <a:r>
                        <a:rPr lang="en-GB" sz="1200" dirty="0"/>
                        <a:t>Topic covered </a:t>
                      </a:r>
                    </a:p>
                  </a:txBody>
                  <a:tcPr anchor="ctr"/>
                </a:tc>
                <a:tc>
                  <a:txBody>
                    <a:bodyPr/>
                    <a:lstStyle/>
                    <a:p>
                      <a:pPr algn="ctr"/>
                      <a:r>
                        <a:rPr lang="en-GB" sz="1200" dirty="0"/>
                        <a:t>Completed </a:t>
                      </a:r>
                      <a:r>
                        <a:rPr lang="en-GB" sz="1200" dirty="0">
                          <a:sym typeface="Wingdings 2" panose="05020102010507070707" pitchFamily="18" charset="2"/>
                        </a:rPr>
                        <a:t></a:t>
                      </a:r>
                      <a:endParaRPr lang="en-GB" sz="1200" dirty="0"/>
                    </a:p>
                  </a:txBody>
                  <a:tcPr anchor="ctr"/>
                </a:tc>
                <a:tc>
                  <a:txBody>
                    <a:bodyPr/>
                    <a:lstStyle/>
                    <a:p>
                      <a:pPr algn="ctr"/>
                      <a:r>
                        <a:rPr lang="en-GB" sz="1200" dirty="0"/>
                        <a:t>Percentage achieved </a:t>
                      </a:r>
                    </a:p>
                  </a:txBody>
                  <a:tcPr anchor="ctr"/>
                </a:tc>
                <a:extLst>
                  <a:ext uri="{0D108BD9-81ED-4DB2-BD59-A6C34878D82A}">
                    <a16:rowId xmlns:a16="http://schemas.microsoft.com/office/drawing/2014/main" val="337289801"/>
                  </a:ext>
                </a:extLst>
              </a:tr>
              <a:tr h="313240">
                <a:tc>
                  <a:txBody>
                    <a:bodyPr/>
                    <a:lstStyle/>
                    <a:p>
                      <a:pPr algn="ctr"/>
                      <a:r>
                        <a:rPr lang="en-GB" sz="1200" dirty="0"/>
                        <a:t>1</a:t>
                      </a:r>
                    </a:p>
                  </a:txBody>
                  <a:tcPr anchor="ctr"/>
                </a:tc>
                <a:tc>
                  <a:txBody>
                    <a:bodyPr/>
                    <a:lstStyle/>
                    <a:p>
                      <a:pPr algn="ctr"/>
                      <a:r>
                        <a:rPr lang="en-GB" sz="1200" dirty="0"/>
                        <a:t>Atoms and ions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602990668"/>
                  </a:ext>
                </a:extLst>
              </a:tr>
              <a:tr h="313240">
                <a:tc>
                  <a:txBody>
                    <a:bodyPr/>
                    <a:lstStyle/>
                    <a:p>
                      <a:pPr algn="ctr"/>
                      <a:r>
                        <a:rPr lang="en-GB" sz="1200" dirty="0"/>
                        <a:t>2</a:t>
                      </a:r>
                    </a:p>
                  </a:txBody>
                  <a:tcPr anchor="ctr"/>
                </a:tc>
                <a:tc>
                  <a:txBody>
                    <a:bodyPr/>
                    <a:lstStyle/>
                    <a:p>
                      <a:pPr algn="ctr"/>
                      <a:r>
                        <a:rPr lang="en-GB" sz="1200" dirty="0"/>
                        <a:t>Equations and balancing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488809824"/>
                  </a:ext>
                </a:extLst>
              </a:tr>
              <a:tr h="313240">
                <a:tc>
                  <a:txBody>
                    <a:bodyPr/>
                    <a:lstStyle/>
                    <a:p>
                      <a:pPr algn="ctr"/>
                      <a:r>
                        <a:rPr lang="en-GB" sz="1200" dirty="0"/>
                        <a:t>3</a:t>
                      </a:r>
                    </a:p>
                  </a:txBody>
                  <a:tcPr anchor="ctr"/>
                </a:tc>
                <a:tc>
                  <a:txBody>
                    <a:bodyPr/>
                    <a:lstStyle/>
                    <a:p>
                      <a:pPr algn="ctr"/>
                      <a:r>
                        <a:rPr lang="en-GB" sz="1200" dirty="0"/>
                        <a:t>Ionic bonding and ionic formulae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2877604710"/>
                  </a:ext>
                </a:extLst>
              </a:tr>
              <a:tr h="313240">
                <a:tc>
                  <a:txBody>
                    <a:bodyPr/>
                    <a:lstStyle/>
                    <a:p>
                      <a:pPr algn="ctr"/>
                      <a:r>
                        <a:rPr lang="en-GB" sz="1200" dirty="0"/>
                        <a:t>4</a:t>
                      </a:r>
                    </a:p>
                  </a:txBody>
                  <a:tcPr anchor="ctr"/>
                </a:tc>
                <a:tc>
                  <a:txBody>
                    <a:bodyPr/>
                    <a:lstStyle/>
                    <a:p>
                      <a:pPr algn="ctr"/>
                      <a:r>
                        <a:rPr lang="en-GB" sz="1200" dirty="0"/>
                        <a:t>Drawing molecules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361446809"/>
                  </a:ext>
                </a:extLst>
              </a:tr>
              <a:tr h="313240">
                <a:tc>
                  <a:txBody>
                    <a:bodyPr/>
                    <a:lstStyle/>
                    <a:p>
                      <a:pPr algn="ctr"/>
                      <a:r>
                        <a:rPr lang="en-GB" sz="1200" dirty="0"/>
                        <a:t>5</a:t>
                      </a:r>
                    </a:p>
                  </a:txBody>
                  <a:tcPr anchor="ctr"/>
                </a:tc>
                <a:tc>
                  <a:txBody>
                    <a:bodyPr/>
                    <a:lstStyle/>
                    <a:p>
                      <a:pPr algn="ctr"/>
                      <a:r>
                        <a:rPr lang="en-GB" sz="1200" dirty="0"/>
                        <a:t>Bonding and structure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06284295"/>
                  </a:ext>
                </a:extLst>
              </a:tr>
              <a:tr h="313240">
                <a:tc>
                  <a:txBody>
                    <a:bodyPr/>
                    <a:lstStyle/>
                    <a:p>
                      <a:pPr algn="ctr"/>
                      <a:r>
                        <a:rPr lang="en-GB" sz="1200" dirty="0"/>
                        <a:t>6</a:t>
                      </a:r>
                    </a:p>
                  </a:txBody>
                  <a:tcPr anchor="ctr"/>
                </a:tc>
                <a:tc>
                  <a:txBody>
                    <a:bodyPr/>
                    <a:lstStyle/>
                    <a:p>
                      <a:pPr algn="ctr"/>
                      <a:r>
                        <a:rPr lang="en-GB" sz="1200" dirty="0"/>
                        <a:t>Relative formulae mass and percentage by mass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787807042"/>
                  </a:ext>
                </a:extLst>
              </a:tr>
              <a:tr h="313240">
                <a:tc>
                  <a:txBody>
                    <a:bodyPr/>
                    <a:lstStyle/>
                    <a:p>
                      <a:pPr algn="ctr"/>
                      <a:r>
                        <a:rPr lang="en-GB" sz="1200" dirty="0"/>
                        <a:t>7</a:t>
                      </a:r>
                    </a:p>
                  </a:txBody>
                  <a:tcPr anchor="ctr"/>
                </a:tc>
                <a:tc>
                  <a:txBody>
                    <a:bodyPr/>
                    <a:lstStyle/>
                    <a:p>
                      <a:pPr algn="ctr"/>
                      <a:r>
                        <a:rPr lang="en-GB" sz="1200" dirty="0"/>
                        <a:t>Moles and molar ratios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3211803204"/>
                  </a:ext>
                </a:extLst>
              </a:tr>
              <a:tr h="313240">
                <a:tc>
                  <a:txBody>
                    <a:bodyPr/>
                    <a:lstStyle/>
                    <a:p>
                      <a:pPr algn="ctr"/>
                      <a:r>
                        <a:rPr lang="en-GB" sz="1200" dirty="0"/>
                        <a:t>8</a:t>
                      </a:r>
                    </a:p>
                  </a:txBody>
                  <a:tcPr anchor="ctr"/>
                </a:tc>
                <a:tc>
                  <a:txBody>
                    <a:bodyPr/>
                    <a:lstStyle/>
                    <a:p>
                      <a:pPr algn="ctr"/>
                      <a:r>
                        <a:rPr lang="en-GB" sz="1200" dirty="0"/>
                        <a:t>Reacting masses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2217666548"/>
                  </a:ext>
                </a:extLst>
              </a:tr>
              <a:tr h="313240">
                <a:tc>
                  <a:txBody>
                    <a:bodyPr/>
                    <a:lstStyle/>
                    <a:p>
                      <a:pPr algn="ctr"/>
                      <a:r>
                        <a:rPr lang="en-GB" sz="1200" dirty="0"/>
                        <a:t>9</a:t>
                      </a:r>
                    </a:p>
                  </a:txBody>
                  <a:tcPr anchor="ctr"/>
                </a:tc>
                <a:tc>
                  <a:txBody>
                    <a:bodyPr/>
                    <a:lstStyle/>
                    <a:p>
                      <a:pPr algn="ctr"/>
                      <a:r>
                        <a:rPr lang="en-GB" sz="1200" dirty="0"/>
                        <a:t>Limiting reagents </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906718556"/>
                  </a:ext>
                </a:extLst>
              </a:tr>
              <a:tr h="313240">
                <a:tc>
                  <a:txBody>
                    <a:bodyPr/>
                    <a:lstStyle/>
                    <a:p>
                      <a:pPr algn="ctr"/>
                      <a:r>
                        <a:rPr lang="en-GB" sz="1200" dirty="0"/>
                        <a:t>10</a:t>
                      </a:r>
                    </a:p>
                  </a:txBody>
                  <a:tcPr anchor="ctr"/>
                </a:tc>
                <a:tc>
                  <a:txBody>
                    <a:bodyPr/>
                    <a:lstStyle/>
                    <a:p>
                      <a:pPr algn="ctr"/>
                      <a:r>
                        <a:rPr lang="en-GB" sz="1200" dirty="0"/>
                        <a:t>Concentration</a:t>
                      </a:r>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233199507"/>
                  </a:ext>
                </a:extLst>
              </a:tr>
              <a:tr h="313240">
                <a:tc>
                  <a:txBody>
                    <a:bodyPr/>
                    <a:lstStyle/>
                    <a:p>
                      <a:pPr algn="ctr"/>
                      <a:r>
                        <a:rPr lang="en-GB" sz="1200" dirty="0"/>
                        <a:t>11</a:t>
                      </a:r>
                    </a:p>
                  </a:txBody>
                  <a:tcPr anchor="ctr"/>
                </a:tc>
                <a:tc>
                  <a:txBody>
                    <a:bodyPr/>
                    <a:lstStyle/>
                    <a:p>
                      <a:pPr algn="ctr"/>
                      <a:r>
                        <a:rPr lang="en-GB" sz="1200" dirty="0"/>
                        <a:t>Calculations</a:t>
                      </a:r>
                      <a:r>
                        <a:rPr lang="en-GB" sz="1200" baseline="0" dirty="0"/>
                        <a:t> mixture </a:t>
                      </a:r>
                      <a:endParaRPr lang="en-GB" sz="1200" dirty="0"/>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4181227449"/>
                  </a:ext>
                </a:extLst>
              </a:tr>
              <a:tr h="313240">
                <a:tc>
                  <a:txBody>
                    <a:bodyPr/>
                    <a:lstStyle/>
                    <a:p>
                      <a:pPr algn="ctr"/>
                      <a:r>
                        <a:rPr lang="en-GB" sz="1200" dirty="0"/>
                        <a:t>12</a:t>
                      </a:r>
                    </a:p>
                  </a:txBody>
                  <a:tcPr anchor="ctr"/>
                </a:tc>
                <a:tc>
                  <a:txBody>
                    <a:bodyPr/>
                    <a:lstStyle/>
                    <a:p>
                      <a:pPr algn="ctr"/>
                      <a:r>
                        <a:rPr lang="en-US" sz="1200" dirty="0"/>
                        <a:t>Bond</a:t>
                      </a:r>
                      <a:r>
                        <a:rPr lang="en-US" sz="1200" baseline="0" dirty="0"/>
                        <a:t> energy calculations </a:t>
                      </a:r>
                      <a:endParaRPr lang="en-GB" sz="1200" dirty="0"/>
                    </a:p>
                  </a:txBody>
                  <a:tcPr anchor="ctr"/>
                </a:tc>
                <a:tc>
                  <a:txBody>
                    <a:bodyPr/>
                    <a:lstStyle/>
                    <a:p>
                      <a:pPr algn="ctr"/>
                      <a:endParaRPr lang="en-GB" sz="1200" dirty="0"/>
                    </a:p>
                  </a:txBody>
                  <a:tcPr anchor="ctr"/>
                </a:tc>
                <a:tc>
                  <a:txBody>
                    <a:bodyPr/>
                    <a:lstStyle/>
                    <a:p>
                      <a:pPr algn="ctr"/>
                      <a:endParaRPr lang="en-GB" sz="1200" dirty="0"/>
                    </a:p>
                  </a:txBody>
                  <a:tcPr anchor="ctr"/>
                </a:tc>
                <a:extLst>
                  <a:ext uri="{0D108BD9-81ED-4DB2-BD59-A6C34878D82A}">
                    <a16:rowId xmlns:a16="http://schemas.microsoft.com/office/drawing/2014/main" val="1599800448"/>
                  </a:ext>
                </a:extLst>
              </a:tr>
            </a:tbl>
          </a:graphicData>
        </a:graphic>
      </p:graphicFrame>
      <p:sp>
        <p:nvSpPr>
          <p:cNvPr id="3" name="TextBox 2"/>
          <p:cNvSpPr txBox="1"/>
          <p:nvPr/>
        </p:nvSpPr>
        <p:spPr>
          <a:xfrm>
            <a:off x="26505" y="1182350"/>
            <a:ext cx="6807628" cy="1169551"/>
          </a:xfrm>
          <a:prstGeom prst="rect">
            <a:avLst/>
          </a:prstGeom>
          <a:noFill/>
        </p:spPr>
        <p:txBody>
          <a:bodyPr wrap="square" rtlCol="0">
            <a:spAutoFit/>
          </a:bodyPr>
          <a:lstStyle/>
          <a:p>
            <a:r>
              <a:rPr lang="en-GB" sz="1400" b="1" dirty="0"/>
              <a:t>Name: ____________________________________</a:t>
            </a:r>
          </a:p>
          <a:p>
            <a:r>
              <a:rPr lang="en-GB" sz="1400" b="1" dirty="0"/>
              <a:t>GCSE Target: ____________</a:t>
            </a:r>
          </a:p>
          <a:p>
            <a:r>
              <a:rPr lang="en-GB" sz="1400" b="1" dirty="0"/>
              <a:t>GCSE Grade: ____________</a:t>
            </a:r>
          </a:p>
          <a:p>
            <a:r>
              <a:rPr lang="en-GB" sz="1400" b="1" dirty="0"/>
              <a:t>Did you attend the Taster Day in June? ____________</a:t>
            </a:r>
          </a:p>
          <a:p>
            <a:endParaRPr lang="en-GB" sz="1400" b="1" dirty="0"/>
          </a:p>
        </p:txBody>
      </p:sp>
    </p:spTree>
    <p:extLst>
      <p:ext uri="{BB962C8B-B14F-4D97-AF65-F5344CB8AC3E}">
        <p14:creationId xmlns:p14="http://schemas.microsoft.com/office/powerpoint/2010/main" val="89063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C5058-F6A3-4157-91A7-7A5EEEC7D53B}"/>
              </a:ext>
            </a:extLst>
          </p:cNvPr>
          <p:cNvPicPr>
            <a:picLocks noChangeAspect="1"/>
          </p:cNvPicPr>
          <p:nvPr/>
        </p:nvPicPr>
        <p:blipFill>
          <a:blip r:embed="rId2"/>
          <a:stretch>
            <a:fillRect/>
          </a:stretch>
        </p:blipFill>
        <p:spPr>
          <a:xfrm>
            <a:off x="123825" y="0"/>
            <a:ext cx="6610350" cy="4905375"/>
          </a:xfrm>
          <a:prstGeom prst="rect">
            <a:avLst/>
          </a:prstGeom>
        </p:spPr>
      </p:pic>
      <p:pic>
        <p:nvPicPr>
          <p:cNvPr id="3" name="Picture 2">
            <a:extLst>
              <a:ext uri="{FF2B5EF4-FFF2-40B4-BE49-F238E27FC236}">
                <a16:creationId xmlns:a16="http://schemas.microsoft.com/office/drawing/2014/main" id="{499036A9-41E7-4DC8-B431-B606CEBD968E}"/>
              </a:ext>
            </a:extLst>
          </p:cNvPr>
          <p:cNvPicPr>
            <a:picLocks noChangeAspect="1"/>
          </p:cNvPicPr>
          <p:nvPr/>
        </p:nvPicPr>
        <p:blipFill>
          <a:blip r:embed="rId3"/>
          <a:stretch>
            <a:fillRect/>
          </a:stretch>
        </p:blipFill>
        <p:spPr>
          <a:xfrm>
            <a:off x="123825" y="5067300"/>
            <a:ext cx="6219825" cy="4076700"/>
          </a:xfrm>
          <a:prstGeom prst="rect">
            <a:avLst/>
          </a:prstGeom>
        </p:spPr>
      </p:pic>
      <p:sp>
        <p:nvSpPr>
          <p:cNvPr id="4" name="Rectangle 3">
            <a:extLst>
              <a:ext uri="{FF2B5EF4-FFF2-40B4-BE49-F238E27FC236}">
                <a16:creationId xmlns:a16="http://schemas.microsoft.com/office/drawing/2014/main" id="{62EA55F0-E30B-40A8-8904-55CC3C4C386C}"/>
              </a:ext>
            </a:extLst>
          </p:cNvPr>
          <p:cNvSpPr/>
          <p:nvPr/>
        </p:nvSpPr>
        <p:spPr>
          <a:xfrm>
            <a:off x="252410" y="104776"/>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2</a:t>
            </a:r>
            <a:endParaRPr lang="en-GB" b="1" dirty="0"/>
          </a:p>
        </p:txBody>
      </p:sp>
    </p:spTree>
    <p:extLst>
      <p:ext uri="{BB962C8B-B14F-4D97-AF65-F5344CB8AC3E}">
        <p14:creationId xmlns:p14="http://schemas.microsoft.com/office/powerpoint/2010/main" val="59508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FF9AB5-B11D-48EC-A668-941F2D03CF17}"/>
              </a:ext>
            </a:extLst>
          </p:cNvPr>
          <p:cNvPicPr>
            <a:picLocks noChangeAspect="1"/>
          </p:cNvPicPr>
          <p:nvPr/>
        </p:nvPicPr>
        <p:blipFill>
          <a:blip r:embed="rId2"/>
          <a:stretch>
            <a:fillRect/>
          </a:stretch>
        </p:blipFill>
        <p:spPr>
          <a:xfrm>
            <a:off x="0" y="0"/>
            <a:ext cx="6858000" cy="4193741"/>
          </a:xfrm>
          <a:prstGeom prst="rect">
            <a:avLst/>
          </a:prstGeom>
        </p:spPr>
      </p:pic>
      <p:pic>
        <p:nvPicPr>
          <p:cNvPr id="3" name="Picture 2">
            <a:extLst>
              <a:ext uri="{FF2B5EF4-FFF2-40B4-BE49-F238E27FC236}">
                <a16:creationId xmlns:a16="http://schemas.microsoft.com/office/drawing/2014/main" id="{535EC60F-124E-465B-9CE7-F34E27EC2269}"/>
              </a:ext>
            </a:extLst>
          </p:cNvPr>
          <p:cNvPicPr>
            <a:picLocks noChangeAspect="1"/>
          </p:cNvPicPr>
          <p:nvPr/>
        </p:nvPicPr>
        <p:blipFill>
          <a:blip r:embed="rId3"/>
          <a:stretch>
            <a:fillRect/>
          </a:stretch>
        </p:blipFill>
        <p:spPr>
          <a:xfrm>
            <a:off x="0" y="4071098"/>
            <a:ext cx="6857999" cy="5072902"/>
          </a:xfrm>
          <a:prstGeom prst="rect">
            <a:avLst/>
          </a:prstGeom>
        </p:spPr>
      </p:pic>
      <p:sp>
        <p:nvSpPr>
          <p:cNvPr id="4" name="Rectangle 3">
            <a:extLst>
              <a:ext uri="{FF2B5EF4-FFF2-40B4-BE49-F238E27FC236}">
                <a16:creationId xmlns:a16="http://schemas.microsoft.com/office/drawing/2014/main" id="{F0AAF81C-0B51-4DE5-ABE4-47D9D22027C7}"/>
              </a:ext>
            </a:extLst>
          </p:cNvPr>
          <p:cNvSpPr/>
          <p:nvPr/>
        </p:nvSpPr>
        <p:spPr>
          <a:xfrm>
            <a:off x="195260" y="104776"/>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2</a:t>
            </a:r>
            <a:endParaRPr lang="en-GB" b="1" dirty="0"/>
          </a:p>
        </p:txBody>
      </p:sp>
      <p:sp>
        <p:nvSpPr>
          <p:cNvPr id="5" name="Rectangle 4">
            <a:extLst>
              <a:ext uri="{FF2B5EF4-FFF2-40B4-BE49-F238E27FC236}">
                <a16:creationId xmlns:a16="http://schemas.microsoft.com/office/drawing/2014/main" id="{8968413D-79EC-4A4E-8837-473AADA33188}"/>
              </a:ext>
            </a:extLst>
          </p:cNvPr>
          <p:cNvSpPr/>
          <p:nvPr/>
        </p:nvSpPr>
        <p:spPr>
          <a:xfrm>
            <a:off x="195260" y="713258"/>
            <a:ext cx="3372694" cy="27286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4"/>
              </a:rPr>
              <a:t>https://www.youtube.com/watch?v=vxCyzR6uETs</a:t>
            </a:r>
            <a:endParaRPr lang="en-GB" sz="1200" dirty="0"/>
          </a:p>
        </p:txBody>
      </p:sp>
    </p:spTree>
    <p:extLst>
      <p:ext uri="{BB962C8B-B14F-4D97-AF65-F5344CB8AC3E}">
        <p14:creationId xmlns:p14="http://schemas.microsoft.com/office/powerpoint/2010/main" val="412169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5D9EF5-4A0C-4718-BC69-8606B58AC23A}"/>
              </a:ext>
            </a:extLst>
          </p:cNvPr>
          <p:cNvPicPr>
            <a:picLocks noChangeAspect="1"/>
          </p:cNvPicPr>
          <p:nvPr/>
        </p:nvPicPr>
        <p:blipFill>
          <a:blip r:embed="rId2"/>
          <a:stretch>
            <a:fillRect/>
          </a:stretch>
        </p:blipFill>
        <p:spPr>
          <a:xfrm>
            <a:off x="0" y="0"/>
            <a:ext cx="6858000" cy="5307496"/>
          </a:xfrm>
          <a:prstGeom prst="rect">
            <a:avLst/>
          </a:prstGeom>
        </p:spPr>
      </p:pic>
      <p:pic>
        <p:nvPicPr>
          <p:cNvPr id="3" name="Picture 2">
            <a:extLst>
              <a:ext uri="{FF2B5EF4-FFF2-40B4-BE49-F238E27FC236}">
                <a16:creationId xmlns:a16="http://schemas.microsoft.com/office/drawing/2014/main" id="{0CAA7FC7-67C4-41ED-BE82-A077436E7D7E}"/>
              </a:ext>
            </a:extLst>
          </p:cNvPr>
          <p:cNvPicPr>
            <a:picLocks noChangeAspect="1"/>
          </p:cNvPicPr>
          <p:nvPr/>
        </p:nvPicPr>
        <p:blipFill>
          <a:blip r:embed="rId3"/>
          <a:stretch>
            <a:fillRect/>
          </a:stretch>
        </p:blipFill>
        <p:spPr>
          <a:xfrm>
            <a:off x="0" y="5307496"/>
            <a:ext cx="6723530" cy="3411495"/>
          </a:xfrm>
          <a:prstGeom prst="rect">
            <a:avLst/>
          </a:prstGeom>
        </p:spPr>
      </p:pic>
      <p:sp>
        <p:nvSpPr>
          <p:cNvPr id="4" name="Rectangle 3">
            <a:extLst>
              <a:ext uri="{FF2B5EF4-FFF2-40B4-BE49-F238E27FC236}">
                <a16:creationId xmlns:a16="http://schemas.microsoft.com/office/drawing/2014/main" id="{0501962A-FBF2-4D15-807A-26DD0995E513}"/>
              </a:ext>
            </a:extLst>
          </p:cNvPr>
          <p:cNvSpPr/>
          <p:nvPr/>
        </p:nvSpPr>
        <p:spPr>
          <a:xfrm>
            <a:off x="166685" y="104776"/>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3</a:t>
            </a:r>
            <a:endParaRPr lang="en-GB" b="1" dirty="0"/>
          </a:p>
        </p:txBody>
      </p:sp>
      <p:sp>
        <p:nvSpPr>
          <p:cNvPr id="5" name="Rectangle 4">
            <a:extLst>
              <a:ext uri="{FF2B5EF4-FFF2-40B4-BE49-F238E27FC236}">
                <a16:creationId xmlns:a16="http://schemas.microsoft.com/office/drawing/2014/main" id="{E5C45CE6-F9C6-47BF-B63B-6D94B4C1B734}"/>
              </a:ext>
            </a:extLst>
          </p:cNvPr>
          <p:cNvSpPr/>
          <p:nvPr/>
        </p:nvSpPr>
        <p:spPr>
          <a:xfrm>
            <a:off x="785265" y="76201"/>
            <a:ext cx="226273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4"/>
              </a:rPr>
              <a:t>https://www.bbc.co.uk/bitesize/guides/zyydng8/revision/1</a:t>
            </a:r>
            <a:endParaRPr lang="en-GB" sz="1200" dirty="0"/>
          </a:p>
        </p:txBody>
      </p:sp>
    </p:spTree>
    <p:extLst>
      <p:ext uri="{BB962C8B-B14F-4D97-AF65-F5344CB8AC3E}">
        <p14:creationId xmlns:p14="http://schemas.microsoft.com/office/powerpoint/2010/main" val="195164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03E89-A26C-4603-B643-DE4BB557A6AF}"/>
              </a:ext>
            </a:extLst>
          </p:cNvPr>
          <p:cNvPicPr>
            <a:picLocks noChangeAspect="1"/>
          </p:cNvPicPr>
          <p:nvPr/>
        </p:nvPicPr>
        <p:blipFill>
          <a:blip r:embed="rId2"/>
          <a:stretch>
            <a:fillRect/>
          </a:stretch>
        </p:blipFill>
        <p:spPr>
          <a:xfrm>
            <a:off x="0" y="-1"/>
            <a:ext cx="6858000" cy="5855601"/>
          </a:xfrm>
          <a:prstGeom prst="rect">
            <a:avLst/>
          </a:prstGeom>
        </p:spPr>
      </p:pic>
      <p:pic>
        <p:nvPicPr>
          <p:cNvPr id="3" name="Picture 2">
            <a:extLst>
              <a:ext uri="{FF2B5EF4-FFF2-40B4-BE49-F238E27FC236}">
                <a16:creationId xmlns:a16="http://schemas.microsoft.com/office/drawing/2014/main" id="{E7E857A4-7DFC-4632-8946-D114E606D5B2}"/>
              </a:ext>
            </a:extLst>
          </p:cNvPr>
          <p:cNvPicPr>
            <a:picLocks noChangeAspect="1"/>
          </p:cNvPicPr>
          <p:nvPr/>
        </p:nvPicPr>
        <p:blipFill>
          <a:blip r:embed="rId3"/>
          <a:stretch>
            <a:fillRect/>
          </a:stretch>
        </p:blipFill>
        <p:spPr>
          <a:xfrm>
            <a:off x="131668" y="5855599"/>
            <a:ext cx="6726331" cy="2221911"/>
          </a:xfrm>
          <a:prstGeom prst="rect">
            <a:avLst/>
          </a:prstGeom>
        </p:spPr>
      </p:pic>
      <p:sp>
        <p:nvSpPr>
          <p:cNvPr id="4" name="Rectangle 3">
            <a:extLst>
              <a:ext uri="{FF2B5EF4-FFF2-40B4-BE49-F238E27FC236}">
                <a16:creationId xmlns:a16="http://schemas.microsoft.com/office/drawing/2014/main" id="{B5F7A71A-6419-4EEF-A67A-0636566329E5}"/>
              </a:ext>
            </a:extLst>
          </p:cNvPr>
          <p:cNvSpPr/>
          <p:nvPr/>
        </p:nvSpPr>
        <p:spPr>
          <a:xfrm>
            <a:off x="131668" y="1143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3</a:t>
            </a:r>
            <a:endParaRPr lang="en-GB" b="1" dirty="0"/>
          </a:p>
        </p:txBody>
      </p:sp>
      <p:sp>
        <p:nvSpPr>
          <p:cNvPr id="5" name="Rectangle 4">
            <a:extLst>
              <a:ext uri="{FF2B5EF4-FFF2-40B4-BE49-F238E27FC236}">
                <a16:creationId xmlns:a16="http://schemas.microsoft.com/office/drawing/2014/main" id="{FE91BEC6-03FB-4BBA-8464-033D6815451B}"/>
              </a:ext>
            </a:extLst>
          </p:cNvPr>
          <p:cNvSpPr/>
          <p:nvPr/>
        </p:nvSpPr>
        <p:spPr>
          <a:xfrm>
            <a:off x="763401" y="114301"/>
            <a:ext cx="2194952"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https://www.youtube.com/watch?v=tV8Cv2x0SD0</a:t>
            </a:r>
            <a:endParaRPr lang="en-GB" sz="1400" dirty="0"/>
          </a:p>
        </p:txBody>
      </p:sp>
    </p:spTree>
    <p:extLst>
      <p:ext uri="{BB962C8B-B14F-4D97-AF65-F5344CB8AC3E}">
        <p14:creationId xmlns:p14="http://schemas.microsoft.com/office/powerpoint/2010/main" val="23363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F6F97F-72A2-4B52-8CB7-79F5278543EE}"/>
              </a:ext>
            </a:extLst>
          </p:cNvPr>
          <p:cNvPicPr>
            <a:picLocks noChangeAspect="1"/>
          </p:cNvPicPr>
          <p:nvPr/>
        </p:nvPicPr>
        <p:blipFill>
          <a:blip r:embed="rId2"/>
          <a:stretch>
            <a:fillRect/>
          </a:stretch>
        </p:blipFill>
        <p:spPr>
          <a:xfrm>
            <a:off x="180975" y="0"/>
            <a:ext cx="6374015" cy="3981450"/>
          </a:xfrm>
          <a:prstGeom prst="rect">
            <a:avLst/>
          </a:prstGeom>
        </p:spPr>
      </p:pic>
      <p:pic>
        <p:nvPicPr>
          <p:cNvPr id="3" name="Picture 2">
            <a:extLst>
              <a:ext uri="{FF2B5EF4-FFF2-40B4-BE49-F238E27FC236}">
                <a16:creationId xmlns:a16="http://schemas.microsoft.com/office/drawing/2014/main" id="{A48C05CA-6D58-4062-80D2-6CAC4F029630}"/>
              </a:ext>
            </a:extLst>
          </p:cNvPr>
          <p:cNvPicPr>
            <a:picLocks noChangeAspect="1"/>
          </p:cNvPicPr>
          <p:nvPr/>
        </p:nvPicPr>
        <p:blipFill>
          <a:blip r:embed="rId3"/>
          <a:stretch>
            <a:fillRect/>
          </a:stretch>
        </p:blipFill>
        <p:spPr>
          <a:xfrm>
            <a:off x="180975" y="3981450"/>
            <a:ext cx="6534150" cy="5162550"/>
          </a:xfrm>
          <a:prstGeom prst="rect">
            <a:avLst/>
          </a:prstGeom>
        </p:spPr>
      </p:pic>
      <p:pic>
        <p:nvPicPr>
          <p:cNvPr id="4" name="Picture 3">
            <a:extLst>
              <a:ext uri="{FF2B5EF4-FFF2-40B4-BE49-F238E27FC236}">
                <a16:creationId xmlns:a16="http://schemas.microsoft.com/office/drawing/2014/main" id="{5959C56E-B529-4CBB-B7B3-D3748C36F7F6}"/>
              </a:ext>
            </a:extLst>
          </p:cNvPr>
          <p:cNvPicPr>
            <a:picLocks noChangeAspect="1"/>
          </p:cNvPicPr>
          <p:nvPr/>
        </p:nvPicPr>
        <p:blipFill>
          <a:blip r:embed="rId4"/>
          <a:stretch>
            <a:fillRect/>
          </a:stretch>
        </p:blipFill>
        <p:spPr>
          <a:xfrm>
            <a:off x="1371600" y="6372225"/>
            <a:ext cx="876300" cy="854021"/>
          </a:xfrm>
          <a:prstGeom prst="rect">
            <a:avLst/>
          </a:prstGeom>
        </p:spPr>
      </p:pic>
      <p:pic>
        <p:nvPicPr>
          <p:cNvPr id="5" name="Picture 4">
            <a:extLst>
              <a:ext uri="{FF2B5EF4-FFF2-40B4-BE49-F238E27FC236}">
                <a16:creationId xmlns:a16="http://schemas.microsoft.com/office/drawing/2014/main" id="{37D3E34A-CD22-4C8A-9AB1-F48747E90F18}"/>
              </a:ext>
            </a:extLst>
          </p:cNvPr>
          <p:cNvPicPr>
            <a:picLocks noChangeAspect="1"/>
          </p:cNvPicPr>
          <p:nvPr/>
        </p:nvPicPr>
        <p:blipFill>
          <a:blip r:embed="rId5"/>
          <a:stretch>
            <a:fillRect/>
          </a:stretch>
        </p:blipFill>
        <p:spPr>
          <a:xfrm>
            <a:off x="4629152" y="7257470"/>
            <a:ext cx="1104898" cy="822797"/>
          </a:xfrm>
          <a:prstGeom prst="rect">
            <a:avLst/>
          </a:prstGeom>
        </p:spPr>
      </p:pic>
      <p:sp>
        <p:nvSpPr>
          <p:cNvPr id="6" name="Rectangle 5">
            <a:extLst>
              <a:ext uri="{FF2B5EF4-FFF2-40B4-BE49-F238E27FC236}">
                <a16:creationId xmlns:a16="http://schemas.microsoft.com/office/drawing/2014/main" id="{18066580-239E-4017-BF27-FFEBA905BB8D}"/>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4</a:t>
            </a:r>
            <a:endParaRPr lang="en-GB" b="1" dirty="0"/>
          </a:p>
        </p:txBody>
      </p:sp>
      <p:sp>
        <p:nvSpPr>
          <p:cNvPr id="8" name="Rectangle 7">
            <a:extLst>
              <a:ext uri="{FF2B5EF4-FFF2-40B4-BE49-F238E27FC236}">
                <a16:creationId xmlns:a16="http://schemas.microsoft.com/office/drawing/2014/main" id="{6DA3440D-3D38-4D14-A1C5-00F75FCF0AA2}"/>
              </a:ext>
            </a:extLst>
          </p:cNvPr>
          <p:cNvSpPr/>
          <p:nvPr/>
        </p:nvSpPr>
        <p:spPr>
          <a:xfrm>
            <a:off x="763401" y="114301"/>
            <a:ext cx="178257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6"/>
              </a:rPr>
              <a:t>https://www.youtube.com/watch?v=lenvZEcMc60</a:t>
            </a:r>
            <a:endParaRPr lang="en-GB" sz="1200" dirty="0"/>
          </a:p>
        </p:txBody>
      </p:sp>
    </p:spTree>
    <p:extLst>
      <p:ext uri="{BB962C8B-B14F-4D97-AF65-F5344CB8AC3E}">
        <p14:creationId xmlns:p14="http://schemas.microsoft.com/office/powerpoint/2010/main" val="402566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0697B6-FB54-4964-AFA9-3819CD1A2CCE}"/>
              </a:ext>
            </a:extLst>
          </p:cNvPr>
          <p:cNvPicPr>
            <a:picLocks noChangeAspect="1"/>
          </p:cNvPicPr>
          <p:nvPr/>
        </p:nvPicPr>
        <p:blipFill>
          <a:blip r:embed="rId2"/>
          <a:stretch>
            <a:fillRect/>
          </a:stretch>
        </p:blipFill>
        <p:spPr>
          <a:xfrm>
            <a:off x="228600" y="0"/>
            <a:ext cx="6441790" cy="4438317"/>
          </a:xfrm>
          <a:prstGeom prst="rect">
            <a:avLst/>
          </a:prstGeom>
        </p:spPr>
      </p:pic>
      <p:pic>
        <p:nvPicPr>
          <p:cNvPr id="3" name="Picture 2">
            <a:extLst>
              <a:ext uri="{FF2B5EF4-FFF2-40B4-BE49-F238E27FC236}">
                <a16:creationId xmlns:a16="http://schemas.microsoft.com/office/drawing/2014/main" id="{6BE43082-74E8-4D8D-A9FC-769E3A05930D}"/>
              </a:ext>
            </a:extLst>
          </p:cNvPr>
          <p:cNvPicPr>
            <a:picLocks noChangeAspect="1"/>
          </p:cNvPicPr>
          <p:nvPr/>
        </p:nvPicPr>
        <p:blipFill>
          <a:blip r:embed="rId3"/>
          <a:stretch>
            <a:fillRect/>
          </a:stretch>
        </p:blipFill>
        <p:spPr>
          <a:xfrm>
            <a:off x="208104" y="4438317"/>
            <a:ext cx="6441791" cy="4410075"/>
          </a:xfrm>
          <a:prstGeom prst="rect">
            <a:avLst/>
          </a:prstGeom>
        </p:spPr>
      </p:pic>
    </p:spTree>
    <p:extLst>
      <p:ext uri="{BB962C8B-B14F-4D97-AF65-F5344CB8AC3E}">
        <p14:creationId xmlns:p14="http://schemas.microsoft.com/office/powerpoint/2010/main" val="171570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649D85-C315-40F3-8ACE-53601415A59F}"/>
              </a:ext>
            </a:extLst>
          </p:cNvPr>
          <p:cNvPicPr>
            <a:picLocks noChangeAspect="1"/>
          </p:cNvPicPr>
          <p:nvPr/>
        </p:nvPicPr>
        <p:blipFill>
          <a:blip r:embed="rId2"/>
          <a:stretch>
            <a:fillRect/>
          </a:stretch>
        </p:blipFill>
        <p:spPr>
          <a:xfrm rot="16200000">
            <a:off x="-1139194" y="1379700"/>
            <a:ext cx="9136387" cy="6376987"/>
          </a:xfrm>
          <a:prstGeom prst="rect">
            <a:avLst/>
          </a:prstGeom>
        </p:spPr>
      </p:pic>
      <p:sp>
        <p:nvSpPr>
          <p:cNvPr id="3" name="Rectangle 2">
            <a:extLst>
              <a:ext uri="{FF2B5EF4-FFF2-40B4-BE49-F238E27FC236}">
                <a16:creationId xmlns:a16="http://schemas.microsoft.com/office/drawing/2014/main" id="{F7F3B950-128E-45AD-A34C-803721350C44}"/>
              </a:ext>
            </a:extLst>
          </p:cNvPr>
          <p:cNvSpPr/>
          <p:nvPr/>
        </p:nvSpPr>
        <p:spPr>
          <a:xfrm rot="16200000">
            <a:off x="461613" y="8273232"/>
            <a:ext cx="574859" cy="631035"/>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5</a:t>
            </a:r>
            <a:endParaRPr lang="en-GB" b="1" dirty="0"/>
          </a:p>
        </p:txBody>
      </p:sp>
      <p:sp>
        <p:nvSpPr>
          <p:cNvPr id="5" name="Rectangle 4">
            <a:extLst>
              <a:ext uri="{FF2B5EF4-FFF2-40B4-BE49-F238E27FC236}">
                <a16:creationId xmlns:a16="http://schemas.microsoft.com/office/drawing/2014/main" id="{8B244AEF-E08B-40C0-935B-CBEB1951175C}"/>
              </a:ext>
            </a:extLst>
          </p:cNvPr>
          <p:cNvSpPr/>
          <p:nvPr/>
        </p:nvSpPr>
        <p:spPr>
          <a:xfrm rot="16200000">
            <a:off x="-296315" y="6928127"/>
            <a:ext cx="209071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3"/>
              </a:rPr>
              <a:t>https://www.bbc.co.uk/bitesize/topics/zq6h2nb</a:t>
            </a:r>
            <a:endParaRPr lang="en-GB" sz="1400" dirty="0"/>
          </a:p>
        </p:txBody>
      </p:sp>
    </p:spTree>
    <p:extLst>
      <p:ext uri="{BB962C8B-B14F-4D97-AF65-F5344CB8AC3E}">
        <p14:creationId xmlns:p14="http://schemas.microsoft.com/office/powerpoint/2010/main" val="101031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F4305-541F-497F-836B-3B8220490319}"/>
              </a:ext>
            </a:extLst>
          </p:cNvPr>
          <p:cNvPicPr>
            <a:picLocks noChangeAspect="1"/>
          </p:cNvPicPr>
          <p:nvPr/>
        </p:nvPicPr>
        <p:blipFill>
          <a:blip r:embed="rId2"/>
          <a:stretch>
            <a:fillRect/>
          </a:stretch>
        </p:blipFill>
        <p:spPr>
          <a:xfrm>
            <a:off x="0" y="-1"/>
            <a:ext cx="6858000" cy="4982223"/>
          </a:xfrm>
          <a:prstGeom prst="rect">
            <a:avLst/>
          </a:prstGeom>
        </p:spPr>
      </p:pic>
      <p:pic>
        <p:nvPicPr>
          <p:cNvPr id="3" name="Picture 2">
            <a:extLst>
              <a:ext uri="{FF2B5EF4-FFF2-40B4-BE49-F238E27FC236}">
                <a16:creationId xmlns:a16="http://schemas.microsoft.com/office/drawing/2014/main" id="{C20C31AF-99C3-49DE-A4AD-F2DC4EEFD251}"/>
              </a:ext>
            </a:extLst>
          </p:cNvPr>
          <p:cNvPicPr>
            <a:picLocks noChangeAspect="1"/>
          </p:cNvPicPr>
          <p:nvPr/>
        </p:nvPicPr>
        <p:blipFill rotWithShape="1">
          <a:blip r:embed="rId3"/>
          <a:srcRect b="47518"/>
          <a:stretch/>
        </p:blipFill>
        <p:spPr>
          <a:xfrm>
            <a:off x="0" y="5143500"/>
            <a:ext cx="6858000" cy="2590800"/>
          </a:xfrm>
          <a:prstGeom prst="rect">
            <a:avLst/>
          </a:prstGeom>
        </p:spPr>
      </p:pic>
      <p:sp>
        <p:nvSpPr>
          <p:cNvPr id="4" name="Rectangle 3">
            <a:extLst>
              <a:ext uri="{FF2B5EF4-FFF2-40B4-BE49-F238E27FC236}">
                <a16:creationId xmlns:a16="http://schemas.microsoft.com/office/drawing/2014/main" id="{BCA7301F-41B7-4B87-A08D-F34E2C140AB9}"/>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5</a:t>
            </a:r>
            <a:endParaRPr lang="en-GB" b="1" dirty="0"/>
          </a:p>
        </p:txBody>
      </p:sp>
      <p:sp>
        <p:nvSpPr>
          <p:cNvPr id="5" name="Rectangle 4">
            <a:extLst>
              <a:ext uri="{FF2B5EF4-FFF2-40B4-BE49-F238E27FC236}">
                <a16:creationId xmlns:a16="http://schemas.microsoft.com/office/drawing/2014/main" id="{A9B04C3A-F560-4E98-9656-6CF4CFC76981}"/>
              </a:ext>
            </a:extLst>
          </p:cNvPr>
          <p:cNvSpPr/>
          <p:nvPr/>
        </p:nvSpPr>
        <p:spPr>
          <a:xfrm>
            <a:off x="909635" y="76201"/>
            <a:ext cx="2030789"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https://www.bbc.co.uk/bitesize/topics/zq6h2nb</a:t>
            </a:r>
            <a:endParaRPr lang="en-GB" sz="1400" dirty="0"/>
          </a:p>
        </p:txBody>
      </p:sp>
    </p:spTree>
    <p:extLst>
      <p:ext uri="{BB962C8B-B14F-4D97-AF65-F5344CB8AC3E}">
        <p14:creationId xmlns:p14="http://schemas.microsoft.com/office/powerpoint/2010/main" val="62179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0CA73-F989-44CD-86A7-AE8287536FDF}"/>
              </a:ext>
            </a:extLst>
          </p:cNvPr>
          <p:cNvPicPr>
            <a:picLocks noChangeAspect="1"/>
          </p:cNvPicPr>
          <p:nvPr/>
        </p:nvPicPr>
        <p:blipFill>
          <a:blip r:embed="rId2"/>
          <a:stretch>
            <a:fillRect/>
          </a:stretch>
        </p:blipFill>
        <p:spPr>
          <a:xfrm>
            <a:off x="0" y="2481262"/>
            <a:ext cx="6858000" cy="5576720"/>
          </a:xfrm>
          <a:prstGeom prst="rect">
            <a:avLst/>
          </a:prstGeom>
        </p:spPr>
      </p:pic>
      <p:pic>
        <p:nvPicPr>
          <p:cNvPr id="3" name="Picture 2">
            <a:extLst>
              <a:ext uri="{FF2B5EF4-FFF2-40B4-BE49-F238E27FC236}">
                <a16:creationId xmlns:a16="http://schemas.microsoft.com/office/drawing/2014/main" id="{2B1395B2-A56E-422B-BDB7-4A70EAB7200A}"/>
              </a:ext>
            </a:extLst>
          </p:cNvPr>
          <p:cNvPicPr>
            <a:picLocks noChangeAspect="1"/>
          </p:cNvPicPr>
          <p:nvPr/>
        </p:nvPicPr>
        <p:blipFill rotWithShape="1">
          <a:blip r:embed="rId3"/>
          <a:srcRect t="53333"/>
          <a:stretch/>
        </p:blipFill>
        <p:spPr>
          <a:xfrm>
            <a:off x="0" y="0"/>
            <a:ext cx="6858000" cy="2303693"/>
          </a:xfrm>
          <a:prstGeom prst="rect">
            <a:avLst/>
          </a:prstGeom>
        </p:spPr>
      </p:pic>
    </p:spTree>
    <p:extLst>
      <p:ext uri="{BB962C8B-B14F-4D97-AF65-F5344CB8AC3E}">
        <p14:creationId xmlns:p14="http://schemas.microsoft.com/office/powerpoint/2010/main" val="376084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B4AE0B-F177-446F-9D3E-0ECBCBBFF69F}"/>
              </a:ext>
            </a:extLst>
          </p:cNvPr>
          <p:cNvPicPr>
            <a:picLocks noChangeAspect="1"/>
          </p:cNvPicPr>
          <p:nvPr/>
        </p:nvPicPr>
        <p:blipFill>
          <a:blip r:embed="rId2"/>
          <a:stretch>
            <a:fillRect/>
          </a:stretch>
        </p:blipFill>
        <p:spPr>
          <a:xfrm>
            <a:off x="-4763" y="0"/>
            <a:ext cx="6862763" cy="5502128"/>
          </a:xfrm>
          <a:prstGeom prst="rect">
            <a:avLst/>
          </a:prstGeom>
        </p:spPr>
      </p:pic>
      <p:pic>
        <p:nvPicPr>
          <p:cNvPr id="3" name="Picture 2">
            <a:extLst>
              <a:ext uri="{FF2B5EF4-FFF2-40B4-BE49-F238E27FC236}">
                <a16:creationId xmlns:a16="http://schemas.microsoft.com/office/drawing/2014/main" id="{8CB24AD4-7E0E-436C-8798-29C6421C2C15}"/>
              </a:ext>
            </a:extLst>
          </p:cNvPr>
          <p:cNvPicPr>
            <a:picLocks noChangeAspect="1"/>
          </p:cNvPicPr>
          <p:nvPr/>
        </p:nvPicPr>
        <p:blipFill>
          <a:blip r:embed="rId3"/>
          <a:stretch>
            <a:fillRect/>
          </a:stretch>
        </p:blipFill>
        <p:spPr>
          <a:xfrm>
            <a:off x="0" y="5502128"/>
            <a:ext cx="6686550" cy="2631098"/>
          </a:xfrm>
          <a:prstGeom prst="rect">
            <a:avLst/>
          </a:prstGeom>
        </p:spPr>
      </p:pic>
      <p:sp>
        <p:nvSpPr>
          <p:cNvPr id="4" name="Rectangle 3">
            <a:extLst>
              <a:ext uri="{FF2B5EF4-FFF2-40B4-BE49-F238E27FC236}">
                <a16:creationId xmlns:a16="http://schemas.microsoft.com/office/drawing/2014/main" id="{27D99EF3-455E-42F8-9E05-54A4CEFD9E37}"/>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6</a:t>
            </a:r>
            <a:endParaRPr lang="en-GB" b="1" dirty="0"/>
          </a:p>
        </p:txBody>
      </p:sp>
      <p:sp>
        <p:nvSpPr>
          <p:cNvPr id="6" name="Rectangle 5">
            <a:extLst>
              <a:ext uri="{FF2B5EF4-FFF2-40B4-BE49-F238E27FC236}">
                <a16:creationId xmlns:a16="http://schemas.microsoft.com/office/drawing/2014/main" id="{126FC734-89BF-4853-8C20-5CC34C49FC39}"/>
              </a:ext>
            </a:extLst>
          </p:cNvPr>
          <p:cNvSpPr/>
          <p:nvPr/>
        </p:nvSpPr>
        <p:spPr>
          <a:xfrm>
            <a:off x="204785" y="647702"/>
            <a:ext cx="3918980" cy="363072"/>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https://www.youtube.com/watch?v=q49NwIrjaFw</a:t>
            </a:r>
            <a:endParaRPr lang="en-GB" sz="1400" dirty="0"/>
          </a:p>
        </p:txBody>
      </p:sp>
    </p:spTree>
    <p:extLst>
      <p:ext uri="{BB962C8B-B14F-4D97-AF65-F5344CB8AC3E}">
        <p14:creationId xmlns:p14="http://schemas.microsoft.com/office/powerpoint/2010/main" val="421636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uesmanofmlm.com/wp-content/uploads/2011/11/How+to+succ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66" y="92414"/>
            <a:ext cx="1091708" cy="11901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86" y="58166"/>
            <a:ext cx="5038563" cy="523220"/>
          </a:xfrm>
          <a:prstGeom prst="rect">
            <a:avLst/>
          </a:prstGeom>
          <a:noFill/>
        </p:spPr>
        <p:txBody>
          <a:bodyPr wrap="square" rtlCol="0">
            <a:spAutoFit/>
          </a:bodyPr>
          <a:lstStyle/>
          <a:p>
            <a:r>
              <a:rPr lang="en-GB" sz="2800" dirty="0"/>
              <a:t>How to succeed in Chemistry…</a:t>
            </a:r>
          </a:p>
        </p:txBody>
      </p:sp>
      <p:sp>
        <p:nvSpPr>
          <p:cNvPr id="5" name="TextBox 4"/>
          <p:cNvSpPr txBox="1"/>
          <p:nvPr/>
        </p:nvSpPr>
        <p:spPr>
          <a:xfrm>
            <a:off x="1306286" y="553263"/>
            <a:ext cx="5284520" cy="830997"/>
          </a:xfrm>
          <a:prstGeom prst="rect">
            <a:avLst/>
          </a:prstGeom>
          <a:noFill/>
        </p:spPr>
        <p:txBody>
          <a:bodyPr wrap="square" rtlCol="0">
            <a:spAutoFit/>
          </a:bodyPr>
          <a:lstStyle/>
          <a:p>
            <a:r>
              <a:rPr lang="en-GB" sz="1200" dirty="0"/>
              <a:t>When asked this question most students say “work hard”. As you have chosen to study Chemistry that is a given! Remember – you have now chosen to do Chemistry because you enjoy it , the minimum expectation is that you will complete all work set. Here are some other tips.</a:t>
            </a:r>
          </a:p>
        </p:txBody>
      </p:sp>
      <p:sp>
        <p:nvSpPr>
          <p:cNvPr id="6" name="TextBox 5"/>
          <p:cNvSpPr txBox="1"/>
          <p:nvPr/>
        </p:nvSpPr>
        <p:spPr>
          <a:xfrm>
            <a:off x="0" y="1418507"/>
            <a:ext cx="6858000" cy="7848302"/>
          </a:xfrm>
          <a:prstGeom prst="rect">
            <a:avLst/>
          </a:prstGeom>
          <a:noFill/>
        </p:spPr>
        <p:txBody>
          <a:bodyPr wrap="square" rtlCol="0">
            <a:spAutoFit/>
          </a:bodyPr>
          <a:lstStyle/>
          <a:p>
            <a:pPr marL="316531" indent="-316531">
              <a:buAutoNum type="arabicPeriod"/>
            </a:pPr>
            <a:r>
              <a:rPr lang="en-GB" sz="1200" b="1" dirty="0"/>
              <a:t>Stay organised – </a:t>
            </a:r>
            <a:r>
              <a:rPr lang="en-GB" sz="1200" dirty="0"/>
              <a:t>Organisation is a huge problem for some students and a reason why many struggle. The key tip is start off well and keep it up. Bring your folder to </a:t>
            </a:r>
            <a:r>
              <a:rPr lang="en-GB" sz="1200" b="1" dirty="0"/>
              <a:t>every lesson </a:t>
            </a:r>
            <a:r>
              <a:rPr lang="en-GB" sz="1200" dirty="0"/>
              <a:t>and keep your notes  complete, well presented and in order. File dividers will be provided to help.</a:t>
            </a:r>
          </a:p>
          <a:p>
            <a:pPr marL="316531" indent="-316531">
              <a:buAutoNum type="arabicPeriod"/>
            </a:pPr>
            <a:endParaRPr lang="en-GB" sz="1200" dirty="0"/>
          </a:p>
          <a:p>
            <a:pPr marL="316531" indent="-316531">
              <a:buAutoNum type="arabicPeriod"/>
            </a:pPr>
            <a:r>
              <a:rPr lang="en-GB" sz="1200" b="1" dirty="0"/>
              <a:t>Read ahead </a:t>
            </a:r>
            <a:r>
              <a:rPr lang="en-GB" sz="1200" dirty="0"/>
              <a:t>– Get into the routine of reading ahead in the text book before a lesson and making notes on what you’ve read. This way you are coming to lessons with an idea of the content being studied and the context of when and why it is studied. </a:t>
            </a:r>
          </a:p>
          <a:p>
            <a:pPr marL="316531" indent="-316531">
              <a:buAutoNum type="arabicPeriod"/>
            </a:pPr>
            <a:endParaRPr lang="en-GB" sz="1200" dirty="0"/>
          </a:p>
          <a:p>
            <a:pPr marL="316531" indent="-316531">
              <a:buAutoNum type="arabicPeriod"/>
            </a:pPr>
            <a:r>
              <a:rPr lang="en-GB" sz="1200" b="1" dirty="0"/>
              <a:t>Play an active part in lessons – </a:t>
            </a:r>
            <a:r>
              <a:rPr lang="en-GB" sz="1200" dirty="0"/>
              <a:t>Learning is very much an active process.  Take a leading role in group activities and practical experiments. Participating in discussions and asking lots of questions will also help. Simply turning up to lessons will not help you progress.</a:t>
            </a:r>
          </a:p>
          <a:p>
            <a:pPr marL="316531" indent="-316531">
              <a:buAutoNum type="arabicPeriod"/>
            </a:pPr>
            <a:endParaRPr lang="en-GB" sz="1200" dirty="0"/>
          </a:p>
          <a:p>
            <a:pPr marL="316531" indent="-316531">
              <a:buAutoNum type="arabicPeriod"/>
            </a:pPr>
            <a:r>
              <a:rPr lang="en-GB" sz="1200" b="1" dirty="0"/>
              <a:t>Be proactive –</a:t>
            </a:r>
            <a:r>
              <a:rPr lang="en-GB" sz="1200" dirty="0"/>
              <a:t> never be content if you do not fully understand something you have covered in lessons or in your homework. There are lots of things you can do - read your notes and text book again, ask other members of your class to explain it to you, ask the teacher to explain it again in a different way etc. You will be given a Chemistry textbook and a set of flashcards. The textbook you will receive is: </a:t>
            </a:r>
          </a:p>
          <a:p>
            <a:pPr marL="628650" lvl="1" indent="-171450">
              <a:buFont typeface="Arial" panose="020B0604020202020204" pitchFamily="34" charset="0"/>
              <a:buChar char="•"/>
            </a:pPr>
            <a:r>
              <a:rPr lang="en-US" sz="1200" dirty="0"/>
              <a:t>A Level Chemistry for OCR A Student Book (OCR A Level Sciences) Paperback – 23 July 2015 by Rob Ritchie and Dave Gent (978-0198351979)</a:t>
            </a:r>
            <a:endParaRPr lang="en-GB" sz="1200" dirty="0"/>
          </a:p>
          <a:p>
            <a:pPr lvl="1"/>
            <a:r>
              <a:rPr lang="en-GB" sz="1200" dirty="0"/>
              <a:t>Other useful resources you may want to get to supplement this may include:</a:t>
            </a:r>
          </a:p>
          <a:p>
            <a:pPr marL="628650" lvl="1" indent="-171450">
              <a:buFont typeface="Arial" panose="020B0604020202020204" pitchFamily="34" charset="0"/>
              <a:buChar char="•"/>
            </a:pPr>
            <a:r>
              <a:rPr lang="en-US" sz="1200" dirty="0"/>
              <a:t>A-Level Chemistry: OCR A Year 1 &amp; 2 Complete Revision &amp; Practice - 23 Aug. 2018 by CGP Books (978-1789080384)</a:t>
            </a:r>
          </a:p>
          <a:p>
            <a:pPr marL="628650" lvl="1" indent="-171450">
              <a:buFont typeface="Arial" panose="020B0604020202020204" pitchFamily="34" charset="0"/>
              <a:buChar char="•"/>
            </a:pPr>
            <a:r>
              <a:rPr lang="en-US" sz="1200" dirty="0"/>
              <a:t>A-Level Chemistry: OCR A Year 1 &amp; 2 Exam Practice Workbook – 23 Aug. 2018 by CGP Books (978-1782949220)</a:t>
            </a:r>
          </a:p>
          <a:p>
            <a:pPr marL="628650" lvl="1" indent="-171450">
              <a:buFont typeface="Arial" panose="020B0604020202020204" pitchFamily="34" charset="0"/>
              <a:buChar char="•"/>
            </a:pPr>
            <a:endParaRPr lang="en-GB" sz="1200" dirty="0"/>
          </a:p>
          <a:p>
            <a:pPr marL="316531" indent="-316531">
              <a:buAutoNum type="arabicPeriod"/>
            </a:pPr>
            <a:r>
              <a:rPr lang="en-GB" sz="1200" b="1" dirty="0"/>
              <a:t>Don’t leave gaps – </a:t>
            </a:r>
            <a:r>
              <a:rPr lang="en-GB" sz="1200" dirty="0"/>
              <a:t>Related to number 3, if you don’t get a question don’t leave it. You will still not understand it in the exam! Ask for help preferably before the work is due to be handed in.</a:t>
            </a:r>
          </a:p>
          <a:p>
            <a:pPr marL="316531" indent="-316531">
              <a:buAutoNum type="arabicPeriod"/>
            </a:pPr>
            <a:endParaRPr lang="en-GB" sz="1200" dirty="0"/>
          </a:p>
          <a:p>
            <a:pPr marL="316531" indent="-316531">
              <a:buAutoNum type="arabicPeriod"/>
            </a:pPr>
            <a:r>
              <a:rPr lang="en-GB" sz="1200" b="1" dirty="0"/>
              <a:t>Ask for help – </a:t>
            </a:r>
            <a:r>
              <a:rPr lang="en-GB" sz="1200" dirty="0"/>
              <a:t>The Chemistry department has an open door policy. You can come and get help any lunch time or after school. If you are stuck on a question at home also feel free to e-mail for help. </a:t>
            </a:r>
          </a:p>
          <a:p>
            <a:pPr marL="316531" indent="-316531">
              <a:buAutoNum type="arabicPeriod"/>
            </a:pPr>
            <a:endParaRPr lang="en-GB" sz="1200" dirty="0"/>
          </a:p>
          <a:p>
            <a:pPr marL="316531" indent="-316531">
              <a:buAutoNum type="arabicPeriod"/>
            </a:pPr>
            <a:r>
              <a:rPr lang="en-GB" sz="1200" b="1" dirty="0"/>
              <a:t>If you have no work to do ask for more or find some!  </a:t>
            </a:r>
            <a:r>
              <a:rPr lang="en-GB" sz="1200" dirty="0"/>
              <a:t>There are always things you can do to help you progress in Chemistry. Look through your PLC (personalised learning checklist) and identify topics you found more difficult and look over these again.  Read through the next few topics to prepare you for future lessons, get some more practice of common types of calculations, compile a glossary of key terms and their definitions. E-mail your teacher and ask for some extension work!</a:t>
            </a:r>
          </a:p>
          <a:p>
            <a:pPr marL="316531" indent="-316531">
              <a:buAutoNum type="arabicPeriod"/>
            </a:pPr>
            <a:endParaRPr lang="en-GB" sz="1200" dirty="0"/>
          </a:p>
          <a:p>
            <a:pPr marL="316531" indent="-316531">
              <a:buAutoNum type="arabicPeriod"/>
            </a:pPr>
            <a:r>
              <a:rPr lang="en-GB" sz="1200" b="1" dirty="0"/>
              <a:t>Read and listen around.  </a:t>
            </a:r>
            <a:r>
              <a:rPr lang="en-GB" sz="1200" dirty="0"/>
              <a:t>Universities are looking for more than good grades. It is important that you show an interest in the subject and can talk intelligently about Chemistry above and beyond the topics you cover in lessons. Reading around the subjects in books and journals, listening to podcasts and watching relevant TV programmes can all help you to put the work you have covered in class into context. </a:t>
            </a:r>
            <a:endParaRPr lang="en-GB" sz="1200" b="1" dirty="0"/>
          </a:p>
        </p:txBody>
      </p:sp>
    </p:spTree>
    <p:extLst>
      <p:ext uri="{BB962C8B-B14F-4D97-AF65-F5344CB8AC3E}">
        <p14:creationId xmlns:p14="http://schemas.microsoft.com/office/powerpoint/2010/main" val="116633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F52446-797A-49A5-BF41-C54C83093B9C}"/>
              </a:ext>
            </a:extLst>
          </p:cNvPr>
          <p:cNvPicPr>
            <a:picLocks noChangeAspect="1"/>
          </p:cNvPicPr>
          <p:nvPr/>
        </p:nvPicPr>
        <p:blipFill>
          <a:blip r:embed="rId2"/>
          <a:stretch>
            <a:fillRect/>
          </a:stretch>
        </p:blipFill>
        <p:spPr>
          <a:xfrm>
            <a:off x="133350" y="0"/>
            <a:ext cx="6591300" cy="4362450"/>
          </a:xfrm>
          <a:prstGeom prst="rect">
            <a:avLst/>
          </a:prstGeom>
        </p:spPr>
      </p:pic>
      <p:pic>
        <p:nvPicPr>
          <p:cNvPr id="3" name="Picture 2">
            <a:extLst>
              <a:ext uri="{FF2B5EF4-FFF2-40B4-BE49-F238E27FC236}">
                <a16:creationId xmlns:a16="http://schemas.microsoft.com/office/drawing/2014/main" id="{354C12ED-76B4-484D-8019-420D6DED306B}"/>
              </a:ext>
            </a:extLst>
          </p:cNvPr>
          <p:cNvPicPr>
            <a:picLocks noChangeAspect="1"/>
          </p:cNvPicPr>
          <p:nvPr/>
        </p:nvPicPr>
        <p:blipFill>
          <a:blip r:embed="rId3"/>
          <a:stretch>
            <a:fillRect/>
          </a:stretch>
        </p:blipFill>
        <p:spPr>
          <a:xfrm>
            <a:off x="157162" y="4362450"/>
            <a:ext cx="6543675" cy="4448175"/>
          </a:xfrm>
          <a:prstGeom prst="rect">
            <a:avLst/>
          </a:prstGeom>
        </p:spPr>
      </p:pic>
      <p:sp>
        <p:nvSpPr>
          <p:cNvPr id="4" name="Rectangle 3">
            <a:extLst>
              <a:ext uri="{FF2B5EF4-FFF2-40B4-BE49-F238E27FC236}">
                <a16:creationId xmlns:a16="http://schemas.microsoft.com/office/drawing/2014/main" id="{88BFAF86-CF42-47D8-94CA-8AF5EBB67346}"/>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6</a:t>
            </a:r>
            <a:endParaRPr lang="en-GB" b="1" dirty="0"/>
          </a:p>
        </p:txBody>
      </p:sp>
    </p:spTree>
    <p:extLst>
      <p:ext uri="{BB962C8B-B14F-4D97-AF65-F5344CB8AC3E}">
        <p14:creationId xmlns:p14="http://schemas.microsoft.com/office/powerpoint/2010/main" val="380080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1C2697-FB43-48D0-926F-B818831E5D29}"/>
              </a:ext>
            </a:extLst>
          </p:cNvPr>
          <p:cNvPicPr>
            <a:picLocks noChangeAspect="1"/>
          </p:cNvPicPr>
          <p:nvPr/>
        </p:nvPicPr>
        <p:blipFill>
          <a:blip r:embed="rId2"/>
          <a:stretch>
            <a:fillRect/>
          </a:stretch>
        </p:blipFill>
        <p:spPr>
          <a:xfrm>
            <a:off x="138112" y="0"/>
            <a:ext cx="6581775" cy="4343400"/>
          </a:xfrm>
          <a:prstGeom prst="rect">
            <a:avLst/>
          </a:prstGeom>
        </p:spPr>
      </p:pic>
      <p:pic>
        <p:nvPicPr>
          <p:cNvPr id="3" name="Picture 2">
            <a:extLst>
              <a:ext uri="{FF2B5EF4-FFF2-40B4-BE49-F238E27FC236}">
                <a16:creationId xmlns:a16="http://schemas.microsoft.com/office/drawing/2014/main" id="{6378F34B-B91B-4BC3-B4F4-631A9A1AF249}"/>
              </a:ext>
            </a:extLst>
          </p:cNvPr>
          <p:cNvPicPr>
            <a:picLocks noChangeAspect="1"/>
          </p:cNvPicPr>
          <p:nvPr/>
        </p:nvPicPr>
        <p:blipFill>
          <a:blip r:embed="rId3"/>
          <a:stretch>
            <a:fillRect/>
          </a:stretch>
        </p:blipFill>
        <p:spPr>
          <a:xfrm>
            <a:off x="209549" y="4343400"/>
            <a:ext cx="6438900" cy="4276725"/>
          </a:xfrm>
          <a:prstGeom prst="rect">
            <a:avLst/>
          </a:prstGeom>
        </p:spPr>
      </p:pic>
      <p:sp>
        <p:nvSpPr>
          <p:cNvPr id="4" name="Rectangle 3">
            <a:extLst>
              <a:ext uri="{FF2B5EF4-FFF2-40B4-BE49-F238E27FC236}">
                <a16:creationId xmlns:a16="http://schemas.microsoft.com/office/drawing/2014/main" id="{4CB8516F-CA1B-4EB1-BC26-1A21A8374E04}"/>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7</a:t>
            </a:r>
            <a:endParaRPr lang="en-GB" b="1" dirty="0"/>
          </a:p>
        </p:txBody>
      </p:sp>
      <p:sp>
        <p:nvSpPr>
          <p:cNvPr id="6" name="Rectangle 5">
            <a:extLst>
              <a:ext uri="{FF2B5EF4-FFF2-40B4-BE49-F238E27FC236}">
                <a16:creationId xmlns:a16="http://schemas.microsoft.com/office/drawing/2014/main" id="{401B8601-0F6A-4218-915C-B2EB448E5409}"/>
              </a:ext>
            </a:extLst>
          </p:cNvPr>
          <p:cNvSpPr/>
          <p:nvPr/>
        </p:nvSpPr>
        <p:spPr>
          <a:xfrm>
            <a:off x="909635" y="76201"/>
            <a:ext cx="25193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https://www.bbc.co.uk/bitesize/guides/z3kg2nb/revision/1</a:t>
            </a:r>
            <a:endParaRPr lang="en-GB" sz="1400" dirty="0"/>
          </a:p>
        </p:txBody>
      </p:sp>
    </p:spTree>
    <p:extLst>
      <p:ext uri="{BB962C8B-B14F-4D97-AF65-F5344CB8AC3E}">
        <p14:creationId xmlns:p14="http://schemas.microsoft.com/office/powerpoint/2010/main" val="201230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49C83C-003A-4BBD-9A73-C00895CDB19A}"/>
              </a:ext>
            </a:extLst>
          </p:cNvPr>
          <p:cNvPicPr>
            <a:picLocks noChangeAspect="1"/>
          </p:cNvPicPr>
          <p:nvPr/>
        </p:nvPicPr>
        <p:blipFill>
          <a:blip r:embed="rId2"/>
          <a:stretch>
            <a:fillRect/>
          </a:stretch>
        </p:blipFill>
        <p:spPr>
          <a:xfrm>
            <a:off x="133350" y="0"/>
            <a:ext cx="6362700" cy="5305315"/>
          </a:xfrm>
          <a:prstGeom prst="rect">
            <a:avLst/>
          </a:prstGeom>
        </p:spPr>
      </p:pic>
      <p:pic>
        <p:nvPicPr>
          <p:cNvPr id="3" name="Picture 2">
            <a:extLst>
              <a:ext uri="{FF2B5EF4-FFF2-40B4-BE49-F238E27FC236}">
                <a16:creationId xmlns:a16="http://schemas.microsoft.com/office/drawing/2014/main" id="{1FAD6072-0BBC-4B36-A517-47DBE0F02DBC}"/>
              </a:ext>
            </a:extLst>
          </p:cNvPr>
          <p:cNvPicPr>
            <a:picLocks noChangeAspect="1"/>
          </p:cNvPicPr>
          <p:nvPr/>
        </p:nvPicPr>
        <p:blipFill rotWithShape="1">
          <a:blip r:embed="rId3"/>
          <a:srcRect b="3712"/>
          <a:stretch/>
        </p:blipFill>
        <p:spPr>
          <a:xfrm>
            <a:off x="142875" y="5305315"/>
            <a:ext cx="6382392" cy="3838685"/>
          </a:xfrm>
          <a:prstGeom prst="rect">
            <a:avLst/>
          </a:prstGeom>
        </p:spPr>
      </p:pic>
      <p:sp>
        <p:nvSpPr>
          <p:cNvPr id="4" name="Rectangle 3">
            <a:extLst>
              <a:ext uri="{FF2B5EF4-FFF2-40B4-BE49-F238E27FC236}">
                <a16:creationId xmlns:a16="http://schemas.microsoft.com/office/drawing/2014/main" id="{1B96FB7E-86BB-4A6F-99F7-3AF5118A32F3}"/>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7</a:t>
            </a:r>
            <a:endParaRPr lang="en-GB" b="1" dirty="0"/>
          </a:p>
        </p:txBody>
      </p:sp>
      <p:sp>
        <p:nvSpPr>
          <p:cNvPr id="5" name="Rectangle 4">
            <a:extLst>
              <a:ext uri="{FF2B5EF4-FFF2-40B4-BE49-F238E27FC236}">
                <a16:creationId xmlns:a16="http://schemas.microsoft.com/office/drawing/2014/main" id="{1C15665F-ADF7-4E8F-9854-CD6A3F66C554}"/>
              </a:ext>
            </a:extLst>
          </p:cNvPr>
          <p:cNvSpPr/>
          <p:nvPr/>
        </p:nvSpPr>
        <p:spPr>
          <a:xfrm>
            <a:off x="909635" y="76201"/>
            <a:ext cx="25193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https://www.youtube.com/watch?v=3zmeVamEsWI</a:t>
            </a:r>
            <a:endParaRPr lang="en-GB" sz="1400" dirty="0"/>
          </a:p>
        </p:txBody>
      </p:sp>
    </p:spTree>
    <p:extLst>
      <p:ext uri="{BB962C8B-B14F-4D97-AF65-F5344CB8AC3E}">
        <p14:creationId xmlns:p14="http://schemas.microsoft.com/office/powerpoint/2010/main" val="179081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E6C28C-6E0A-4E49-9375-CBC411EB4CB1}"/>
              </a:ext>
            </a:extLst>
          </p:cNvPr>
          <p:cNvPicPr>
            <a:picLocks noChangeAspect="1"/>
          </p:cNvPicPr>
          <p:nvPr/>
        </p:nvPicPr>
        <p:blipFill>
          <a:blip r:embed="rId2"/>
          <a:stretch>
            <a:fillRect/>
          </a:stretch>
        </p:blipFill>
        <p:spPr>
          <a:xfrm>
            <a:off x="138112" y="0"/>
            <a:ext cx="6581775" cy="5638800"/>
          </a:xfrm>
          <a:prstGeom prst="rect">
            <a:avLst/>
          </a:prstGeom>
        </p:spPr>
      </p:pic>
      <p:pic>
        <p:nvPicPr>
          <p:cNvPr id="3" name="Picture 2">
            <a:extLst>
              <a:ext uri="{FF2B5EF4-FFF2-40B4-BE49-F238E27FC236}">
                <a16:creationId xmlns:a16="http://schemas.microsoft.com/office/drawing/2014/main" id="{2FFCE039-54E8-4B55-BBB1-F35CF4A85E1E}"/>
              </a:ext>
            </a:extLst>
          </p:cNvPr>
          <p:cNvPicPr>
            <a:picLocks noChangeAspect="1"/>
          </p:cNvPicPr>
          <p:nvPr/>
        </p:nvPicPr>
        <p:blipFill>
          <a:blip r:embed="rId3"/>
          <a:stretch>
            <a:fillRect/>
          </a:stretch>
        </p:blipFill>
        <p:spPr>
          <a:xfrm>
            <a:off x="176211" y="5610225"/>
            <a:ext cx="6505575" cy="3533775"/>
          </a:xfrm>
          <a:prstGeom prst="rect">
            <a:avLst/>
          </a:prstGeom>
        </p:spPr>
      </p:pic>
      <p:sp>
        <p:nvSpPr>
          <p:cNvPr id="4" name="Rectangle 3">
            <a:extLst>
              <a:ext uri="{FF2B5EF4-FFF2-40B4-BE49-F238E27FC236}">
                <a16:creationId xmlns:a16="http://schemas.microsoft.com/office/drawing/2014/main" id="{C0EC1783-E652-412A-BEED-FBD01619A4F1}"/>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8</a:t>
            </a:r>
            <a:endParaRPr lang="en-GB" b="1" dirty="0"/>
          </a:p>
        </p:txBody>
      </p:sp>
      <p:sp>
        <p:nvSpPr>
          <p:cNvPr id="6" name="Rectangle 5">
            <a:extLst>
              <a:ext uri="{FF2B5EF4-FFF2-40B4-BE49-F238E27FC236}">
                <a16:creationId xmlns:a16="http://schemas.microsoft.com/office/drawing/2014/main" id="{EED79957-E790-4988-AC05-09F1661572C6}"/>
              </a:ext>
            </a:extLst>
          </p:cNvPr>
          <p:cNvSpPr/>
          <p:nvPr/>
        </p:nvSpPr>
        <p:spPr>
          <a:xfrm>
            <a:off x="4625787" y="76201"/>
            <a:ext cx="2027427"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4"/>
              </a:rPr>
              <a:t>https://www.youtube.com/watch?v=TV6n5MFH6IU</a:t>
            </a:r>
            <a:endParaRPr lang="en-GB" sz="1200" dirty="0"/>
          </a:p>
        </p:txBody>
      </p:sp>
    </p:spTree>
    <p:extLst>
      <p:ext uri="{BB962C8B-B14F-4D97-AF65-F5344CB8AC3E}">
        <p14:creationId xmlns:p14="http://schemas.microsoft.com/office/powerpoint/2010/main" val="236661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5B2B6-5DA8-4A63-9BF1-ABA0A47EE0A8}"/>
              </a:ext>
            </a:extLst>
          </p:cNvPr>
          <p:cNvPicPr>
            <a:picLocks noChangeAspect="1"/>
          </p:cNvPicPr>
          <p:nvPr/>
        </p:nvPicPr>
        <p:blipFill>
          <a:blip r:embed="rId2"/>
          <a:stretch>
            <a:fillRect/>
          </a:stretch>
        </p:blipFill>
        <p:spPr>
          <a:xfrm>
            <a:off x="147637" y="0"/>
            <a:ext cx="6562725" cy="4429125"/>
          </a:xfrm>
          <a:prstGeom prst="rect">
            <a:avLst/>
          </a:prstGeom>
        </p:spPr>
      </p:pic>
      <p:pic>
        <p:nvPicPr>
          <p:cNvPr id="3" name="Picture 2">
            <a:extLst>
              <a:ext uri="{FF2B5EF4-FFF2-40B4-BE49-F238E27FC236}">
                <a16:creationId xmlns:a16="http://schemas.microsoft.com/office/drawing/2014/main" id="{46A9A737-D18A-4F30-BE40-5F013969BBAC}"/>
              </a:ext>
            </a:extLst>
          </p:cNvPr>
          <p:cNvPicPr>
            <a:picLocks noChangeAspect="1"/>
          </p:cNvPicPr>
          <p:nvPr/>
        </p:nvPicPr>
        <p:blipFill rotWithShape="1">
          <a:blip r:embed="rId3"/>
          <a:srcRect b="5759"/>
          <a:stretch/>
        </p:blipFill>
        <p:spPr>
          <a:xfrm>
            <a:off x="223837" y="4233863"/>
            <a:ext cx="6486525" cy="4910138"/>
          </a:xfrm>
          <a:prstGeom prst="rect">
            <a:avLst/>
          </a:prstGeom>
        </p:spPr>
      </p:pic>
      <p:sp>
        <p:nvSpPr>
          <p:cNvPr id="4" name="Rectangle 3">
            <a:extLst>
              <a:ext uri="{FF2B5EF4-FFF2-40B4-BE49-F238E27FC236}">
                <a16:creationId xmlns:a16="http://schemas.microsoft.com/office/drawing/2014/main" id="{2C3235B7-D861-4D1A-A588-956C93459A75}"/>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8</a:t>
            </a:r>
            <a:endParaRPr lang="en-GB" b="1" dirty="0"/>
          </a:p>
        </p:txBody>
      </p:sp>
    </p:spTree>
    <p:extLst>
      <p:ext uri="{BB962C8B-B14F-4D97-AF65-F5344CB8AC3E}">
        <p14:creationId xmlns:p14="http://schemas.microsoft.com/office/powerpoint/2010/main" val="40565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AF80A-3836-4FC7-9D6C-A26AA62AC661}"/>
              </a:ext>
            </a:extLst>
          </p:cNvPr>
          <p:cNvPicPr>
            <a:picLocks noChangeAspect="1"/>
          </p:cNvPicPr>
          <p:nvPr/>
        </p:nvPicPr>
        <p:blipFill>
          <a:blip r:embed="rId2"/>
          <a:stretch>
            <a:fillRect/>
          </a:stretch>
        </p:blipFill>
        <p:spPr>
          <a:xfrm>
            <a:off x="0" y="0"/>
            <a:ext cx="6858000" cy="5653081"/>
          </a:xfrm>
          <a:prstGeom prst="rect">
            <a:avLst/>
          </a:prstGeom>
        </p:spPr>
      </p:pic>
      <p:pic>
        <p:nvPicPr>
          <p:cNvPr id="3" name="Picture 2">
            <a:extLst>
              <a:ext uri="{FF2B5EF4-FFF2-40B4-BE49-F238E27FC236}">
                <a16:creationId xmlns:a16="http://schemas.microsoft.com/office/drawing/2014/main" id="{11C5B648-D5A8-4FB4-B60D-DB90707FDE51}"/>
              </a:ext>
            </a:extLst>
          </p:cNvPr>
          <p:cNvPicPr>
            <a:picLocks noChangeAspect="1"/>
          </p:cNvPicPr>
          <p:nvPr/>
        </p:nvPicPr>
        <p:blipFill>
          <a:blip r:embed="rId3"/>
          <a:stretch>
            <a:fillRect/>
          </a:stretch>
        </p:blipFill>
        <p:spPr>
          <a:xfrm>
            <a:off x="0" y="5653080"/>
            <a:ext cx="6858000" cy="3061427"/>
          </a:xfrm>
          <a:prstGeom prst="rect">
            <a:avLst/>
          </a:prstGeom>
        </p:spPr>
      </p:pic>
    </p:spTree>
    <p:extLst>
      <p:ext uri="{BB962C8B-B14F-4D97-AF65-F5344CB8AC3E}">
        <p14:creationId xmlns:p14="http://schemas.microsoft.com/office/powerpoint/2010/main" val="136322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067A1-EAF8-4C3F-A52D-D397A00C4AA2}"/>
              </a:ext>
            </a:extLst>
          </p:cNvPr>
          <p:cNvPicPr>
            <a:picLocks noChangeAspect="1"/>
          </p:cNvPicPr>
          <p:nvPr/>
        </p:nvPicPr>
        <p:blipFill>
          <a:blip r:embed="rId2"/>
          <a:stretch>
            <a:fillRect/>
          </a:stretch>
        </p:blipFill>
        <p:spPr>
          <a:xfrm>
            <a:off x="114300" y="0"/>
            <a:ext cx="6629400" cy="4743450"/>
          </a:xfrm>
          <a:prstGeom prst="rect">
            <a:avLst/>
          </a:prstGeom>
        </p:spPr>
      </p:pic>
      <p:pic>
        <p:nvPicPr>
          <p:cNvPr id="3" name="Picture 2">
            <a:extLst>
              <a:ext uri="{FF2B5EF4-FFF2-40B4-BE49-F238E27FC236}">
                <a16:creationId xmlns:a16="http://schemas.microsoft.com/office/drawing/2014/main" id="{3B31A201-F289-4D03-99C9-83D383F0E66B}"/>
              </a:ext>
            </a:extLst>
          </p:cNvPr>
          <p:cNvPicPr>
            <a:picLocks noChangeAspect="1"/>
          </p:cNvPicPr>
          <p:nvPr/>
        </p:nvPicPr>
        <p:blipFill>
          <a:blip r:embed="rId3"/>
          <a:stretch>
            <a:fillRect/>
          </a:stretch>
        </p:blipFill>
        <p:spPr>
          <a:xfrm>
            <a:off x="147637" y="4743450"/>
            <a:ext cx="6562725" cy="4371975"/>
          </a:xfrm>
          <a:prstGeom prst="rect">
            <a:avLst/>
          </a:prstGeom>
        </p:spPr>
      </p:pic>
      <p:sp>
        <p:nvSpPr>
          <p:cNvPr id="4" name="Rectangle 3">
            <a:extLst>
              <a:ext uri="{FF2B5EF4-FFF2-40B4-BE49-F238E27FC236}">
                <a16:creationId xmlns:a16="http://schemas.microsoft.com/office/drawing/2014/main" id="{1221C982-6988-40B4-BCE7-92411F5E5EFF}"/>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9</a:t>
            </a:r>
            <a:endParaRPr lang="en-GB" b="1" dirty="0"/>
          </a:p>
        </p:txBody>
      </p:sp>
      <p:sp>
        <p:nvSpPr>
          <p:cNvPr id="6" name="Rectangle 5">
            <a:extLst>
              <a:ext uri="{FF2B5EF4-FFF2-40B4-BE49-F238E27FC236}">
                <a16:creationId xmlns:a16="http://schemas.microsoft.com/office/drawing/2014/main" id="{48ACA2EE-7950-4A0C-86EC-395CCF46756D}"/>
              </a:ext>
            </a:extLst>
          </p:cNvPr>
          <p:cNvSpPr/>
          <p:nvPr/>
        </p:nvSpPr>
        <p:spPr>
          <a:xfrm>
            <a:off x="909636" y="76201"/>
            <a:ext cx="1851494"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4"/>
              </a:rPr>
              <a:t>https://www.youtube.com/watch?v=MuzOmFhiE8o</a:t>
            </a:r>
            <a:endParaRPr lang="en-GB" sz="1200" dirty="0"/>
          </a:p>
        </p:txBody>
      </p:sp>
    </p:spTree>
    <p:extLst>
      <p:ext uri="{BB962C8B-B14F-4D97-AF65-F5344CB8AC3E}">
        <p14:creationId xmlns:p14="http://schemas.microsoft.com/office/powerpoint/2010/main" val="364393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AF615-0438-44DD-B0EF-28E35FA12FCB}"/>
              </a:ext>
            </a:extLst>
          </p:cNvPr>
          <p:cNvPicPr>
            <a:picLocks noChangeAspect="1"/>
          </p:cNvPicPr>
          <p:nvPr/>
        </p:nvPicPr>
        <p:blipFill>
          <a:blip r:embed="rId2"/>
          <a:stretch>
            <a:fillRect/>
          </a:stretch>
        </p:blipFill>
        <p:spPr>
          <a:xfrm>
            <a:off x="128587" y="0"/>
            <a:ext cx="6600825" cy="5133975"/>
          </a:xfrm>
          <a:prstGeom prst="rect">
            <a:avLst/>
          </a:prstGeom>
        </p:spPr>
      </p:pic>
      <p:pic>
        <p:nvPicPr>
          <p:cNvPr id="3" name="Picture 2">
            <a:extLst>
              <a:ext uri="{FF2B5EF4-FFF2-40B4-BE49-F238E27FC236}">
                <a16:creationId xmlns:a16="http://schemas.microsoft.com/office/drawing/2014/main" id="{A2F93B80-C919-4CBE-AC6B-B9733A278792}"/>
              </a:ext>
            </a:extLst>
          </p:cNvPr>
          <p:cNvPicPr>
            <a:picLocks noChangeAspect="1"/>
          </p:cNvPicPr>
          <p:nvPr/>
        </p:nvPicPr>
        <p:blipFill>
          <a:blip r:embed="rId3"/>
          <a:stretch>
            <a:fillRect/>
          </a:stretch>
        </p:blipFill>
        <p:spPr>
          <a:xfrm>
            <a:off x="128587" y="4676775"/>
            <a:ext cx="6505575" cy="4467225"/>
          </a:xfrm>
          <a:prstGeom prst="rect">
            <a:avLst/>
          </a:prstGeom>
        </p:spPr>
      </p:pic>
      <p:sp>
        <p:nvSpPr>
          <p:cNvPr id="4" name="Rectangle 3">
            <a:extLst>
              <a:ext uri="{FF2B5EF4-FFF2-40B4-BE49-F238E27FC236}">
                <a16:creationId xmlns:a16="http://schemas.microsoft.com/office/drawing/2014/main" id="{C46DAE7E-765A-48FC-B7FC-5D5F6E40C25A}"/>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9</a:t>
            </a:r>
            <a:endParaRPr lang="en-GB" b="1" dirty="0"/>
          </a:p>
        </p:txBody>
      </p:sp>
    </p:spTree>
    <p:extLst>
      <p:ext uri="{BB962C8B-B14F-4D97-AF65-F5344CB8AC3E}">
        <p14:creationId xmlns:p14="http://schemas.microsoft.com/office/powerpoint/2010/main" val="73836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A635E5-9EE2-4EB2-A4D2-3B7052BB60D6}"/>
              </a:ext>
            </a:extLst>
          </p:cNvPr>
          <p:cNvPicPr>
            <a:picLocks noChangeAspect="1"/>
          </p:cNvPicPr>
          <p:nvPr/>
        </p:nvPicPr>
        <p:blipFill>
          <a:blip r:embed="rId2"/>
          <a:stretch>
            <a:fillRect/>
          </a:stretch>
        </p:blipFill>
        <p:spPr>
          <a:xfrm rot="16200000">
            <a:off x="-3147389" y="3299792"/>
            <a:ext cx="9144002" cy="2544418"/>
          </a:xfrm>
          <a:prstGeom prst="rect">
            <a:avLst/>
          </a:prstGeom>
        </p:spPr>
      </p:pic>
      <p:pic>
        <p:nvPicPr>
          <p:cNvPr id="3" name="Picture 2">
            <a:extLst>
              <a:ext uri="{FF2B5EF4-FFF2-40B4-BE49-F238E27FC236}">
                <a16:creationId xmlns:a16="http://schemas.microsoft.com/office/drawing/2014/main" id="{776D7A16-B071-4B37-A6B7-571072220931}"/>
              </a:ext>
            </a:extLst>
          </p:cNvPr>
          <p:cNvPicPr>
            <a:picLocks noChangeAspect="1"/>
          </p:cNvPicPr>
          <p:nvPr/>
        </p:nvPicPr>
        <p:blipFill>
          <a:blip r:embed="rId3"/>
          <a:stretch>
            <a:fillRect/>
          </a:stretch>
        </p:blipFill>
        <p:spPr>
          <a:xfrm rot="16200000">
            <a:off x="-56354" y="2753178"/>
            <a:ext cx="9153184" cy="3646831"/>
          </a:xfrm>
          <a:prstGeom prst="rect">
            <a:avLst/>
          </a:prstGeom>
        </p:spPr>
      </p:pic>
      <p:sp>
        <p:nvSpPr>
          <p:cNvPr id="4" name="Rectangle 3">
            <a:extLst>
              <a:ext uri="{FF2B5EF4-FFF2-40B4-BE49-F238E27FC236}">
                <a16:creationId xmlns:a16="http://schemas.microsoft.com/office/drawing/2014/main" id="{98DC2B0C-154A-43DD-BCE0-3378A8E0E265}"/>
              </a:ext>
            </a:extLst>
          </p:cNvPr>
          <p:cNvSpPr/>
          <p:nvPr/>
        </p:nvSpPr>
        <p:spPr>
          <a:xfrm rot="16200000">
            <a:off x="150013" y="8382002"/>
            <a:ext cx="7286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10</a:t>
            </a:r>
            <a:endParaRPr lang="en-GB" b="1" dirty="0"/>
          </a:p>
        </p:txBody>
      </p:sp>
      <p:sp>
        <p:nvSpPr>
          <p:cNvPr id="6" name="Rectangle 5">
            <a:extLst>
              <a:ext uri="{FF2B5EF4-FFF2-40B4-BE49-F238E27FC236}">
                <a16:creationId xmlns:a16="http://schemas.microsoft.com/office/drawing/2014/main" id="{744DC7D9-84CF-4D64-B6AB-0B2CA2F68859}"/>
              </a:ext>
            </a:extLst>
          </p:cNvPr>
          <p:cNvSpPr/>
          <p:nvPr/>
        </p:nvSpPr>
        <p:spPr>
          <a:xfrm rot="16200000">
            <a:off x="-785540" y="6520705"/>
            <a:ext cx="2599769"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https://www.bbc.co.uk/bitesize/guides/z3kg2nb/revision/5</a:t>
            </a:r>
            <a:endParaRPr lang="en-GB" sz="1400" dirty="0"/>
          </a:p>
        </p:txBody>
      </p:sp>
    </p:spTree>
    <p:extLst>
      <p:ext uri="{BB962C8B-B14F-4D97-AF65-F5344CB8AC3E}">
        <p14:creationId xmlns:p14="http://schemas.microsoft.com/office/powerpoint/2010/main" val="12305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E862C-03F1-43A9-B5BE-0F778D477273}"/>
              </a:ext>
            </a:extLst>
          </p:cNvPr>
          <p:cNvPicPr>
            <a:picLocks noChangeAspect="1"/>
          </p:cNvPicPr>
          <p:nvPr/>
        </p:nvPicPr>
        <p:blipFill>
          <a:blip r:embed="rId2"/>
          <a:stretch>
            <a:fillRect/>
          </a:stretch>
        </p:blipFill>
        <p:spPr>
          <a:xfrm>
            <a:off x="119061" y="0"/>
            <a:ext cx="6619875" cy="4410075"/>
          </a:xfrm>
          <a:prstGeom prst="rect">
            <a:avLst/>
          </a:prstGeom>
        </p:spPr>
      </p:pic>
      <p:pic>
        <p:nvPicPr>
          <p:cNvPr id="3" name="Picture 2">
            <a:extLst>
              <a:ext uri="{FF2B5EF4-FFF2-40B4-BE49-F238E27FC236}">
                <a16:creationId xmlns:a16="http://schemas.microsoft.com/office/drawing/2014/main" id="{FAA187BE-2CED-466C-8A35-32005B2C439D}"/>
              </a:ext>
            </a:extLst>
          </p:cNvPr>
          <p:cNvPicPr>
            <a:picLocks noChangeAspect="1"/>
          </p:cNvPicPr>
          <p:nvPr/>
        </p:nvPicPr>
        <p:blipFill rotWithShape="1">
          <a:blip r:embed="rId3"/>
          <a:srcRect b="6044"/>
          <a:stretch/>
        </p:blipFill>
        <p:spPr>
          <a:xfrm>
            <a:off x="176211" y="4257675"/>
            <a:ext cx="6505575" cy="4886325"/>
          </a:xfrm>
          <a:prstGeom prst="rect">
            <a:avLst/>
          </a:prstGeom>
        </p:spPr>
      </p:pic>
      <p:sp>
        <p:nvSpPr>
          <p:cNvPr id="4" name="Rectangle 3">
            <a:extLst>
              <a:ext uri="{FF2B5EF4-FFF2-40B4-BE49-F238E27FC236}">
                <a16:creationId xmlns:a16="http://schemas.microsoft.com/office/drawing/2014/main" id="{EDAD2273-CC4D-4777-BB19-F05B9F6C4CC2}"/>
              </a:ext>
            </a:extLst>
          </p:cNvPr>
          <p:cNvSpPr/>
          <p:nvPr/>
        </p:nvSpPr>
        <p:spPr>
          <a:xfrm>
            <a:off x="204785" y="76201"/>
            <a:ext cx="6524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11</a:t>
            </a:r>
            <a:endParaRPr lang="en-GB" b="1" dirty="0"/>
          </a:p>
        </p:txBody>
      </p:sp>
    </p:spTree>
    <p:extLst>
      <p:ext uri="{BB962C8B-B14F-4D97-AF65-F5344CB8AC3E}">
        <p14:creationId xmlns:p14="http://schemas.microsoft.com/office/powerpoint/2010/main" val="398275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5E9469-C96E-4432-8230-1BBE115207EA}"/>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19797" t="13824" r="17838" b="5156"/>
          <a:stretch>
            <a:fillRect/>
          </a:stretch>
        </p:blipFill>
        <p:spPr bwMode="auto">
          <a:xfrm>
            <a:off x="156381" y="738664"/>
            <a:ext cx="6545238" cy="6804898"/>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B8D5843-B356-485A-B957-E4EE4F00B2B5}"/>
              </a:ext>
            </a:extLst>
          </p:cNvPr>
          <p:cNvSpPr txBox="1"/>
          <p:nvPr/>
        </p:nvSpPr>
        <p:spPr>
          <a:xfrm>
            <a:off x="0" y="7543562"/>
            <a:ext cx="6857999" cy="1815882"/>
          </a:xfrm>
          <a:prstGeom prst="rect">
            <a:avLst/>
          </a:prstGeom>
          <a:noFill/>
        </p:spPr>
        <p:txBody>
          <a:bodyPr wrap="square" rtlCol="0">
            <a:spAutoFit/>
          </a:bodyPr>
          <a:lstStyle/>
          <a:p>
            <a:r>
              <a:rPr lang="en-GB" sz="1400" dirty="0"/>
              <a:t>In Year 12 we will cover Modules 2, 3 and 4. Module 1 relates to skills and these will be covered across the two years, as and when, we do practical work. In Year 13 we cover Modules 5 and 6. </a:t>
            </a:r>
            <a:r>
              <a:rPr lang="en-GB" sz="1400" dirty="0">
                <a:cs typeface="Times New Roman" pitchFamily="18" charset="0"/>
              </a:rPr>
              <a:t>There is no longer any coursework but over the 2 years you will  take part in a number of  practical experiments and if these are completed  satisfactorily you will also gain a pass in the practical assessment (this is separate to the A-level grade). At the end of Year 13 you will sit 3 exams as outlined above. Practical skills and knowledge will now be assessed in the 3 written exams.  </a:t>
            </a:r>
          </a:p>
          <a:p>
            <a:endParaRPr lang="en-GB" sz="1400" dirty="0"/>
          </a:p>
        </p:txBody>
      </p:sp>
      <p:sp>
        <p:nvSpPr>
          <p:cNvPr id="7" name="TextBox 6">
            <a:extLst>
              <a:ext uri="{FF2B5EF4-FFF2-40B4-BE49-F238E27FC236}">
                <a16:creationId xmlns:a16="http://schemas.microsoft.com/office/drawing/2014/main" id="{30D219D1-D68B-4065-8679-CABB6934BD09}"/>
              </a:ext>
            </a:extLst>
          </p:cNvPr>
          <p:cNvSpPr txBox="1"/>
          <p:nvPr/>
        </p:nvSpPr>
        <p:spPr>
          <a:xfrm>
            <a:off x="-1" y="0"/>
            <a:ext cx="6857999" cy="738664"/>
          </a:xfrm>
          <a:prstGeom prst="rect">
            <a:avLst/>
          </a:prstGeom>
          <a:noFill/>
        </p:spPr>
        <p:txBody>
          <a:bodyPr wrap="square" rtlCol="0">
            <a:spAutoFit/>
          </a:bodyPr>
          <a:lstStyle/>
          <a:p>
            <a:r>
              <a:rPr lang="en-GB" sz="1400" dirty="0"/>
              <a:t>We study the OCR A specification. </a:t>
            </a:r>
            <a:r>
              <a:rPr lang="en-GB" sz="1400" dirty="0">
                <a:cs typeface="Times New Roman" pitchFamily="18" charset="0"/>
              </a:rPr>
              <a:t>If you would like to read more about this course please look at the OCR website: </a:t>
            </a:r>
            <a:r>
              <a:rPr lang="en-GB" sz="1400" dirty="0">
                <a:cs typeface="Times New Roman" pitchFamily="18" charset="0"/>
                <a:hlinkClick r:id="rId3"/>
              </a:rPr>
              <a:t>http://www.ocr.org.uk/qualifications/as-a-level-gce-chemistry-a-h032-h432-from-2015/</a:t>
            </a:r>
            <a:endParaRPr lang="en-GB" sz="1400" dirty="0">
              <a:cs typeface="Times New Roman" pitchFamily="18" charset="0"/>
            </a:endParaRPr>
          </a:p>
        </p:txBody>
      </p:sp>
    </p:spTree>
    <p:extLst>
      <p:ext uri="{BB962C8B-B14F-4D97-AF65-F5344CB8AC3E}">
        <p14:creationId xmlns:p14="http://schemas.microsoft.com/office/powerpoint/2010/main" val="310327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51091B-E77B-4DDE-A949-DAD1C8505D75}"/>
              </a:ext>
            </a:extLst>
          </p:cNvPr>
          <p:cNvPicPr>
            <a:picLocks noChangeAspect="1"/>
          </p:cNvPicPr>
          <p:nvPr/>
        </p:nvPicPr>
        <p:blipFill>
          <a:blip r:embed="rId2"/>
          <a:stretch>
            <a:fillRect/>
          </a:stretch>
        </p:blipFill>
        <p:spPr>
          <a:xfrm>
            <a:off x="0" y="0"/>
            <a:ext cx="6858000" cy="5369288"/>
          </a:xfrm>
          <a:prstGeom prst="rect">
            <a:avLst/>
          </a:prstGeom>
        </p:spPr>
      </p:pic>
      <p:pic>
        <p:nvPicPr>
          <p:cNvPr id="3" name="Picture 2">
            <a:extLst>
              <a:ext uri="{FF2B5EF4-FFF2-40B4-BE49-F238E27FC236}">
                <a16:creationId xmlns:a16="http://schemas.microsoft.com/office/drawing/2014/main" id="{AD06EE6A-C91E-486F-A841-68A4B14A33A8}"/>
              </a:ext>
            </a:extLst>
          </p:cNvPr>
          <p:cNvPicPr>
            <a:picLocks noChangeAspect="1"/>
          </p:cNvPicPr>
          <p:nvPr/>
        </p:nvPicPr>
        <p:blipFill>
          <a:blip r:embed="rId3"/>
          <a:stretch>
            <a:fillRect/>
          </a:stretch>
        </p:blipFill>
        <p:spPr>
          <a:xfrm>
            <a:off x="0" y="5426437"/>
            <a:ext cx="6858000" cy="2014097"/>
          </a:xfrm>
          <a:prstGeom prst="rect">
            <a:avLst/>
          </a:prstGeom>
        </p:spPr>
      </p:pic>
    </p:spTree>
    <p:extLst>
      <p:ext uri="{BB962C8B-B14F-4D97-AF65-F5344CB8AC3E}">
        <p14:creationId xmlns:p14="http://schemas.microsoft.com/office/powerpoint/2010/main" val="1022648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6858000" cy="3806505"/>
          </a:xfrm>
          <a:prstGeom prst="rect">
            <a:avLst/>
          </a:prstGeom>
        </p:spPr>
      </p:pic>
      <p:sp>
        <p:nvSpPr>
          <p:cNvPr id="4" name="Rectangle 3">
            <a:extLst>
              <a:ext uri="{FF2B5EF4-FFF2-40B4-BE49-F238E27FC236}">
                <a16:creationId xmlns:a16="http://schemas.microsoft.com/office/drawing/2014/main" id="{C9FA099D-56A9-494F-92CE-CAFB877CB8AC}"/>
              </a:ext>
            </a:extLst>
          </p:cNvPr>
          <p:cNvSpPr/>
          <p:nvPr/>
        </p:nvSpPr>
        <p:spPr>
          <a:xfrm>
            <a:off x="204785" y="134835"/>
            <a:ext cx="6524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12</a:t>
            </a:r>
            <a:endParaRPr lang="en-GB" b="1" dirty="0"/>
          </a:p>
        </p:txBody>
      </p:sp>
      <p:sp>
        <p:nvSpPr>
          <p:cNvPr id="5" name="Rectangle 4">
            <a:extLst>
              <a:ext uri="{FF2B5EF4-FFF2-40B4-BE49-F238E27FC236}">
                <a16:creationId xmlns:a16="http://schemas.microsoft.com/office/drawing/2014/main" id="{0F95196E-302B-410E-8D3F-94DFDD6446D8}"/>
              </a:ext>
            </a:extLst>
          </p:cNvPr>
          <p:cNvSpPr/>
          <p:nvPr/>
        </p:nvSpPr>
        <p:spPr>
          <a:xfrm>
            <a:off x="204785" y="764970"/>
            <a:ext cx="3797200" cy="291934"/>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3"/>
              </a:rPr>
              <a:t>https://www.youtube.com/watch?v=it0HGXhxD-s</a:t>
            </a:r>
            <a:r>
              <a:rPr lang="en-GB" sz="1400" dirty="0"/>
              <a:t> </a:t>
            </a:r>
          </a:p>
        </p:txBody>
      </p:sp>
      <p:pic>
        <p:nvPicPr>
          <p:cNvPr id="9" name="Picture 8"/>
          <p:cNvPicPr>
            <a:picLocks noChangeAspect="1"/>
          </p:cNvPicPr>
          <p:nvPr/>
        </p:nvPicPr>
        <p:blipFill>
          <a:blip r:embed="rId4"/>
          <a:stretch>
            <a:fillRect/>
          </a:stretch>
        </p:blipFill>
        <p:spPr>
          <a:xfrm>
            <a:off x="0" y="3806505"/>
            <a:ext cx="6858000" cy="5288864"/>
          </a:xfrm>
          <a:prstGeom prst="rect">
            <a:avLst/>
          </a:prstGeom>
        </p:spPr>
      </p:pic>
    </p:spTree>
    <p:extLst>
      <p:ext uri="{BB962C8B-B14F-4D97-AF65-F5344CB8AC3E}">
        <p14:creationId xmlns:p14="http://schemas.microsoft.com/office/powerpoint/2010/main" val="401438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58000" cy="5738979"/>
          </a:xfrm>
          <a:prstGeom prst="rect">
            <a:avLst/>
          </a:prstGeom>
        </p:spPr>
      </p:pic>
      <p:pic>
        <p:nvPicPr>
          <p:cNvPr id="3" name="Picture 2"/>
          <p:cNvPicPr>
            <a:picLocks noChangeAspect="1"/>
          </p:cNvPicPr>
          <p:nvPr/>
        </p:nvPicPr>
        <p:blipFill>
          <a:blip r:embed="rId3"/>
          <a:stretch>
            <a:fillRect/>
          </a:stretch>
        </p:blipFill>
        <p:spPr>
          <a:xfrm>
            <a:off x="0" y="5639048"/>
            <a:ext cx="6858000" cy="2868182"/>
          </a:xfrm>
          <a:prstGeom prst="rect">
            <a:avLst/>
          </a:prstGeom>
        </p:spPr>
      </p:pic>
    </p:spTree>
    <p:extLst>
      <p:ext uri="{BB962C8B-B14F-4D97-AF65-F5344CB8AC3E}">
        <p14:creationId xmlns:p14="http://schemas.microsoft.com/office/powerpoint/2010/main" val="226466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58000" cy="3927908"/>
          </a:xfrm>
          <a:prstGeom prst="rect">
            <a:avLst/>
          </a:prstGeom>
        </p:spPr>
      </p:pic>
      <p:pic>
        <p:nvPicPr>
          <p:cNvPr id="3" name="Picture 2"/>
          <p:cNvPicPr>
            <a:picLocks noChangeAspect="1"/>
          </p:cNvPicPr>
          <p:nvPr/>
        </p:nvPicPr>
        <p:blipFill>
          <a:blip r:embed="rId3"/>
          <a:stretch>
            <a:fillRect/>
          </a:stretch>
        </p:blipFill>
        <p:spPr>
          <a:xfrm>
            <a:off x="0" y="3941677"/>
            <a:ext cx="6049637" cy="5202323"/>
          </a:xfrm>
          <a:prstGeom prst="rect">
            <a:avLst/>
          </a:prstGeom>
        </p:spPr>
      </p:pic>
    </p:spTree>
    <p:extLst>
      <p:ext uri="{BB962C8B-B14F-4D97-AF65-F5344CB8AC3E}">
        <p14:creationId xmlns:p14="http://schemas.microsoft.com/office/powerpoint/2010/main" val="246964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B3382-B2FE-4225-B7D1-649AEFBE5B91}"/>
              </a:ext>
            </a:extLst>
          </p:cNvPr>
          <p:cNvPicPr>
            <a:picLocks noChangeAspect="1"/>
          </p:cNvPicPr>
          <p:nvPr/>
        </p:nvPicPr>
        <p:blipFill>
          <a:blip r:embed="rId2"/>
          <a:stretch>
            <a:fillRect/>
          </a:stretch>
        </p:blipFill>
        <p:spPr>
          <a:xfrm rot="16200000">
            <a:off x="-1734380" y="2254332"/>
            <a:ext cx="9116524" cy="4607858"/>
          </a:xfrm>
          <a:prstGeom prst="rect">
            <a:avLst/>
          </a:prstGeom>
        </p:spPr>
      </p:pic>
      <p:pic>
        <p:nvPicPr>
          <p:cNvPr id="3" name="Picture 2">
            <a:extLst>
              <a:ext uri="{FF2B5EF4-FFF2-40B4-BE49-F238E27FC236}">
                <a16:creationId xmlns:a16="http://schemas.microsoft.com/office/drawing/2014/main" id="{1D4FCAEA-2E1B-4977-9CC0-7FDC2B6C5597}"/>
              </a:ext>
            </a:extLst>
          </p:cNvPr>
          <p:cNvPicPr>
            <a:picLocks noChangeAspect="1"/>
          </p:cNvPicPr>
          <p:nvPr/>
        </p:nvPicPr>
        <p:blipFill>
          <a:blip r:embed="rId3"/>
          <a:stretch>
            <a:fillRect/>
          </a:stretch>
        </p:blipFill>
        <p:spPr>
          <a:xfrm rot="16200000">
            <a:off x="2492363" y="3944354"/>
            <a:ext cx="6858000" cy="1227816"/>
          </a:xfrm>
          <a:prstGeom prst="rect">
            <a:avLst/>
          </a:prstGeom>
        </p:spPr>
      </p:pic>
    </p:spTree>
    <p:extLst>
      <p:ext uri="{BB962C8B-B14F-4D97-AF65-F5344CB8AC3E}">
        <p14:creationId xmlns:p14="http://schemas.microsoft.com/office/powerpoint/2010/main" val="376427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61525E-CBE2-4AEF-9694-333CBBF625FD}"/>
              </a:ext>
            </a:extLst>
          </p:cNvPr>
          <p:cNvPicPr>
            <a:picLocks noChangeAspect="1"/>
          </p:cNvPicPr>
          <p:nvPr/>
        </p:nvPicPr>
        <p:blipFill>
          <a:blip r:embed="rId2"/>
          <a:stretch>
            <a:fillRect/>
          </a:stretch>
        </p:blipFill>
        <p:spPr>
          <a:xfrm>
            <a:off x="124370" y="0"/>
            <a:ext cx="6609257" cy="4703109"/>
          </a:xfrm>
          <a:prstGeom prst="rect">
            <a:avLst/>
          </a:prstGeom>
        </p:spPr>
      </p:pic>
      <p:pic>
        <p:nvPicPr>
          <p:cNvPr id="3" name="Picture 2">
            <a:extLst>
              <a:ext uri="{FF2B5EF4-FFF2-40B4-BE49-F238E27FC236}">
                <a16:creationId xmlns:a16="http://schemas.microsoft.com/office/drawing/2014/main" id="{2F1B62DA-2B7C-4851-B656-54474AC0E490}"/>
              </a:ext>
            </a:extLst>
          </p:cNvPr>
          <p:cNvPicPr>
            <a:picLocks noChangeAspect="1"/>
          </p:cNvPicPr>
          <p:nvPr/>
        </p:nvPicPr>
        <p:blipFill>
          <a:blip r:embed="rId3"/>
          <a:stretch>
            <a:fillRect/>
          </a:stretch>
        </p:blipFill>
        <p:spPr>
          <a:xfrm>
            <a:off x="204785" y="4667250"/>
            <a:ext cx="6448425" cy="4476750"/>
          </a:xfrm>
          <a:prstGeom prst="rect">
            <a:avLst/>
          </a:prstGeom>
        </p:spPr>
      </p:pic>
      <p:sp>
        <p:nvSpPr>
          <p:cNvPr id="4" name="Rectangle 3">
            <a:extLst>
              <a:ext uri="{FF2B5EF4-FFF2-40B4-BE49-F238E27FC236}">
                <a16:creationId xmlns:a16="http://schemas.microsoft.com/office/drawing/2014/main" id="{BBA8E205-206C-4FA3-B10A-76A10B959063}"/>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a:t>
            </a:r>
            <a:endParaRPr lang="en-GB" b="1" dirty="0"/>
          </a:p>
        </p:txBody>
      </p:sp>
      <p:sp>
        <p:nvSpPr>
          <p:cNvPr id="6" name="Rectangle 5">
            <a:extLst>
              <a:ext uri="{FF2B5EF4-FFF2-40B4-BE49-F238E27FC236}">
                <a16:creationId xmlns:a16="http://schemas.microsoft.com/office/drawing/2014/main" id="{4F243F14-6E71-488E-BA5C-9795B0E50497}"/>
              </a:ext>
            </a:extLst>
          </p:cNvPr>
          <p:cNvSpPr/>
          <p:nvPr/>
        </p:nvSpPr>
        <p:spPr>
          <a:xfrm>
            <a:off x="785265" y="76201"/>
            <a:ext cx="2424100"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https://www.bbc.co.uk/bitesize/guides/z3sg2nb/revision/1</a:t>
            </a:r>
            <a:endParaRPr lang="en-GB" sz="1400" dirty="0"/>
          </a:p>
        </p:txBody>
      </p:sp>
    </p:spTree>
    <p:extLst>
      <p:ext uri="{BB962C8B-B14F-4D97-AF65-F5344CB8AC3E}">
        <p14:creationId xmlns:p14="http://schemas.microsoft.com/office/powerpoint/2010/main" val="192391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705C0E-E581-45FF-8CC2-0E72E3F824F1}"/>
              </a:ext>
            </a:extLst>
          </p:cNvPr>
          <p:cNvPicPr>
            <a:picLocks noChangeAspect="1"/>
          </p:cNvPicPr>
          <p:nvPr/>
        </p:nvPicPr>
        <p:blipFill>
          <a:blip r:embed="rId2"/>
          <a:stretch>
            <a:fillRect/>
          </a:stretch>
        </p:blipFill>
        <p:spPr>
          <a:xfrm>
            <a:off x="128587" y="0"/>
            <a:ext cx="6600825" cy="4286250"/>
          </a:xfrm>
          <a:prstGeom prst="rect">
            <a:avLst/>
          </a:prstGeom>
        </p:spPr>
      </p:pic>
      <p:pic>
        <p:nvPicPr>
          <p:cNvPr id="3" name="Picture 2">
            <a:extLst>
              <a:ext uri="{FF2B5EF4-FFF2-40B4-BE49-F238E27FC236}">
                <a16:creationId xmlns:a16="http://schemas.microsoft.com/office/drawing/2014/main" id="{D5E82ADF-3D38-4FEE-A25C-296663E56359}"/>
              </a:ext>
            </a:extLst>
          </p:cNvPr>
          <p:cNvPicPr>
            <a:picLocks noChangeAspect="1"/>
          </p:cNvPicPr>
          <p:nvPr/>
        </p:nvPicPr>
        <p:blipFill>
          <a:blip r:embed="rId3"/>
          <a:stretch>
            <a:fillRect/>
          </a:stretch>
        </p:blipFill>
        <p:spPr>
          <a:xfrm>
            <a:off x="128587" y="4286250"/>
            <a:ext cx="6553200" cy="4829175"/>
          </a:xfrm>
          <a:prstGeom prst="rect">
            <a:avLst/>
          </a:prstGeom>
        </p:spPr>
      </p:pic>
      <p:sp>
        <p:nvSpPr>
          <p:cNvPr id="4" name="Rectangle 3">
            <a:extLst>
              <a:ext uri="{FF2B5EF4-FFF2-40B4-BE49-F238E27FC236}">
                <a16:creationId xmlns:a16="http://schemas.microsoft.com/office/drawing/2014/main" id="{7AE1F820-C993-4D7A-BAE4-9D31054D062B}"/>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a:t>
            </a:r>
            <a:endParaRPr lang="en-GB" b="1" dirty="0"/>
          </a:p>
        </p:txBody>
      </p:sp>
      <p:sp>
        <p:nvSpPr>
          <p:cNvPr id="6" name="Rectangle 5">
            <a:extLst>
              <a:ext uri="{FF2B5EF4-FFF2-40B4-BE49-F238E27FC236}">
                <a16:creationId xmlns:a16="http://schemas.microsoft.com/office/drawing/2014/main" id="{0185C0FB-A583-4048-B8E5-5810518E9E5A}"/>
              </a:ext>
            </a:extLst>
          </p:cNvPr>
          <p:cNvSpPr/>
          <p:nvPr/>
        </p:nvSpPr>
        <p:spPr>
          <a:xfrm>
            <a:off x="785265" y="76201"/>
            <a:ext cx="2424100"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400" dirty="0">
                <a:hlinkClick r:id="rId4"/>
              </a:rPr>
              <a:t>https://www.bbc.co.uk/bitesize/guides/zyydng8/revision/1</a:t>
            </a:r>
            <a:endParaRPr lang="en-GB" sz="1400" dirty="0"/>
          </a:p>
        </p:txBody>
      </p:sp>
    </p:spTree>
    <p:extLst>
      <p:ext uri="{BB962C8B-B14F-4D97-AF65-F5344CB8AC3E}">
        <p14:creationId xmlns:p14="http://schemas.microsoft.com/office/powerpoint/2010/main" val="86189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B9702-4F3E-442B-85DC-F36AE8EA238C}"/>
              </a:ext>
            </a:extLst>
          </p:cNvPr>
          <p:cNvPicPr>
            <a:picLocks noChangeAspect="1"/>
          </p:cNvPicPr>
          <p:nvPr/>
        </p:nvPicPr>
        <p:blipFill>
          <a:blip r:embed="rId2"/>
          <a:stretch>
            <a:fillRect/>
          </a:stretch>
        </p:blipFill>
        <p:spPr>
          <a:xfrm>
            <a:off x="133910" y="0"/>
            <a:ext cx="6590179" cy="5277975"/>
          </a:xfrm>
          <a:prstGeom prst="rect">
            <a:avLst/>
          </a:prstGeom>
        </p:spPr>
      </p:pic>
      <p:pic>
        <p:nvPicPr>
          <p:cNvPr id="3" name="Picture 2">
            <a:extLst>
              <a:ext uri="{FF2B5EF4-FFF2-40B4-BE49-F238E27FC236}">
                <a16:creationId xmlns:a16="http://schemas.microsoft.com/office/drawing/2014/main" id="{6E46CAD6-9E11-4E73-B6F4-45D08749A509}"/>
              </a:ext>
            </a:extLst>
          </p:cNvPr>
          <p:cNvPicPr>
            <a:picLocks noChangeAspect="1"/>
          </p:cNvPicPr>
          <p:nvPr/>
        </p:nvPicPr>
        <p:blipFill>
          <a:blip r:embed="rId3"/>
          <a:stretch>
            <a:fillRect/>
          </a:stretch>
        </p:blipFill>
        <p:spPr>
          <a:xfrm>
            <a:off x="200304" y="5277975"/>
            <a:ext cx="6457390" cy="3724669"/>
          </a:xfrm>
          <a:prstGeom prst="rect">
            <a:avLst/>
          </a:prstGeom>
        </p:spPr>
      </p:pic>
      <p:sp>
        <p:nvSpPr>
          <p:cNvPr id="4" name="Rectangle 3">
            <a:extLst>
              <a:ext uri="{FF2B5EF4-FFF2-40B4-BE49-F238E27FC236}">
                <a16:creationId xmlns:a16="http://schemas.microsoft.com/office/drawing/2014/main" id="{7D10E428-A4C5-46CB-96CB-978E4359976C}"/>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a:t>
            </a:r>
            <a:endParaRPr lang="en-GB" b="1" dirty="0"/>
          </a:p>
        </p:txBody>
      </p:sp>
    </p:spTree>
    <p:extLst>
      <p:ext uri="{BB962C8B-B14F-4D97-AF65-F5344CB8AC3E}">
        <p14:creationId xmlns:p14="http://schemas.microsoft.com/office/powerpoint/2010/main" val="113522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CAD49-6745-48E1-B324-3E48A2F16EBF}"/>
              </a:ext>
            </a:extLst>
          </p:cNvPr>
          <p:cNvPicPr>
            <a:picLocks noChangeAspect="1"/>
          </p:cNvPicPr>
          <p:nvPr/>
        </p:nvPicPr>
        <p:blipFill>
          <a:blip r:embed="rId2"/>
          <a:stretch>
            <a:fillRect/>
          </a:stretch>
        </p:blipFill>
        <p:spPr>
          <a:xfrm>
            <a:off x="0" y="0"/>
            <a:ext cx="6858000" cy="4673673"/>
          </a:xfrm>
          <a:prstGeom prst="rect">
            <a:avLst/>
          </a:prstGeom>
        </p:spPr>
      </p:pic>
      <p:pic>
        <p:nvPicPr>
          <p:cNvPr id="3" name="Picture 2">
            <a:extLst>
              <a:ext uri="{FF2B5EF4-FFF2-40B4-BE49-F238E27FC236}">
                <a16:creationId xmlns:a16="http://schemas.microsoft.com/office/drawing/2014/main" id="{77FAB5CD-377D-4259-A6FD-193A916A0781}"/>
              </a:ext>
            </a:extLst>
          </p:cNvPr>
          <p:cNvPicPr>
            <a:picLocks noChangeAspect="1"/>
          </p:cNvPicPr>
          <p:nvPr/>
        </p:nvPicPr>
        <p:blipFill>
          <a:blip r:embed="rId3"/>
          <a:stretch>
            <a:fillRect/>
          </a:stretch>
        </p:blipFill>
        <p:spPr>
          <a:xfrm>
            <a:off x="0" y="4863351"/>
            <a:ext cx="6858000" cy="3678927"/>
          </a:xfrm>
          <a:prstGeom prst="rect">
            <a:avLst/>
          </a:prstGeom>
        </p:spPr>
      </p:pic>
      <p:sp>
        <p:nvSpPr>
          <p:cNvPr id="4" name="Rectangle 3">
            <a:extLst>
              <a:ext uri="{FF2B5EF4-FFF2-40B4-BE49-F238E27FC236}">
                <a16:creationId xmlns:a16="http://schemas.microsoft.com/office/drawing/2014/main" id="{2F3148D2-4BB9-41B6-824B-06C6042F22B2}"/>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1</a:t>
            </a:r>
            <a:endParaRPr lang="en-GB" b="1" dirty="0"/>
          </a:p>
        </p:txBody>
      </p:sp>
    </p:spTree>
    <p:extLst>
      <p:ext uri="{BB962C8B-B14F-4D97-AF65-F5344CB8AC3E}">
        <p14:creationId xmlns:p14="http://schemas.microsoft.com/office/powerpoint/2010/main" val="328390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55C366-0D37-4A2A-B724-5FBE1AC2FD62}"/>
              </a:ext>
            </a:extLst>
          </p:cNvPr>
          <p:cNvPicPr>
            <a:picLocks noChangeAspect="1"/>
          </p:cNvPicPr>
          <p:nvPr/>
        </p:nvPicPr>
        <p:blipFill>
          <a:blip r:embed="rId2"/>
          <a:stretch>
            <a:fillRect/>
          </a:stretch>
        </p:blipFill>
        <p:spPr>
          <a:xfrm>
            <a:off x="138112" y="0"/>
            <a:ext cx="6581775" cy="5095875"/>
          </a:xfrm>
          <a:prstGeom prst="rect">
            <a:avLst/>
          </a:prstGeom>
        </p:spPr>
      </p:pic>
      <p:pic>
        <p:nvPicPr>
          <p:cNvPr id="3" name="Picture 2">
            <a:extLst>
              <a:ext uri="{FF2B5EF4-FFF2-40B4-BE49-F238E27FC236}">
                <a16:creationId xmlns:a16="http://schemas.microsoft.com/office/drawing/2014/main" id="{9F4D0236-0775-43E4-8730-4F19436F247B}"/>
              </a:ext>
            </a:extLst>
          </p:cNvPr>
          <p:cNvPicPr>
            <a:picLocks noChangeAspect="1"/>
          </p:cNvPicPr>
          <p:nvPr/>
        </p:nvPicPr>
        <p:blipFill>
          <a:blip r:embed="rId3"/>
          <a:stretch>
            <a:fillRect/>
          </a:stretch>
        </p:blipFill>
        <p:spPr>
          <a:xfrm>
            <a:off x="166686" y="5095875"/>
            <a:ext cx="6524625" cy="4048125"/>
          </a:xfrm>
          <a:prstGeom prst="rect">
            <a:avLst/>
          </a:prstGeom>
        </p:spPr>
      </p:pic>
      <p:pic>
        <p:nvPicPr>
          <p:cNvPr id="4" name="Picture 3">
            <a:extLst>
              <a:ext uri="{FF2B5EF4-FFF2-40B4-BE49-F238E27FC236}">
                <a16:creationId xmlns:a16="http://schemas.microsoft.com/office/drawing/2014/main" id="{0996F664-DC04-4F6D-9ADB-AE7A28130615}"/>
              </a:ext>
            </a:extLst>
          </p:cNvPr>
          <p:cNvPicPr>
            <a:picLocks noChangeAspect="1"/>
          </p:cNvPicPr>
          <p:nvPr/>
        </p:nvPicPr>
        <p:blipFill>
          <a:blip r:embed="rId4"/>
          <a:stretch>
            <a:fillRect/>
          </a:stretch>
        </p:blipFill>
        <p:spPr>
          <a:xfrm>
            <a:off x="3487991" y="1427540"/>
            <a:ext cx="1790700" cy="285750"/>
          </a:xfrm>
          <a:prstGeom prst="rect">
            <a:avLst/>
          </a:prstGeom>
        </p:spPr>
      </p:pic>
      <p:sp>
        <p:nvSpPr>
          <p:cNvPr id="5" name="Rectangle 4">
            <a:extLst>
              <a:ext uri="{FF2B5EF4-FFF2-40B4-BE49-F238E27FC236}">
                <a16:creationId xmlns:a16="http://schemas.microsoft.com/office/drawing/2014/main" id="{3DC7F6CE-0B92-407A-931E-83D94414B6F5}"/>
              </a:ext>
            </a:extLst>
          </p:cNvPr>
          <p:cNvSpPr/>
          <p:nvPr/>
        </p:nvSpPr>
        <p:spPr>
          <a:xfrm>
            <a:off x="204785" y="76201"/>
            <a:ext cx="500065" cy="49530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GB" sz="3200" b="1" dirty="0"/>
              <a:t>2</a:t>
            </a:r>
            <a:endParaRPr lang="en-GB" b="1" dirty="0"/>
          </a:p>
        </p:txBody>
      </p:sp>
      <p:sp>
        <p:nvSpPr>
          <p:cNvPr id="7" name="Rectangle 6">
            <a:extLst>
              <a:ext uri="{FF2B5EF4-FFF2-40B4-BE49-F238E27FC236}">
                <a16:creationId xmlns:a16="http://schemas.microsoft.com/office/drawing/2014/main" id="{45C58977-5C76-4300-989A-2245F280B8E3}"/>
              </a:ext>
            </a:extLst>
          </p:cNvPr>
          <p:cNvSpPr/>
          <p:nvPr/>
        </p:nvSpPr>
        <p:spPr>
          <a:xfrm>
            <a:off x="204785" y="647702"/>
            <a:ext cx="5335403" cy="28575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en-GB" sz="1200" dirty="0">
                <a:hlinkClick r:id="rId5"/>
              </a:rPr>
              <a:t>https://www.ducksters.com/science/chemistry/naming_chemical_compounds.php</a:t>
            </a:r>
            <a:endParaRPr lang="en-GB" sz="1200" dirty="0"/>
          </a:p>
        </p:txBody>
      </p:sp>
    </p:spTree>
    <p:extLst>
      <p:ext uri="{BB962C8B-B14F-4D97-AF65-F5344CB8AC3E}">
        <p14:creationId xmlns:p14="http://schemas.microsoft.com/office/powerpoint/2010/main" val="4032083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d694d2-41a9-4146-892a-d21cb8670af7" xsi:nil="true"/>
    <lcf76f155ced4ddcb4097134ff3c332f xmlns="42d425d6-df2e-456e-bfed-9cac065e59f7">
      <Terms xmlns="http://schemas.microsoft.com/office/infopath/2007/PartnerControls"/>
    </lcf76f155ced4ddcb4097134ff3c332f>
    <Number xmlns="42d425d6-df2e-456e-bfed-9cac065e59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1E6FCA263E0D499C466AE287A59F12" ma:contentTypeVersion="14" ma:contentTypeDescription="Create a new document." ma:contentTypeScope="" ma:versionID="33e7e2aa9384b1f0d005c038baf8b07b">
  <xsd:schema xmlns:xsd="http://www.w3.org/2001/XMLSchema" xmlns:xs="http://www.w3.org/2001/XMLSchema" xmlns:p="http://schemas.microsoft.com/office/2006/metadata/properties" xmlns:ns2="42d425d6-df2e-456e-bfed-9cac065e59f7" xmlns:ns3="95d694d2-41a9-4146-892a-d21cb8670af7" targetNamespace="http://schemas.microsoft.com/office/2006/metadata/properties" ma:root="true" ma:fieldsID="f60aecc6756849c7db14cf81fab2f249" ns2:_="" ns3:_="">
    <xsd:import namespace="42d425d6-df2e-456e-bfed-9cac065e59f7"/>
    <xsd:import namespace="95d694d2-41a9-4146-892a-d21cb8670a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425d6-df2e-456e-bfed-9cac065e5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Number" ma:index="21" nillable="true" ma:displayName="Number" ma:decimals="0"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5d694d2-41a9-4146-892a-d21cb8670a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df2428-ce49-4c1a-bb95-7836c480c95c}" ma:internalName="TaxCatchAll" ma:showField="CatchAllData" ma:web="95d694d2-41a9-4146-892a-d21cb8670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C3A23-0F26-4B51-AF20-3DED6CA21ADB}">
  <ds:schemaRefs>
    <ds:schemaRef ds:uri="http://schemas.microsoft.com/office/2006/metadata/properties"/>
    <ds:schemaRef ds:uri="http://schemas.microsoft.com/office/infopath/2007/PartnerControls"/>
    <ds:schemaRef ds:uri="95d694d2-41a9-4146-892a-d21cb8670af7"/>
    <ds:schemaRef ds:uri="42d425d6-df2e-456e-bfed-9cac065e59f7"/>
  </ds:schemaRefs>
</ds:datastoreItem>
</file>

<file path=customXml/itemProps2.xml><?xml version="1.0" encoding="utf-8"?>
<ds:datastoreItem xmlns:ds="http://schemas.openxmlformats.org/officeDocument/2006/customXml" ds:itemID="{1CA3C7E0-849B-4723-9A34-7DEF82C0E3DE}">
  <ds:schemaRefs>
    <ds:schemaRef ds:uri="http://schemas.microsoft.com/sharepoint/v3/contenttype/forms"/>
  </ds:schemaRefs>
</ds:datastoreItem>
</file>

<file path=customXml/itemProps3.xml><?xml version="1.0" encoding="utf-8"?>
<ds:datastoreItem xmlns:ds="http://schemas.openxmlformats.org/officeDocument/2006/customXml" ds:itemID="{2FC10C47-4191-4775-A6AA-EE9333B74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425d6-df2e-456e-bfed-9cac065e59f7"/>
    <ds:schemaRef ds:uri="95d694d2-41a9-4146-892a-d21cb8670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379</TotalTime>
  <Words>1113</Words>
  <Application>Microsoft Office PowerPoint</Application>
  <PresentationFormat>On-screen Show (4:3)</PresentationFormat>
  <Paragraphs>100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Fu-Hung Choi</dc:creator>
  <cp:lastModifiedBy>Faye CHOI</cp:lastModifiedBy>
  <cp:revision>54</cp:revision>
  <dcterms:created xsi:type="dcterms:W3CDTF">2020-04-28T08:43:29Z</dcterms:created>
  <dcterms:modified xsi:type="dcterms:W3CDTF">2026-06-17T10:34:29Z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0x010100811E6FCA263E0D499C466AE287A59F12</vt:lpwstr>
  </property>
  <property fmtid="{D5CDD505-2E9C-101B-9397-08002B2CF9AE}" pid="3" name="MediaServiceImageTags">
    <vt:lpwstr/>
  </property>
</Properties>
</file>