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8" r:id="rId3"/>
    <p:sldId id="261" r:id="rId4"/>
    <p:sldId id="279" r:id="rId5"/>
    <p:sldId id="262" r:id="rId6"/>
    <p:sldId id="280" r:id="rId7"/>
    <p:sldId id="273" r:id="rId8"/>
    <p:sldId id="263" r:id="rId9"/>
    <p:sldId id="274" r:id="rId10"/>
    <p:sldId id="276" r:id="rId11"/>
    <p:sldId id="284" r:id="rId12"/>
    <p:sldId id="277" r:id="rId13"/>
    <p:sldId id="285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E9202"/>
    <a:srgbClr val="007033"/>
    <a:srgbClr val="5EEC3C"/>
    <a:srgbClr val="FFCC66"/>
    <a:srgbClr val="990099"/>
    <a:srgbClr val="CC0099"/>
    <a:srgbClr val="6C1A00"/>
    <a:srgbClr val="00AACC"/>
    <a:srgbClr val="1D3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>
      <p:cViewPr varScale="1">
        <p:scale>
          <a:sx n="33" d="100"/>
          <a:sy n="33" d="100"/>
        </p:scale>
        <p:origin x="523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B11A5-9439-4EE6-B78D-AA45DAC2B85C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0EBEE-4F45-414E-8C8E-248034F50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5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335274"/>
            <a:ext cx="7635250" cy="76352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9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098800"/>
            <a:ext cx="7635071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8AFCEBE4-80DF-4F8D-97CA-DBF5687498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68301" y="783432"/>
            <a:ext cx="8418513" cy="784622"/>
          </a:xfrm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 baseline="0">
                <a:solidFill>
                  <a:srgbClr val="E75306"/>
                </a:solidFill>
              </a:defRPr>
            </a:lvl1pPr>
          </a:lstStyle>
          <a:p>
            <a:pPr lvl="0"/>
            <a:r>
              <a:rPr lang="en-US" dirty="0"/>
              <a:t>Title 1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325" kern="1100" spc="-38" dirty="0">
                <a:solidFill>
                  <a:srgbClr val="F7B385"/>
                </a:solidFill>
                <a:latin typeface="Gotham Rounded Book"/>
                <a:cs typeface="Gotham Rounded Book"/>
              </a:rPr>
              <a:t>Title 2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2325" kern="1100" spc="-38" dirty="0">
              <a:solidFill>
                <a:srgbClr val="F7B385"/>
              </a:solidFill>
              <a:latin typeface="Gotham Rounded Book"/>
              <a:cs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2483498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68301" y="783432"/>
            <a:ext cx="8418513" cy="784622"/>
          </a:xfrm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 baseline="0">
                <a:solidFill>
                  <a:srgbClr val="E75306"/>
                </a:solidFill>
              </a:defRPr>
            </a:lvl1pPr>
          </a:lstStyle>
          <a:p>
            <a:pPr lvl="0"/>
            <a:r>
              <a:rPr lang="en-US" dirty="0"/>
              <a:t>Title 1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325" kern="1100" spc="-38" dirty="0">
                <a:solidFill>
                  <a:srgbClr val="F7B385"/>
                </a:solidFill>
                <a:latin typeface="Gotham Rounded Book"/>
                <a:cs typeface="Gotham Rounded Book"/>
              </a:rPr>
              <a:t>Title 2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2325" kern="1100" spc="-38" dirty="0">
              <a:solidFill>
                <a:srgbClr val="F7B385"/>
              </a:solidFill>
              <a:latin typeface="Gotham Rounded Book"/>
              <a:cs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26580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68301" y="783432"/>
            <a:ext cx="8418513" cy="784622"/>
          </a:xfrm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 baseline="0">
                <a:solidFill>
                  <a:srgbClr val="E75306"/>
                </a:solidFill>
              </a:defRPr>
            </a:lvl1pPr>
          </a:lstStyle>
          <a:p>
            <a:pPr lvl="0"/>
            <a:r>
              <a:rPr lang="en-US" dirty="0"/>
              <a:t>Title 1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325" kern="1100" spc="-38" dirty="0">
                <a:solidFill>
                  <a:srgbClr val="F7B385"/>
                </a:solidFill>
                <a:latin typeface="Gotham Rounded Book"/>
                <a:cs typeface="Gotham Rounded Book"/>
              </a:rPr>
              <a:t>Title 2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2325" kern="1100" spc="-38" dirty="0">
              <a:solidFill>
                <a:srgbClr val="F7B385"/>
              </a:solidFill>
              <a:latin typeface="Gotham Rounded Book"/>
              <a:cs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8546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97404"/>
            <a:ext cx="8246070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rgbClr val="FF99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2113635"/>
            <a:ext cx="8246070" cy="2595982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433880"/>
            <a:ext cx="687172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9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044700"/>
            <a:ext cx="6871725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8" y="1197405"/>
            <a:ext cx="8093364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rgbClr val="FF99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6093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57175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6093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175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8A8E74-99EF-4358-968C-2D0A8B24122A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jd2YCzUcw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Component 1: Performance</a:t>
            </a:r>
          </a:p>
          <a:p>
            <a:pPr lvl="1"/>
            <a:r>
              <a:rPr lang="en-US" dirty="0"/>
              <a:t>35% </a:t>
            </a:r>
            <a:r>
              <a:rPr lang="en-US" b="1" dirty="0"/>
              <a:t>or</a:t>
            </a:r>
            <a:r>
              <a:rPr lang="en-US" dirty="0"/>
              <a:t> 25% of the A Level, depending on which area in which you </a:t>
            </a:r>
            <a:r>
              <a:rPr lang="en-US" dirty="0" err="1"/>
              <a:t>specialise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35% = 12 minute recital at the end of Year 13, visiting examiner</a:t>
            </a:r>
          </a:p>
          <a:p>
            <a:pPr lvl="1"/>
            <a:r>
              <a:rPr lang="en-US" dirty="0"/>
              <a:t>25% = 8 minute recital at the end of Year 13, visiting examiner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of Study D: Jazz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You will study the following six jazz sub-genres:</a:t>
            </a:r>
          </a:p>
          <a:p>
            <a:pPr lvl="1"/>
            <a:r>
              <a:rPr lang="en-US" dirty="0"/>
              <a:t>Ragtime</a:t>
            </a:r>
          </a:p>
          <a:p>
            <a:pPr lvl="1"/>
            <a:r>
              <a:rPr lang="en-US" dirty="0"/>
              <a:t>Dixieland</a:t>
            </a:r>
          </a:p>
          <a:p>
            <a:pPr lvl="1"/>
            <a:r>
              <a:rPr lang="en-US" dirty="0"/>
              <a:t>Early jazz</a:t>
            </a:r>
          </a:p>
          <a:p>
            <a:pPr lvl="1"/>
            <a:r>
              <a:rPr lang="en-US" dirty="0"/>
              <a:t>Big band</a:t>
            </a:r>
          </a:p>
          <a:p>
            <a:pPr lvl="1"/>
            <a:r>
              <a:rPr lang="en-US" dirty="0"/>
              <a:t>Be-bop</a:t>
            </a:r>
          </a:p>
          <a:p>
            <a:pPr lvl="1"/>
            <a:r>
              <a:rPr lang="en-US" dirty="0"/>
              <a:t>Cool jazz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6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Area of Study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sz="2400" b="1" i="1" dirty="0">
                <a:solidFill>
                  <a:srgbClr val="FF99CC"/>
                </a:solidFill>
                <a:latin typeface="Bliss-Light"/>
                <a:cs typeface="Gotham Rounded Book"/>
              </a:rPr>
              <a:t>Trio for Oboe, Bassoon and Piano, </a:t>
            </a:r>
            <a:r>
              <a:rPr lang="en-US" sz="2400" dirty="0">
                <a:solidFill>
                  <a:srgbClr val="FF99CC"/>
                </a:solidFill>
                <a:latin typeface="Bliss-Light"/>
                <a:cs typeface="Gotham Rounded Book"/>
              </a:rPr>
              <a:t>Movement 1, Poulenc 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FF99CC"/>
                </a:solidFill>
                <a:latin typeface="Bliss-Light"/>
                <a:cs typeface="Gotham Rounded Book"/>
              </a:rPr>
              <a:t>Fete from Nuages, Debussy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155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of Study D: Jazz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305410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You will gain an understanding of:</a:t>
            </a:r>
          </a:p>
          <a:p>
            <a:pPr lvl="1"/>
            <a:r>
              <a:rPr lang="en-US" dirty="0"/>
              <a:t>How musical elements are used in jazz.</a:t>
            </a:r>
          </a:p>
          <a:p>
            <a:pPr lvl="1"/>
            <a:r>
              <a:rPr lang="en-US" dirty="0"/>
              <a:t>Important composers/performers in the development of each genre.</a:t>
            </a:r>
          </a:p>
          <a:p>
            <a:pPr lvl="1"/>
            <a:r>
              <a:rPr lang="en-US" dirty="0"/>
              <a:t>The role of improvisation.</a:t>
            </a:r>
          </a:p>
          <a:p>
            <a:pPr lvl="1"/>
            <a:r>
              <a:rPr lang="en-US" dirty="0"/>
              <a:t>The effect of audience, time and place on jazz.</a:t>
            </a:r>
          </a:p>
          <a:p>
            <a:pPr lvl="1"/>
            <a:r>
              <a:rPr lang="en-US" dirty="0"/>
              <a:t>The purpose and intention of the composer/performer.</a:t>
            </a:r>
          </a:p>
          <a:p>
            <a:pPr lvl="1"/>
            <a:r>
              <a:rPr lang="en-US" dirty="0"/>
              <a:t>How jazz has changed over time.</a:t>
            </a:r>
          </a:p>
        </p:txBody>
      </p:sp>
    </p:spTree>
    <p:extLst>
      <p:ext uri="{BB962C8B-B14F-4D97-AF65-F5344CB8AC3E}">
        <p14:creationId xmlns:p14="http://schemas.microsoft.com/office/powerpoint/2010/main" val="189875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8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Into the C20 Intro 1 NEW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86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421195"/>
              </p:ext>
            </p:extLst>
          </p:nvPr>
        </p:nvGraphicFramePr>
        <p:xfrm>
          <a:off x="143555" y="1350110"/>
          <a:ext cx="6037660" cy="3376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8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8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203">
                <a:tc>
                  <a:txBody>
                    <a:bodyPr/>
                    <a:lstStyle/>
                    <a:p>
                      <a:r>
                        <a:rPr lang="en-GB" sz="1400" dirty="0"/>
                        <a:t>A level Performing </a:t>
                      </a:r>
                    </a:p>
                    <a:p>
                      <a:r>
                        <a:rPr lang="en-GB" sz="1400" dirty="0"/>
                        <a:t>Option A (35%) 108 marks</a:t>
                      </a:r>
                    </a:p>
                  </a:txBody>
                  <a:tcPr marL="68580" marR="68580" marT="34290" marB="3429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A level Performing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Option B</a:t>
                      </a:r>
                      <a:r>
                        <a:rPr lang="en-GB" sz="1400" baseline="0" dirty="0"/>
                        <a:t> </a:t>
                      </a:r>
                      <a:r>
                        <a:rPr lang="en-GB" sz="1400" dirty="0"/>
                        <a:t>(25%) 72 marks</a:t>
                      </a:r>
                    </a:p>
                  </a:txBody>
                  <a:tcPr marL="68580" marR="68580" marT="34290" marB="3429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Standard equivalent to grade 6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Standard equivalent to grade 6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10 minutes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6 minutes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</a:t>
                      </a:r>
                      <a:r>
                        <a:rPr lang="en-GB" sz="1200" b="1" dirty="0"/>
                        <a:t>three </a:t>
                      </a:r>
                      <a:r>
                        <a:rPr lang="en-GB" sz="1200" b="0" dirty="0"/>
                        <a:t>pieces</a:t>
                      </a:r>
                      <a:endParaRPr lang="en-GB" sz="12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</a:t>
                      </a:r>
                      <a:r>
                        <a:rPr lang="en-GB" sz="1200" b="1" dirty="0"/>
                        <a:t>two </a:t>
                      </a:r>
                      <a:r>
                        <a:rPr lang="en-GB" sz="1200" b="0" dirty="0"/>
                        <a:t>pieces</a:t>
                      </a:r>
                      <a:endParaRPr lang="en-GB" sz="12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978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One </a:t>
                      </a:r>
                      <a:r>
                        <a:rPr lang="en-GB" sz="1200" dirty="0"/>
                        <a:t>piece must link to an area of study</a:t>
                      </a:r>
                    </a:p>
                    <a:p>
                      <a:pPr algn="l"/>
                      <a:r>
                        <a:rPr lang="en-GB" sz="1200" b="1" dirty="0"/>
                        <a:t>One</a:t>
                      </a:r>
                      <a:r>
                        <a:rPr lang="en-GB" sz="1200" b="1" baseline="0" dirty="0"/>
                        <a:t> </a:t>
                      </a:r>
                      <a:r>
                        <a:rPr lang="en-GB" sz="1200" b="0" baseline="0" dirty="0"/>
                        <a:t>piece must link to a second different area of study</a:t>
                      </a:r>
                      <a:endParaRPr lang="en-GB" sz="1200" b="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One </a:t>
                      </a:r>
                      <a:r>
                        <a:rPr lang="en-GB" sz="1200" dirty="0"/>
                        <a:t>piece must link to an area of study</a:t>
                      </a:r>
                    </a:p>
                    <a:p>
                      <a:pPr algn="l"/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2978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One</a:t>
                      </a:r>
                      <a:r>
                        <a:rPr lang="en-GB" sz="1200" b="1" baseline="0" dirty="0"/>
                        <a:t> </a:t>
                      </a:r>
                      <a:r>
                        <a:rPr lang="en-GB" sz="1200" b="0" baseline="0" dirty="0"/>
                        <a:t>piece must be a solo and all other p</a:t>
                      </a:r>
                      <a:r>
                        <a:rPr lang="en-GB" sz="1200" dirty="0"/>
                        <a:t>ieces can be either solo and/or ensemble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Pieces can be solo and/or ensemble</a:t>
                      </a:r>
                    </a:p>
                    <a:p>
                      <a:pPr algn="l"/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51756" y="1502814"/>
            <a:ext cx="2892244" cy="1679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It is essential to meet the minimum time requirement. Performances that fall below this will face a penalty.</a:t>
            </a:r>
          </a:p>
        </p:txBody>
      </p:sp>
    </p:spTree>
    <p:extLst>
      <p:ext uri="{BB962C8B-B14F-4D97-AF65-F5344CB8AC3E}">
        <p14:creationId xmlns:p14="http://schemas.microsoft.com/office/powerpoint/2010/main" val="300821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Component 2: Composition</a:t>
            </a:r>
          </a:p>
          <a:p>
            <a:pPr lvl="1"/>
            <a:r>
              <a:rPr lang="en-US" dirty="0"/>
              <a:t>35% </a:t>
            </a:r>
            <a:r>
              <a:rPr lang="en-US" b="1" dirty="0"/>
              <a:t>or</a:t>
            </a:r>
            <a:r>
              <a:rPr lang="en-US" dirty="0"/>
              <a:t> 25% of the A Level, depending on which area in which you </a:t>
            </a:r>
            <a:r>
              <a:rPr lang="en-US" dirty="0" err="1"/>
              <a:t>specialise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35% = </a:t>
            </a:r>
            <a:r>
              <a:rPr lang="en-US" b="1" dirty="0"/>
              <a:t>Three</a:t>
            </a:r>
            <a:r>
              <a:rPr lang="en-US" dirty="0"/>
              <a:t> compositions, one of which must be in a Western Classical style (8-10 minutes combined).</a:t>
            </a:r>
            <a:endParaRPr lang="en-US" b="1" dirty="0"/>
          </a:p>
          <a:p>
            <a:pPr lvl="1"/>
            <a:r>
              <a:rPr lang="en-US" dirty="0"/>
              <a:t>25% = </a:t>
            </a:r>
            <a:r>
              <a:rPr lang="en-US" b="1" dirty="0"/>
              <a:t>Two</a:t>
            </a:r>
            <a:r>
              <a:rPr lang="en-US" dirty="0"/>
              <a:t> compositions, one of which must be in a Western Classical style (4-6 minutes combined).</a:t>
            </a:r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42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97230" y="1273628"/>
          <a:ext cx="5942998" cy="3446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r>
                        <a:rPr lang="en-GB" sz="1400" dirty="0"/>
                        <a:t>A level Composing </a:t>
                      </a:r>
                    </a:p>
                    <a:p>
                      <a:r>
                        <a:rPr lang="en-GB" sz="1400" dirty="0"/>
                        <a:t>Option A (25%) 72 marks</a:t>
                      </a:r>
                    </a:p>
                  </a:txBody>
                  <a:tcPr marL="68580" marR="68580" marT="34290" marB="3429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A level Composing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Option B (35%) 108 marks</a:t>
                      </a:r>
                    </a:p>
                  </a:txBody>
                  <a:tcPr marL="68580" marR="68580" marT="34290" marB="3429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50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Two compositions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Three compositions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7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4 minutes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Minimum of 8 minutes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09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One</a:t>
                      </a:r>
                      <a:r>
                        <a:rPr lang="en-GB" sz="1200" dirty="0"/>
                        <a:t> composition to a brief set by WJEC using the techniques and conventions of the Western</a:t>
                      </a:r>
                      <a:r>
                        <a:rPr lang="en-GB" sz="1200" baseline="0" dirty="0"/>
                        <a:t> Classical Tradition</a:t>
                      </a:r>
                      <a:endParaRPr lang="en-GB" sz="1200" dirty="0"/>
                    </a:p>
                    <a:p>
                      <a:pPr algn="l"/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One</a:t>
                      </a:r>
                      <a:r>
                        <a:rPr lang="en-GB" sz="1200" dirty="0"/>
                        <a:t> composition to a brief set by WJEC using the techniques and conventions of the Western</a:t>
                      </a:r>
                      <a:r>
                        <a:rPr lang="en-GB" sz="1200" baseline="0" dirty="0"/>
                        <a:t> Classical Tradition</a:t>
                      </a:r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68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One</a:t>
                      </a:r>
                      <a:r>
                        <a:rPr lang="en-GB" sz="1200" dirty="0"/>
                        <a:t> free composition for which the learner sets their own brief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One</a:t>
                      </a:r>
                      <a:r>
                        <a:rPr lang="en-GB" sz="1200" dirty="0"/>
                        <a:t> free composition for which the learner sets their own brief</a:t>
                      </a:r>
                    </a:p>
                    <a:p>
                      <a:pPr algn="l"/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9642">
                <a:tc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One </a:t>
                      </a:r>
                      <a:r>
                        <a:rPr lang="en-GB" sz="1200" baseline="0" dirty="0"/>
                        <a:t>composition linked to a second different area of study for which the learners sets their own brief</a:t>
                      </a:r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05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8"/>
          </a:xfrm>
        </p:spPr>
        <p:txBody>
          <a:bodyPr>
            <a:normAutofit/>
          </a:bodyPr>
          <a:lstStyle/>
          <a:p>
            <a:r>
              <a:rPr lang="en-US" dirty="0"/>
              <a:t>Component 3: Appraising</a:t>
            </a:r>
          </a:p>
          <a:p>
            <a:pPr lvl="1"/>
            <a:r>
              <a:rPr lang="en-US" dirty="0"/>
              <a:t>40% of the A Level.</a:t>
            </a:r>
          </a:p>
          <a:p>
            <a:pPr lvl="1"/>
            <a:r>
              <a:rPr lang="en-US" dirty="0"/>
              <a:t>A written exam based on the three chosen Areas of Study approx. 2 hours 30 minutes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419225" y="783432"/>
            <a:ext cx="6313885" cy="392226"/>
          </a:xfrm>
        </p:spPr>
        <p:txBody>
          <a:bodyPr>
            <a:normAutofit/>
          </a:bodyPr>
          <a:lstStyle/>
          <a:p>
            <a:r>
              <a:rPr lang="en-GB" sz="1800" dirty="0"/>
              <a:t>Comparison of Component 3 exams at AS and A level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52699" y="1175659"/>
          <a:ext cx="5698208" cy="3799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GB" sz="1400" dirty="0"/>
                        <a:t>A level Exam 100 marks</a:t>
                      </a:r>
                    </a:p>
                  </a:txBody>
                  <a:tcPr marL="68580" marR="68580" marT="34290" marB="3429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0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/>
                        <a:t>Section 1:</a:t>
                      </a:r>
                      <a:r>
                        <a:rPr lang="en-GB" sz="1200" baseline="0" dirty="0"/>
                        <a:t> Areas of study B-D </a:t>
                      </a:r>
                      <a:r>
                        <a:rPr lang="en-GB" sz="1200" b="1" baseline="0" dirty="0"/>
                        <a:t>(30 marks)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baseline="0" dirty="0"/>
                        <a:t>One </a:t>
                      </a:r>
                      <a:r>
                        <a:rPr lang="en-GB" sz="1200" b="0" baseline="0" dirty="0"/>
                        <a:t>aural perception question on an unprepared extract (10 marks)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baseline="0" dirty="0"/>
                        <a:t>Comparison</a:t>
                      </a:r>
                      <a:r>
                        <a:rPr lang="en-GB" sz="1200" b="0" baseline="0" dirty="0"/>
                        <a:t> question on two different extracts (20 marks)</a:t>
                      </a:r>
                      <a:endParaRPr lang="en-GB" sz="1200" b="1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1546">
                <a:tc>
                  <a:txBody>
                    <a:bodyPr/>
                    <a:lstStyle/>
                    <a:p>
                      <a:r>
                        <a:rPr lang="en-GB" sz="1200" b="1" dirty="0"/>
                        <a:t>Section 2: </a:t>
                      </a:r>
                      <a:r>
                        <a:rPr lang="en-GB" sz="1200" dirty="0"/>
                        <a:t>Areas of study E-F </a:t>
                      </a:r>
                      <a:r>
                        <a:rPr lang="en-GB" sz="1200" b="1" dirty="0"/>
                        <a:t>(30 marks)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/>
                        <a:t>Analysis</a:t>
                      </a:r>
                      <a:r>
                        <a:rPr lang="en-GB" sz="1200" dirty="0"/>
                        <a:t> question on </a:t>
                      </a:r>
                      <a:r>
                        <a:rPr lang="en-GB" sz="1200" b="1" dirty="0"/>
                        <a:t>one </a:t>
                      </a:r>
                      <a:r>
                        <a:rPr lang="en-GB" sz="1200" b="0" dirty="0"/>
                        <a:t>of the two set works (15 marks)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Aural perception</a:t>
                      </a:r>
                      <a:r>
                        <a:rPr lang="en-GB" sz="1200" baseline="0" dirty="0"/>
                        <a:t> question on an unprepared extract including links with the wider context (15 marks)</a:t>
                      </a:r>
                      <a:endParaRPr lang="en-GB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1097">
                <a:tc>
                  <a:txBody>
                    <a:bodyPr/>
                    <a:lstStyle/>
                    <a:p>
                      <a:r>
                        <a:rPr lang="en-GB" sz="1200" b="1" dirty="0"/>
                        <a:t>Section 3: </a:t>
                      </a:r>
                      <a:r>
                        <a:rPr lang="en-GB" sz="1200" dirty="0"/>
                        <a:t>Area of study A </a:t>
                      </a:r>
                      <a:r>
                        <a:rPr lang="en-GB" sz="1200" b="1" dirty="0"/>
                        <a:t>(40 marks)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/>
                        <a:t>Skeleton score </a:t>
                      </a:r>
                      <a:r>
                        <a:rPr lang="en-GB" sz="1200" dirty="0"/>
                        <a:t>question (pitch </a:t>
                      </a:r>
                      <a:r>
                        <a:rPr lang="en-GB" sz="1200" b="1" dirty="0"/>
                        <a:t>and </a:t>
                      </a:r>
                      <a:r>
                        <a:rPr lang="en-GB" sz="1200" b="0" dirty="0"/>
                        <a:t>rhythm dictation (10 marks)</a:t>
                      </a:r>
                      <a:endParaRPr lang="en-GB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Set work </a:t>
                      </a:r>
                      <a:r>
                        <a:rPr lang="en-GB" sz="1200" b="1" dirty="0"/>
                        <a:t>analysis</a:t>
                      </a:r>
                      <a:r>
                        <a:rPr lang="en-GB" sz="1200" dirty="0"/>
                        <a:t> question (15 marks)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/>
                        <a:t>Essay</a:t>
                      </a:r>
                      <a:r>
                        <a:rPr lang="en-GB" sz="1200" dirty="0"/>
                        <a:t> on the development of the symphony (15 marks)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333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Areas of Study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23308" y="1004055"/>
            <a:ext cx="6871725" cy="1527050"/>
          </a:xfrm>
        </p:spPr>
        <p:txBody>
          <a:bodyPr>
            <a:normAutofit/>
          </a:bodyPr>
          <a:lstStyle/>
          <a:p>
            <a:pPr lvl="1"/>
            <a:endParaRPr lang="en-US" sz="2400" dirty="0"/>
          </a:p>
          <a:p>
            <a:pPr lvl="1"/>
            <a:r>
              <a:rPr lang="en-US" sz="2400" dirty="0"/>
              <a:t>Area of Study A: The Western Classical Tradition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1823308" y="1846097"/>
            <a:ext cx="6871725" cy="1832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Area of Study D: Jazz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823308" y="3563723"/>
            <a:ext cx="6871725" cy="1832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/>
              <a:t>Area of Study E: Into the 20</a:t>
            </a:r>
            <a:r>
              <a:rPr lang="en-US" sz="2400" baseline="30000" dirty="0"/>
              <a:t>th</a:t>
            </a:r>
            <a:r>
              <a:rPr lang="en-US" sz="2400" dirty="0"/>
              <a:t> Century</a:t>
            </a:r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>
          <a:xfrm flipH="1">
            <a:off x="7331397" y="3180186"/>
            <a:ext cx="302294" cy="49876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51642" y="2639615"/>
            <a:ext cx="1679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We will have a session on this today</a:t>
            </a:r>
          </a:p>
        </p:txBody>
      </p:sp>
    </p:spTree>
    <p:extLst>
      <p:ext uri="{BB962C8B-B14F-4D97-AF65-F5344CB8AC3E}">
        <p14:creationId xmlns:p14="http://schemas.microsoft.com/office/powerpoint/2010/main" val="125844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000" dirty="0">
                <a:solidFill>
                  <a:srgbClr val="FE9202"/>
                </a:solidFill>
              </a:rPr>
              <a:t>Area of Study A: The Western Classical Tradition (</a:t>
            </a:r>
            <a:r>
              <a:rPr lang="en-US" sz="2000" dirty="0" err="1">
                <a:solidFill>
                  <a:srgbClr val="FE9202"/>
                </a:solidFill>
              </a:rPr>
              <a:t>Mr</a:t>
            </a:r>
            <a:r>
              <a:rPr lang="en-US" sz="2000" dirty="0">
                <a:solidFill>
                  <a:srgbClr val="FE9202"/>
                </a:solidFill>
              </a:rPr>
              <a:t> Young)</a:t>
            </a:r>
            <a:br>
              <a:rPr lang="en-US" sz="26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8"/>
          </a:xfrm>
        </p:spPr>
        <p:txBody>
          <a:bodyPr>
            <a:normAutofit/>
          </a:bodyPr>
          <a:lstStyle/>
          <a:p>
            <a:r>
              <a:rPr lang="en-US" dirty="0"/>
              <a:t>You will study the following </a:t>
            </a:r>
            <a:r>
              <a:rPr lang="en-US" b="1" dirty="0"/>
              <a:t>one</a:t>
            </a:r>
            <a:r>
              <a:rPr lang="en-US" dirty="0"/>
              <a:t> set work:</a:t>
            </a:r>
          </a:p>
          <a:p>
            <a:pPr marL="0" indent="0">
              <a:buNone/>
            </a:pPr>
            <a:r>
              <a:rPr lang="en-GB" dirty="0"/>
              <a:t>Schubert: Symphony No. 5 in B♭ major Movements 1, 2 3 and 4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53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Area of Study A: The Western Classical Tradition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8"/>
            <a:ext cx="8246070" cy="3054101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/>
              <a:t>You will demonstrate knowledge and understanding of:</a:t>
            </a:r>
          </a:p>
          <a:p>
            <a:pPr lvl="1"/>
            <a:r>
              <a:rPr lang="en-US" sz="2600" dirty="0"/>
              <a:t>How musical elements are used in the symphony.</a:t>
            </a:r>
          </a:p>
          <a:p>
            <a:pPr lvl="1"/>
            <a:r>
              <a:rPr lang="en-US" sz="2600" dirty="0"/>
              <a:t>The use of instrumentation and development of the orchestra in the period.</a:t>
            </a:r>
          </a:p>
          <a:p>
            <a:pPr lvl="1"/>
            <a:r>
              <a:rPr lang="en-US" sz="2600" dirty="0"/>
              <a:t>Important symphonic composers and landmark works in the period.</a:t>
            </a:r>
          </a:p>
          <a:p>
            <a:pPr lvl="1"/>
            <a:r>
              <a:rPr lang="en-US" sz="2600" dirty="0"/>
              <a:t>How and why symphonies were commissioned during the period.</a:t>
            </a:r>
          </a:p>
          <a:p>
            <a:pPr lvl="1"/>
            <a:r>
              <a:rPr lang="en-US" sz="2600" dirty="0"/>
              <a:t>How the symphony developed through the period.</a:t>
            </a:r>
          </a:p>
          <a:p>
            <a:pPr lvl="1"/>
            <a:r>
              <a:rPr lang="en-US" sz="2600" dirty="0"/>
              <a:t>The </a:t>
            </a:r>
            <a:r>
              <a:rPr lang="en-US" sz="2600" dirty="0" err="1"/>
              <a:t>programme</a:t>
            </a:r>
            <a:r>
              <a:rPr lang="en-US" sz="2600" dirty="0"/>
              <a:t> symphony/symphonic poem.</a:t>
            </a:r>
          </a:p>
          <a:p>
            <a:pPr lvl="1"/>
            <a:r>
              <a:rPr lang="en-US" sz="2600" dirty="0"/>
              <a:t>Reading and writing staff notation.</a:t>
            </a:r>
          </a:p>
          <a:p>
            <a:pPr lvl="1"/>
            <a:r>
              <a:rPr lang="en-US" sz="2600" dirty="0"/>
              <a:t>Chords and chord symbols.</a:t>
            </a:r>
          </a:p>
          <a:p>
            <a:pPr lvl="1"/>
            <a:endParaRPr lang="en-US" sz="2600" dirty="0"/>
          </a:p>
          <a:p>
            <a:pPr marL="457200" lvl="1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8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791</Words>
  <Application>Microsoft Office PowerPoint</Application>
  <PresentationFormat>On-screen Show (16:9)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Bliss-Light</vt:lpstr>
      <vt:lpstr>Calibri</vt:lpstr>
      <vt:lpstr>Gotham Rounded Book</vt:lpstr>
      <vt:lpstr>Office Theme</vt:lpstr>
      <vt:lpstr>The Course</vt:lpstr>
      <vt:lpstr>PowerPoint Presentation</vt:lpstr>
      <vt:lpstr>The Course</vt:lpstr>
      <vt:lpstr>PowerPoint Presentation</vt:lpstr>
      <vt:lpstr>The Course</vt:lpstr>
      <vt:lpstr>PowerPoint Presentation</vt:lpstr>
      <vt:lpstr>The Areas of Study</vt:lpstr>
      <vt:lpstr>Area of Study A: The Western Classical Tradition (Mr Young) </vt:lpstr>
      <vt:lpstr>Area of Study A: The Western Classical Tradition</vt:lpstr>
      <vt:lpstr>Area of Study D: Jazz</vt:lpstr>
      <vt:lpstr>Area of Study E</vt:lpstr>
      <vt:lpstr>Area of Study D: Jazz</vt:lpstr>
      <vt:lpstr>Question 8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Yvonne HAMMOND</cp:lastModifiedBy>
  <cp:revision>150</cp:revision>
  <dcterms:created xsi:type="dcterms:W3CDTF">2013-08-21T19:17:07Z</dcterms:created>
  <dcterms:modified xsi:type="dcterms:W3CDTF">2026-06-22T09:31:19Z</dcterms:modified>
</cp:coreProperties>
</file>