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1"/>
  </p:handoutMasterIdLst>
  <p:sldIdLst>
    <p:sldId id="257" r:id="rId2"/>
    <p:sldId id="268" r:id="rId3"/>
    <p:sldId id="276" r:id="rId4"/>
    <p:sldId id="274" r:id="rId5"/>
    <p:sldId id="279" r:id="rId6"/>
    <p:sldId id="275" r:id="rId7"/>
    <p:sldId id="258" r:id="rId8"/>
    <p:sldId id="280" r:id="rId9"/>
    <p:sldId id="269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94" d="100"/>
          <a:sy n="94" d="100"/>
        </p:scale>
        <p:origin x="3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5073B-E346-4D09-B29D-BFDBEEB8F0A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196B-D50A-48BD-AD83-0F26B269A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3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738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5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90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2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21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84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1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7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25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0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3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16255B-42B6-4349-BEB4-29C85DDA883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1BA4BD-8527-4418-B402-B778B286B19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5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hockne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news/live/c4gye2zk29zt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hyperlink" Target="https://www.practicalphotography.com/learning-zone/landscapes/articles/2016/6/27/piece-together-a-david-hockney-collage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digital-photography-school.com/how-to-make-a-cool-david-hockney-inspired-photomontage-in-photosho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701" y="523445"/>
            <a:ext cx="825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600" dirty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1961" y="282389"/>
            <a:ext cx="8673353" cy="62324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Transition Challenge 2026: </a:t>
            </a:r>
          </a:p>
          <a:p>
            <a:pPr algn="ctr"/>
            <a:r>
              <a:rPr lang="en-GB" sz="40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DAVID HOCKNEY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This is a practical and written project. The challenge is broken down into tasks. 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You have been asked to produce an outcome inspired by the work of </a:t>
            </a:r>
            <a:r>
              <a:rPr lang="en-GB" sz="2800" b="1" dirty="0">
                <a:latin typeface="Century Gothic" panose="020B0502020202020204" pitchFamily="34" charset="0"/>
              </a:rPr>
              <a:t>DAVID HOCKNEY</a:t>
            </a:r>
            <a:r>
              <a:rPr lang="en-GB" sz="2400" dirty="0">
                <a:latin typeface="Century Gothic" panose="020B0502020202020204" pitchFamily="34" charset="0"/>
              </a:rPr>
              <a:t>, researching his work and producing your own personal response (final practical outcome).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2400" dirty="0">
                <a:latin typeface="Century Gothic" panose="020B0502020202020204" pitchFamily="34" charset="0"/>
              </a:rPr>
              <a:t>You can present your work in a sketchbook or on paper of any size.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Please email if you have any questions: dorninj@wallingfordschool.com</a:t>
            </a:r>
          </a:p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31962" y="282389"/>
            <a:ext cx="8673353" cy="6386971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5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701" y="523445"/>
            <a:ext cx="825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600" dirty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1961" y="282389"/>
            <a:ext cx="867335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Transition Challenge 2026: DAVID HOCKNEY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OVERVIEW:</a:t>
            </a:r>
            <a:endParaRPr lang="en-GB" sz="3600" b="1" dirty="0">
              <a:ln w="22225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Task One</a:t>
            </a:r>
            <a:r>
              <a:rPr lang="en-GB" sz="2000" dirty="0">
                <a:latin typeface="Century Gothic" panose="020B0502020202020204" pitchFamily="34" charset="0"/>
              </a:rPr>
              <a:t>: </a:t>
            </a:r>
            <a:r>
              <a:rPr lang="en-GB" sz="2000" b="1" dirty="0">
                <a:latin typeface="Century Gothic" panose="020B0502020202020204" pitchFamily="34" charset="0"/>
              </a:rPr>
              <a:t>Artist Profile</a:t>
            </a:r>
            <a:r>
              <a:rPr lang="en-GB" sz="2000" dirty="0">
                <a:latin typeface="Century Gothic" panose="020B0502020202020204" pitchFamily="34" charset="0"/>
              </a:rPr>
              <a:t> study of David Hockney and analysis of his work.</a:t>
            </a:r>
          </a:p>
          <a:p>
            <a:r>
              <a:rPr lang="en-GB" sz="20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Task Two</a:t>
            </a:r>
            <a:r>
              <a:rPr lang="en-GB" sz="2000" dirty="0">
                <a:latin typeface="Century Gothic" panose="020B0502020202020204" pitchFamily="34" charset="0"/>
              </a:rPr>
              <a:t>: A </a:t>
            </a:r>
            <a:r>
              <a:rPr lang="en-GB" sz="2000" b="1" dirty="0">
                <a:latin typeface="Century Gothic" panose="020B0502020202020204" pitchFamily="34" charset="0"/>
              </a:rPr>
              <a:t>series of photos </a:t>
            </a:r>
            <a:r>
              <a:rPr lang="en-GB" sz="2000" dirty="0">
                <a:latin typeface="Century Gothic" panose="020B0502020202020204" pitchFamily="34" charset="0"/>
              </a:rPr>
              <a:t>(at least 10) of a chosen subject.</a:t>
            </a:r>
          </a:p>
          <a:p>
            <a:r>
              <a:rPr lang="en-GB" sz="20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Task Three</a:t>
            </a:r>
            <a:r>
              <a:rPr lang="en-GB" sz="2000" dirty="0">
                <a:latin typeface="Century Gothic" panose="020B0502020202020204" pitchFamily="34" charset="0"/>
              </a:rPr>
              <a:t>: </a:t>
            </a:r>
            <a:r>
              <a:rPr lang="en-US" sz="2000" b="1" dirty="0">
                <a:latin typeface="Century Gothic" panose="020B0502020202020204" pitchFamily="34" charset="0"/>
              </a:rPr>
              <a:t>Observational drawings </a:t>
            </a:r>
            <a:r>
              <a:rPr lang="en-US" sz="2000" dirty="0">
                <a:latin typeface="Century Gothic" panose="020B0502020202020204" pitchFamily="34" charset="0"/>
              </a:rPr>
              <a:t>(scale and media of your choice).</a:t>
            </a:r>
          </a:p>
          <a:p>
            <a:r>
              <a:rPr lang="en-GB" sz="20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Task Four</a:t>
            </a:r>
            <a:r>
              <a:rPr lang="en-GB" sz="2000" b="1" dirty="0">
                <a:latin typeface="Century Gothic" panose="020B0502020202020204" pitchFamily="34" charset="0"/>
              </a:rPr>
              <a:t>: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latin typeface="Century Gothic" panose="020B0502020202020204" pitchFamily="34" charset="0"/>
              </a:rPr>
              <a:t>A final piece of work </a:t>
            </a:r>
            <a:r>
              <a:rPr lang="en-GB" sz="2000" dirty="0">
                <a:latin typeface="Century Gothic" panose="020B0502020202020204" pitchFamily="34" charset="0"/>
              </a:rPr>
              <a:t>inspired by Hockney’s “Joiners” artform.</a:t>
            </a:r>
          </a:p>
          <a:p>
            <a:pPr lvl="0"/>
            <a:r>
              <a:rPr lang="en-GB" sz="20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Task Five (Optional)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GB" sz="20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An </a:t>
            </a:r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evaluation</a:t>
            </a:r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of all of your work so far for this project.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962" y="282389"/>
            <a:ext cx="8673353" cy="6386971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3EFD3-9B8E-CB8F-E8CF-B9B47706F613}"/>
              </a:ext>
            </a:extLst>
          </p:cNvPr>
          <p:cNvSpPr txBox="1"/>
          <p:nvPr/>
        </p:nvSpPr>
        <p:spPr>
          <a:xfrm>
            <a:off x="1139025" y="5414482"/>
            <a:ext cx="670152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We advise that you read through all the slides before starting work so you have an overview of what is required.</a:t>
            </a:r>
          </a:p>
        </p:txBody>
      </p:sp>
    </p:spTree>
    <p:extLst>
      <p:ext uri="{BB962C8B-B14F-4D97-AF65-F5344CB8AC3E}">
        <p14:creationId xmlns:p14="http://schemas.microsoft.com/office/powerpoint/2010/main" val="347730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23" y="260648"/>
            <a:ext cx="17642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Task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225" y="416865"/>
            <a:ext cx="6697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Artist Profile of David Hockney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5" name="AutoShape 8" descr="I try to get cool looking abstract photos out of everyday objects. Object  from this photo: washing machine. : r/photocri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343158" y="1000072"/>
            <a:ext cx="3204873" cy="18928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/>
              <a:t>The renowned British artist David Hockney, arguably one of the most influential of the modern era, died in June this year at the age of 88.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Below are some steps to help you write a profile of Hockney and analyse his work.</a:t>
            </a:r>
            <a:endParaRPr lang="en-GB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32854" y="3045566"/>
            <a:ext cx="6599298" cy="2861858"/>
            <a:chOff x="403729" y="1946476"/>
            <a:chExt cx="3971925" cy="2949027"/>
          </a:xfrm>
        </p:grpSpPr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DB0B7FEE-7F83-4960-9AA4-B457E7DDE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29" y="1946476"/>
              <a:ext cx="3971925" cy="56772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 with an introduction – who is </a:t>
              </a:r>
              <a:r>
                <a:rPr lang="en-GB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Hockney</a:t>
              </a:r>
              <a:r>
                <a:rPr lang="en-GB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what did he do? Focus </a:t>
              </a:r>
              <a:r>
                <a:rPr lang="en-GB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 his work as an artist throughout his long career. </a:t>
              </a:r>
              <a:endPara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98A36023-A1F3-4054-85C6-44D1B05B9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29" y="2599040"/>
              <a:ext cx="3958806" cy="7483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</a:t>
              </a:r>
              <a:r>
                <a:rPr lang="en-GB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or 4 different</a:t>
              </a:r>
              <a:r>
                <a:rPr lang="en-GB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examples of </a:t>
              </a:r>
              <a:r>
                <a:rPr lang="en-GB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his</a:t>
              </a:r>
              <a:r>
                <a:rPr lang="en-GB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work and print them out. Hockney’s work changed over his long career and he use a wide range of media including photography and an iPad so try to reflect this in your choice.</a:t>
              </a:r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4D550537-7CCD-452F-A42D-C98786876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29" y="3454161"/>
              <a:ext cx="3958806" cy="14413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GB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Evaluate</a:t>
              </a:r>
              <a:r>
                <a:rPr lang="en-GB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the examples:</a:t>
              </a:r>
            </a:p>
            <a:p>
              <a:pPr marL="342900" lvl="0" indent="-3429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GB" sz="12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</a:rPr>
                <a:t>What techniques/</a:t>
              </a:r>
              <a:r>
                <a:rPr lang="en-GB" sz="1200" dirty="0">
                  <a:latin typeface="Century Gothic" panose="020B0502020202020204" pitchFamily="34" charset="0"/>
                  <a:ea typeface="Times New Roman" panose="02020603050405020304" pitchFamily="18" charset="0"/>
                </a:rPr>
                <a:t>media etc. has he used?</a:t>
              </a:r>
            </a:p>
            <a:p>
              <a:pPr marL="342900" lvl="0" indent="-3429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GB" sz="1200" dirty="0">
                  <a:latin typeface="Century Gothic" panose="020B0502020202020204" pitchFamily="34" charset="0"/>
                  <a:ea typeface="Times New Roman" panose="02020603050405020304" pitchFamily="18" charset="0"/>
                </a:rPr>
                <a:t>what do you like about it?</a:t>
              </a:r>
            </a:p>
            <a:p>
              <a:pPr marL="342900" lvl="0" indent="-3429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GB" sz="1200" dirty="0">
                  <a:latin typeface="Century Gothic" panose="020B0502020202020204" pitchFamily="34" charset="0"/>
                  <a:ea typeface="Times New Roman" panose="02020603050405020304" pitchFamily="18" charset="0"/>
                </a:rPr>
                <a:t>what you would change/improve?</a:t>
              </a:r>
            </a:p>
            <a:p>
              <a:pPr marL="342900" lvl="0" indent="-3429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GB" sz="1200" dirty="0">
                  <a:latin typeface="Century Gothic" panose="020B0502020202020204" pitchFamily="34" charset="0"/>
                  <a:ea typeface="Times New Roman" panose="02020603050405020304" pitchFamily="18" charset="0"/>
                </a:rPr>
                <a:t>What aspects of the work could you explore or develop in your own work?</a:t>
              </a:r>
              <a:endParaRPr lang="en-GB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7" descr="David Hockney | CIRCA">
            <a:extLst>
              <a:ext uri="{FF2B5EF4-FFF2-40B4-BE49-F238E27FC236}">
                <a16:creationId xmlns:a16="http://schemas.microsoft.com/office/drawing/2014/main" id="{C2033557-ED6E-BA49-63D5-9087C3C8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89" y="960864"/>
            <a:ext cx="3204873" cy="18027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781240E-4369-29B9-0EE0-D242E22787C1}"/>
              </a:ext>
            </a:extLst>
          </p:cNvPr>
          <p:cNvGrpSpPr/>
          <p:nvPr/>
        </p:nvGrpSpPr>
        <p:grpSpPr>
          <a:xfrm>
            <a:off x="431023" y="1130399"/>
            <a:ext cx="1651350" cy="5382925"/>
            <a:chOff x="7236293" y="389718"/>
            <a:chExt cx="1651350" cy="5382925"/>
          </a:xfrm>
        </p:grpSpPr>
        <p:pic>
          <p:nvPicPr>
            <p:cNvPr id="10" name="Picture 9" descr="David Hockney and his works | Photography Art space">
              <a:extLst>
                <a:ext uri="{FF2B5EF4-FFF2-40B4-BE49-F238E27FC236}">
                  <a16:creationId xmlns:a16="http://schemas.microsoft.com/office/drawing/2014/main" id="{D88F283F-8B3E-9A6B-1960-0C433F6A6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6293" y="4267556"/>
              <a:ext cx="1651349" cy="1505087"/>
            </a:xfrm>
            <a:prstGeom prst="rect">
              <a:avLst/>
            </a:prstGeom>
          </p:spPr>
        </p:pic>
        <p:pic>
          <p:nvPicPr>
            <p:cNvPr id="11" name="Picture 10" descr="iPad : Digital : Works | David Hockney">
              <a:extLst>
                <a:ext uri="{FF2B5EF4-FFF2-40B4-BE49-F238E27FC236}">
                  <a16:creationId xmlns:a16="http://schemas.microsoft.com/office/drawing/2014/main" id="{456BDF82-6357-1171-F2E7-E5DD7140C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6294" y="1916833"/>
              <a:ext cx="1651349" cy="2201800"/>
            </a:xfrm>
            <a:prstGeom prst="rect">
              <a:avLst/>
            </a:prstGeom>
          </p:spPr>
        </p:pic>
        <p:pic>
          <p:nvPicPr>
            <p:cNvPr id="12" name="Picture 11" descr="Self Portrait with Blue Guitar">
              <a:extLst>
                <a:ext uri="{FF2B5EF4-FFF2-40B4-BE49-F238E27FC236}">
                  <a16:creationId xmlns:a16="http://schemas.microsoft.com/office/drawing/2014/main" id="{3D187390-7C67-7466-42B9-D9E5CAAC9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6295" y="389718"/>
              <a:ext cx="1651347" cy="137819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B83BBE-342E-8D8C-EFBA-1E65AFDEB406}"/>
              </a:ext>
            </a:extLst>
          </p:cNvPr>
          <p:cNvSpPr txBox="1"/>
          <p:nvPr/>
        </p:nvSpPr>
        <p:spPr>
          <a:xfrm>
            <a:off x="3945594" y="5885760"/>
            <a:ext cx="4176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Celebrated British artist David Hockney dies aged 88 - BBC News</a:t>
            </a:r>
            <a:r>
              <a:rPr lang="en-GB" sz="1200" dirty="0"/>
              <a:t> </a:t>
            </a:r>
          </a:p>
          <a:p>
            <a:r>
              <a:rPr lang="en-GB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www.hockney.com</a:t>
            </a:r>
            <a:r>
              <a:rPr lang="en-GB" sz="12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0437F4-A1C4-A188-5A23-F9C7C7FF3426}"/>
              </a:ext>
            </a:extLst>
          </p:cNvPr>
          <p:cNvSpPr txBox="1"/>
          <p:nvPr/>
        </p:nvSpPr>
        <p:spPr>
          <a:xfrm>
            <a:off x="2323742" y="5983976"/>
            <a:ext cx="1651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couple of useful links: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08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23" y="260648"/>
            <a:ext cx="17642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Task 2: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225" y="414535"/>
            <a:ext cx="6697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 series of photographs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754" y="4509120"/>
            <a:ext cx="4725294" cy="172354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>
                <a:latin typeface="Century Gothic" panose="020B0502020202020204" pitchFamily="34" charset="0"/>
              </a:rPr>
              <a:t>David Hockney revoluti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onised visual art with his inventive technique of creating joiners. </a:t>
            </a:r>
          </a:p>
          <a:p>
            <a:pPr>
              <a:spcAft>
                <a:spcPts val="600"/>
              </a:spcAft>
            </a:pPr>
            <a:r>
              <a:rPr lang="en-GB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This method, which involves piecing together a mosaic of photographs to form a single image, challenges traditional perspectives in both photography and painting. </a:t>
            </a:r>
          </a:p>
          <a:p>
            <a:pPr>
              <a:spcAft>
                <a:spcPts val="600"/>
              </a:spcAft>
            </a:pPr>
            <a:r>
              <a:rPr lang="en-GB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By fragmenting and then reassembling the image, Hockney's joiners disrupt conventional viewpoints, inviting a deeper exploration into the idea of perception and representation. </a:t>
            </a:r>
            <a:endParaRPr lang="en-GB" sz="1200" dirty="0">
              <a:latin typeface="Century Gothic" panose="020B0502020202020204" pitchFamily="34" charset="0"/>
            </a:endParaRPr>
          </a:p>
        </p:txBody>
      </p:sp>
      <p:sp>
        <p:nvSpPr>
          <p:cNvPr id="5" name="AutoShape 8" descr="I try to get cool looking abstract photos out of everyday objects. Object  from this photo: washing machine. : r/photocri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BEA034-76BE-45AF-BBC7-2B9F34B01EFF}"/>
              </a:ext>
            </a:extLst>
          </p:cNvPr>
          <p:cNvGrpSpPr/>
          <p:nvPr/>
        </p:nvGrpSpPr>
        <p:grpSpPr>
          <a:xfrm>
            <a:off x="278754" y="1085951"/>
            <a:ext cx="8659313" cy="3081171"/>
            <a:chOff x="502864" y="1083737"/>
            <a:chExt cx="11545750" cy="4108228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B62DAB73-F5E2-418E-B24C-2E72D5FCB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149" y="1091551"/>
              <a:ext cx="3430411" cy="222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David Hockney, Jerry Diving Sunday Feb. 28th 1982, Composite Polaroid, Photo credit: Richard Schmidt, david hockney photographs">
              <a:extLst>
                <a:ext uri="{FF2B5EF4-FFF2-40B4-BE49-F238E27FC236}">
                  <a16:creationId xmlns:a16="http://schemas.microsoft.com/office/drawing/2014/main" id="{2ECE2572-421A-4C2A-A3B8-C58BDE158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75" y="3429000"/>
              <a:ext cx="3595281" cy="1762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The Brooklyn Bridge | ayu's illustration blog">
              <a:extLst>
                <a:ext uri="{FF2B5EF4-FFF2-40B4-BE49-F238E27FC236}">
                  <a16:creationId xmlns:a16="http://schemas.microsoft.com/office/drawing/2014/main" id="{FFE24F97-6F00-4067-98EA-8AC81AB70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64" y="1083737"/>
              <a:ext cx="2128612" cy="4097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充满Analogue 的视觉艺术作品： David Hockney · Lomography">
              <a:extLst>
                <a:ext uri="{FF2B5EF4-FFF2-40B4-BE49-F238E27FC236}">
                  <a16:creationId xmlns:a16="http://schemas.microsoft.com/office/drawing/2014/main" id="{3569E668-00FF-4BB4-9375-49042F687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7962" y="1091551"/>
              <a:ext cx="2300652" cy="409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6" descr=" ">
              <a:extLst>
                <a:ext uri="{FF2B5EF4-FFF2-40B4-BE49-F238E27FC236}">
                  <a16:creationId xmlns:a16="http://schemas.microsoft.com/office/drawing/2014/main" id="{77BEF9E3-15B7-45CB-BDFE-5B02AFE81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908" y="3429000"/>
              <a:ext cx="1411651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8" descr=" ">
              <a:extLst>
                <a:ext uri="{FF2B5EF4-FFF2-40B4-BE49-F238E27FC236}">
                  <a16:creationId xmlns:a16="http://schemas.microsoft.com/office/drawing/2014/main" id="{44F38A3D-993B-4085-A920-564981299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251" y="1091551"/>
              <a:ext cx="3274970" cy="222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0" descr=" ">
              <a:extLst>
                <a:ext uri="{FF2B5EF4-FFF2-40B4-BE49-F238E27FC236}">
                  <a16:creationId xmlns:a16="http://schemas.microsoft.com/office/drawing/2014/main" id="{9C4E5FC5-4095-4CE5-B1E8-928BB34A36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9" r="10204"/>
            <a:stretch/>
          </p:blipFill>
          <p:spPr bwMode="auto">
            <a:xfrm>
              <a:off x="2756251" y="3429000"/>
              <a:ext cx="1746757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86B19FB-00EB-4A20-B13C-EBFC1EEB7359}"/>
              </a:ext>
            </a:extLst>
          </p:cNvPr>
          <p:cNvSpPr/>
          <p:nvPr/>
        </p:nvSpPr>
        <p:spPr>
          <a:xfrm>
            <a:off x="280313" y="4231463"/>
            <a:ext cx="1690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Introduction: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51DC80-D155-40D2-92F7-695C933BCA9A}"/>
              </a:ext>
            </a:extLst>
          </p:cNvPr>
          <p:cNvSpPr txBox="1"/>
          <p:nvPr/>
        </p:nvSpPr>
        <p:spPr>
          <a:xfrm>
            <a:off x="5220072" y="4374961"/>
            <a:ext cx="3672187" cy="17543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/>
              <a:t>Choose a subject to focus on – this might be a person, building or object.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Using David Hockney’s approach, take a series of photos of that </a:t>
            </a:r>
            <a:r>
              <a:rPr lang="en-GB" sz="1400" b="1" dirty="0"/>
              <a:t>one subject </a:t>
            </a:r>
            <a:r>
              <a:rPr lang="en-GB" sz="1400" dirty="0"/>
              <a:t>from different angles and distances.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You should take at least 10 photos but you may want to take more.</a:t>
            </a:r>
          </a:p>
        </p:txBody>
      </p:sp>
    </p:spTree>
    <p:extLst>
      <p:ext uri="{BB962C8B-B14F-4D97-AF65-F5344CB8AC3E}">
        <p14:creationId xmlns:p14="http://schemas.microsoft.com/office/powerpoint/2010/main" val="365773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23" y="260648"/>
            <a:ext cx="17642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Task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375" y="1161818"/>
            <a:ext cx="2844832" cy="24622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Choose a subject to focus on – this might be a person, building or object.</a:t>
            </a:r>
          </a:p>
          <a:p>
            <a:endParaRPr lang="en-GB" sz="1400" dirty="0"/>
          </a:p>
          <a:p>
            <a:r>
              <a:rPr lang="en-GB" sz="1400" dirty="0"/>
              <a:t>Using David Hockney’s approach, take a series of photos of that </a:t>
            </a:r>
            <a:r>
              <a:rPr lang="en-GB" sz="1400" b="1" dirty="0"/>
              <a:t>one subject </a:t>
            </a:r>
            <a:r>
              <a:rPr lang="en-GB" sz="1400" dirty="0"/>
              <a:t>from different angles and distances.</a:t>
            </a:r>
          </a:p>
          <a:p>
            <a:endParaRPr lang="en-GB" sz="1400" dirty="0"/>
          </a:p>
          <a:p>
            <a:r>
              <a:rPr lang="en-GB" sz="1400" dirty="0"/>
              <a:t>You should take at least 10 photos but you may want to take more.</a:t>
            </a:r>
          </a:p>
        </p:txBody>
      </p:sp>
      <p:sp>
        <p:nvSpPr>
          <p:cNvPr id="5" name="AutoShape 8" descr="I try to get cool looking abstract photos out of everyday objects. Object  from this photo: washing machine. : r/photocri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55675" y="5739331"/>
            <a:ext cx="5832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If possible, print out and present your photos. This only needs to be a contact sheet/thumbnails but you may want to make the more successful ones larger. </a:t>
            </a:r>
          </a:p>
        </p:txBody>
      </p:sp>
      <p:pic>
        <p:nvPicPr>
          <p:cNvPr id="1042" name="Picture 18" descr="Dirty Shoes Hi-res Stock Photography And Images Alamy, 51% OF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3"/>
          <a:stretch/>
        </p:blipFill>
        <p:spPr bwMode="auto">
          <a:xfrm>
            <a:off x="466941" y="3755760"/>
            <a:ext cx="1584780" cy="18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636B94-1712-4654-BD8C-40D35BFF44CA}"/>
              </a:ext>
            </a:extLst>
          </p:cNvPr>
          <p:cNvSpPr/>
          <p:nvPr/>
        </p:nvSpPr>
        <p:spPr>
          <a:xfrm>
            <a:off x="2195225" y="414535"/>
            <a:ext cx="6697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 series of photographs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930+ Bicycle Close Up Low Angle Stock Photos, Pictures &amp; Royalty-Free  Images - iStock">
            <a:extLst>
              <a:ext uri="{FF2B5EF4-FFF2-40B4-BE49-F238E27FC236}">
                <a16:creationId xmlns:a16="http://schemas.microsoft.com/office/drawing/2014/main" id="{6BB1ECDD-7135-4E01-9EAE-397F128A3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1818"/>
            <a:ext cx="3076737" cy="20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erial above the Radcliffe Camera @oxford_uni , its dome barely visible  through the heavy morning mist — like a fantasy citadel rising from a  hidden, magical wonderland. #oxford #oxfordstreet #oxforduniversity # oxfordshire #oxford_university #">
            <a:extLst>
              <a:ext uri="{FF2B5EF4-FFF2-40B4-BE49-F238E27FC236}">
                <a16:creationId xmlns:a16="http://schemas.microsoft.com/office/drawing/2014/main" id="{BE5C3FD7-B8E3-47C8-97AD-3D2C26463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31" y="439935"/>
            <a:ext cx="2057123" cy="36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7 Extreme/ awkward face angles ideas | low angle head, face angles,  difficult angles reference">
            <a:extLst>
              <a:ext uri="{FF2B5EF4-FFF2-40B4-BE49-F238E27FC236}">
                <a16:creationId xmlns:a16="http://schemas.microsoft.com/office/drawing/2014/main" id="{330A04E2-5FD2-4718-B0F7-8B3CB75A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83" y="3404484"/>
            <a:ext cx="1468460" cy="222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nd-crank sewing machines | oldsingersewingmachineblog">
            <a:extLst>
              <a:ext uri="{FF2B5EF4-FFF2-40B4-BE49-F238E27FC236}">
                <a16:creationId xmlns:a16="http://schemas.microsoft.com/office/drawing/2014/main" id="{AF1E0211-2694-4A6D-9A32-92E781F0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79" y="3404483"/>
            <a:ext cx="1516590" cy="221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11,700+ Unusual Angle Stock Photos, Pictures &amp; Royalty-Free Images -  iStock | City unusual angle, Unusual angle people">
            <a:extLst>
              <a:ext uri="{FF2B5EF4-FFF2-40B4-BE49-F238E27FC236}">
                <a16:creationId xmlns:a16="http://schemas.microsoft.com/office/drawing/2014/main" id="{A3EA2A5E-1C24-4793-9D99-BD086AEDA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42" y="4221833"/>
            <a:ext cx="2051112" cy="13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2,800+ The Sewing Machine Close Up Stock Photos, Pictures &amp; Royalty-Free  Images - iStock">
            <a:extLst>
              <a:ext uri="{FF2B5EF4-FFF2-40B4-BE49-F238E27FC236}">
                <a16:creationId xmlns:a16="http://schemas.microsoft.com/office/drawing/2014/main" id="{9C10BBAA-9D22-499F-A733-9FA1DF67B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1" r="13160"/>
          <a:stretch/>
        </p:blipFill>
        <p:spPr bwMode="auto">
          <a:xfrm>
            <a:off x="2164109" y="3761338"/>
            <a:ext cx="1205355" cy="186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4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23" y="260648"/>
            <a:ext cx="17642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Task 3: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225" y="416865"/>
            <a:ext cx="6697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Observational drawings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443841"/>
            <a:ext cx="3628668" cy="39703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/>
              <a:t>Produce at least 3 drawings of your chosen subject.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Use the same subject as your photos for your drawings.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size is up to you but should be no bigger than A4.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Again, consider different view points or perspectives e.g. close up, from above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 view finder window might be useful to help you with composition.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If possible try to use a range of different media: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Pencil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Fine liner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Pen/biro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Coloured pencils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Paint</a:t>
            </a:r>
            <a:endParaRPr lang="en-GB" sz="1600" dirty="0"/>
          </a:p>
        </p:txBody>
      </p:sp>
      <p:sp>
        <p:nvSpPr>
          <p:cNvPr id="5" name="AutoShape 8" descr="I try to get cool looking abstract photos out of everyday objects. Object  from this photo: washing machine. : r/photocrit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My Lovely Brush from series: Portraits of Everyday Objects Drawing by  Slawek Figura | Saatchi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2" y="1035017"/>
            <a:ext cx="1296110" cy="18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veryday objects – Anomaly Tattoo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2" y="1056034"/>
            <a:ext cx="1986392" cy="28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ketch Away: Travels with my sketchbook | Just another WordPress.com site |  Pag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40" y="4067354"/>
            <a:ext cx="2687208" cy="20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Shoe Contour line drawing by PheonixFish on Deviant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00" y="1056034"/>
            <a:ext cx="2155648" cy="28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Scissors Sketch Stock Illustrations – 10,225 Scissors Sketch Stock  Illustrations, Vectors &amp; Clipart - Dreamsti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2" y="4067354"/>
            <a:ext cx="1529469" cy="20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0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3234A8-1411-4F62-9FCE-D66AEED4A890}"/>
              </a:ext>
            </a:extLst>
          </p:cNvPr>
          <p:cNvGrpSpPr/>
          <p:nvPr/>
        </p:nvGrpSpPr>
        <p:grpSpPr>
          <a:xfrm>
            <a:off x="242343" y="1043390"/>
            <a:ext cx="8659313" cy="3081171"/>
            <a:chOff x="502864" y="1083737"/>
            <a:chExt cx="11545750" cy="410822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53E4E50-F358-435C-90B0-A3D02FD93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149" y="1091551"/>
              <a:ext cx="3430411" cy="222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avid Hockney, Jerry Diving Sunday Feb. 28th 1982, Composite Polaroid, Photo credit: Richard Schmidt, david hockney photographs">
              <a:extLst>
                <a:ext uri="{FF2B5EF4-FFF2-40B4-BE49-F238E27FC236}">
                  <a16:creationId xmlns:a16="http://schemas.microsoft.com/office/drawing/2014/main" id="{BC6F694A-A807-4AD3-8ACD-A807B1C32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75" y="3429000"/>
              <a:ext cx="3595281" cy="1762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The Brooklyn Bridge | ayu's illustration blog">
              <a:extLst>
                <a:ext uri="{FF2B5EF4-FFF2-40B4-BE49-F238E27FC236}">
                  <a16:creationId xmlns:a16="http://schemas.microsoft.com/office/drawing/2014/main" id="{767C6B0F-B0E8-4CD5-B1E8-E24DCBE43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64" y="1083737"/>
              <a:ext cx="2128612" cy="4097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充满Analogue 的视觉艺术作品： David Hockney · Lomography">
              <a:extLst>
                <a:ext uri="{FF2B5EF4-FFF2-40B4-BE49-F238E27FC236}">
                  <a16:creationId xmlns:a16="http://schemas.microsoft.com/office/drawing/2014/main" id="{CA2439C1-1F47-4B02-913C-88E374501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7962" y="1091551"/>
              <a:ext cx="2300652" cy="409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 ">
              <a:extLst>
                <a:ext uri="{FF2B5EF4-FFF2-40B4-BE49-F238E27FC236}">
                  <a16:creationId xmlns:a16="http://schemas.microsoft.com/office/drawing/2014/main" id="{DAE6264D-D26D-4CE7-BD24-7D7CDB653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908" y="3429000"/>
              <a:ext cx="1411651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 ">
              <a:extLst>
                <a:ext uri="{FF2B5EF4-FFF2-40B4-BE49-F238E27FC236}">
                  <a16:creationId xmlns:a16="http://schemas.microsoft.com/office/drawing/2014/main" id="{BCAB34EA-489C-4AC8-BE7F-C08C8FB88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251" y="1091551"/>
              <a:ext cx="3274970" cy="222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 ">
              <a:extLst>
                <a:ext uri="{FF2B5EF4-FFF2-40B4-BE49-F238E27FC236}">
                  <a16:creationId xmlns:a16="http://schemas.microsoft.com/office/drawing/2014/main" id="{A95A7F0D-CF1A-46E1-826C-4726BD5D08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9" r="10204"/>
            <a:stretch/>
          </p:blipFill>
          <p:spPr bwMode="auto">
            <a:xfrm>
              <a:off x="2756251" y="3429000"/>
              <a:ext cx="1746757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D18BBF-66D1-4C5B-B11A-0F03B2F57749}"/>
              </a:ext>
            </a:extLst>
          </p:cNvPr>
          <p:cNvSpPr txBox="1"/>
          <p:nvPr/>
        </p:nvSpPr>
        <p:spPr>
          <a:xfrm>
            <a:off x="292020" y="4271543"/>
            <a:ext cx="4496004" cy="9079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>
                <a:latin typeface="Century Gothic" panose="020B0502020202020204" pitchFamily="34" charset="0"/>
              </a:rPr>
              <a:t>The images above show the variety of approaches Hockney took for his joiner works.</a:t>
            </a:r>
          </a:p>
          <a:p>
            <a:pPr>
              <a:spcAft>
                <a:spcPts val="600"/>
              </a:spcAft>
            </a:pPr>
            <a:r>
              <a:rPr lang="en-GB" sz="1200" b="1" dirty="0">
                <a:latin typeface="Century Gothic" panose="020B0502020202020204" pitchFamily="34" charset="0"/>
              </a:rPr>
              <a:t>Your task is to create your own ‘Joiner’ artwork, using the photos and drawings you have done as a starting point.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FE06D3-DC4E-45F6-8E03-92CDCF3F459D}"/>
              </a:ext>
            </a:extLst>
          </p:cNvPr>
          <p:cNvSpPr/>
          <p:nvPr/>
        </p:nvSpPr>
        <p:spPr>
          <a:xfrm>
            <a:off x="431023" y="260648"/>
            <a:ext cx="17642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Task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8BDE0A-92A7-424E-B6E2-ED815F2EEAF6}"/>
              </a:ext>
            </a:extLst>
          </p:cNvPr>
          <p:cNvSpPr/>
          <p:nvPr/>
        </p:nvSpPr>
        <p:spPr>
          <a:xfrm>
            <a:off x="2195225" y="416865"/>
            <a:ext cx="6697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A Final Outcome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D7973-0005-404F-B376-DBFA518285ED}"/>
              </a:ext>
            </a:extLst>
          </p:cNvPr>
          <p:cNvSpPr txBox="1"/>
          <p:nvPr/>
        </p:nvSpPr>
        <p:spPr>
          <a:xfrm>
            <a:off x="210690" y="5262445"/>
            <a:ext cx="4680520" cy="10926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You can use photos, drawings or a combination of both.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If you have the resources, you might like to try to include some textiles techniques in your final piece.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There are various ways you can approach this task. Some ideas are on the following slide.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63B320-7721-403E-8935-39424BAAD0FF}"/>
              </a:ext>
            </a:extLst>
          </p:cNvPr>
          <p:cNvSpPr txBox="1"/>
          <p:nvPr/>
        </p:nvSpPr>
        <p:spPr>
          <a:xfrm>
            <a:off x="4953013" y="4348487"/>
            <a:ext cx="3898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If you would like to try to do this digitally, there are a couple of links here to show you how: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F8628-2086-426D-8CD1-0CBFA682D764}"/>
              </a:ext>
            </a:extLst>
          </p:cNvPr>
          <p:cNvSpPr txBox="1"/>
          <p:nvPr/>
        </p:nvSpPr>
        <p:spPr>
          <a:xfrm>
            <a:off x="4953013" y="4869160"/>
            <a:ext cx="39486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9"/>
              </a:rPr>
              <a:t>https://digital-photography-school.com/how-to-make-a-cool-david-hockney-inspired-photomontage-in-photoshop/</a:t>
            </a:r>
            <a:endParaRPr lang="en-GB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63EBCD-A78D-4CFC-A040-4C2BEA716F63}"/>
              </a:ext>
            </a:extLst>
          </p:cNvPr>
          <p:cNvSpPr txBox="1"/>
          <p:nvPr/>
        </p:nvSpPr>
        <p:spPr>
          <a:xfrm>
            <a:off x="4953013" y="5389833"/>
            <a:ext cx="39392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10"/>
              </a:rPr>
              <a:t>https://www.practicalphotography.com/learning-zone/landscapes/articles/2016/6/27/piece-together-a-david-hockney-collage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7937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iners&quot;Photo Collage inspired by David Hockney | bulb">
            <a:extLst>
              <a:ext uri="{FF2B5EF4-FFF2-40B4-BE49-F238E27FC236}">
                <a16:creationId xmlns:a16="http://schemas.microsoft.com/office/drawing/2014/main" id="{9F4545F3-4C72-4C63-9DDE-25B004FF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5" y="119274"/>
            <a:ext cx="4204824" cy="28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 Photo joiner ideas | photomontage, david hockney, david hockney  photography">
            <a:extLst>
              <a:ext uri="{FF2B5EF4-FFF2-40B4-BE49-F238E27FC236}">
                <a16:creationId xmlns:a16="http://schemas.microsoft.com/office/drawing/2014/main" id="{412189BA-E5AE-41B3-A91C-7DFF9B2F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3290"/>
            <a:ext cx="22145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rt2dye4: After School Art Clubs: David Hockney Joiner">
            <a:extLst>
              <a:ext uri="{FF2B5EF4-FFF2-40B4-BE49-F238E27FC236}">
                <a16:creationId xmlns:a16="http://schemas.microsoft.com/office/drawing/2014/main" id="{6D7E0DC5-DC7B-40DC-BF14-7E84B49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1" y="3143290"/>
            <a:ext cx="230152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28 Hockney Joiners ideas | david hockney joiners, david hockney  photography, hockney photo collage">
            <a:extLst>
              <a:ext uri="{FF2B5EF4-FFF2-40B4-BE49-F238E27FC236}">
                <a16:creationId xmlns:a16="http://schemas.microsoft.com/office/drawing/2014/main" id="{C870DDB2-4EE6-42CF-98B8-8C657C1FF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87682"/>
            <a:ext cx="2175218" cy="290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oto Montages: David Hockney style “joiners” ipad art lesson- Year 5/6 -  Primary School Art">
            <a:extLst>
              <a:ext uri="{FF2B5EF4-FFF2-40B4-BE49-F238E27FC236}">
                <a16:creationId xmlns:a16="http://schemas.microsoft.com/office/drawing/2014/main" id="{F2A5B4F4-A2C5-415C-9B90-5817A331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65" y="3143290"/>
            <a:ext cx="305858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oiner Project :D: David Hockney, and other research.">
            <a:extLst>
              <a:ext uri="{FF2B5EF4-FFF2-40B4-BE49-F238E27FC236}">
                <a16:creationId xmlns:a16="http://schemas.microsoft.com/office/drawing/2014/main" id="{FD2587BB-B06C-4C4E-82F7-CA7C3C0B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17" y="119276"/>
            <a:ext cx="2067167" cy="28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5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2150" y="4005064"/>
            <a:ext cx="6264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Please bring your completed project to your first Textiles lesson in September.</a:t>
            </a:r>
          </a:p>
          <a:p>
            <a:pPr algn="ctr"/>
            <a:endParaRPr lang="en-GB" sz="16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Please email if you have any questions: dorninj@wallingfordschool.com</a:t>
            </a:r>
          </a:p>
          <a:p>
            <a:pPr algn="ctr"/>
            <a:endParaRPr lang="en-GB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800871" y="1956187"/>
            <a:ext cx="33272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Hand in date: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6384" y="476672"/>
            <a:ext cx="6667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Transition Challenge 2026:</a:t>
            </a:r>
          </a:p>
          <a:p>
            <a:pPr algn="ctr"/>
            <a:r>
              <a:rPr lang="en-GB" sz="28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DAVID HOCKNEY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6265" y="3019599"/>
            <a:ext cx="57676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Thursday 3</a:t>
            </a:r>
            <a:r>
              <a:rPr lang="en-US" sz="4400" b="1" baseline="30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rd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8049452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802</TotalTime>
  <Words>873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Courier New</vt:lpstr>
      <vt:lpstr>Symbol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BROWN</dc:creator>
  <cp:lastModifiedBy>Jo DORNIN</cp:lastModifiedBy>
  <cp:revision>84</cp:revision>
  <cp:lastPrinted>2024-06-20T10:25:11Z</cp:lastPrinted>
  <dcterms:created xsi:type="dcterms:W3CDTF">2016-09-21T16:40:44Z</dcterms:created>
  <dcterms:modified xsi:type="dcterms:W3CDTF">2026-06-19T14:26:16Z</dcterms:modified>
</cp:coreProperties>
</file>